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59" r:id="rId5"/>
    <p:sldId id="261" r:id="rId6"/>
    <p:sldId id="257"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4051FB2-0FD8-4636-AEF4-2AFB72E8A12F}" type="datetimeFigureOut">
              <a:rPr lang="en-US" smtClean="0"/>
              <a:t>1/10/2024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6C73146-22B8-4E7F-B83E-98ADB6390BD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051FB2-0FD8-4636-AEF4-2AFB72E8A12F}"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73146-22B8-4E7F-B83E-98ADB6390B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051FB2-0FD8-4636-AEF4-2AFB72E8A12F}"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73146-22B8-4E7F-B83E-98ADB6390B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051FB2-0FD8-4636-AEF4-2AFB72E8A12F}"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73146-22B8-4E7F-B83E-98ADB6390BD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051FB2-0FD8-4636-AEF4-2AFB72E8A12F}" type="datetimeFigureOut">
              <a:rPr lang="en-US" smtClean="0"/>
              <a:t>1/10/2024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6C73146-22B8-4E7F-B83E-98ADB6390B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4051FB2-0FD8-4636-AEF4-2AFB72E8A12F}"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73146-22B8-4E7F-B83E-98ADB6390BD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4051FB2-0FD8-4636-AEF4-2AFB72E8A12F}"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73146-22B8-4E7F-B83E-98ADB6390BD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051FB2-0FD8-4636-AEF4-2AFB72E8A12F}"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73146-22B8-4E7F-B83E-98ADB6390B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51FB2-0FD8-4636-AEF4-2AFB72E8A12F}"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73146-22B8-4E7F-B83E-98ADB6390B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051FB2-0FD8-4636-AEF4-2AFB72E8A12F}"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73146-22B8-4E7F-B83E-98ADB6390BD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051FB2-0FD8-4636-AEF4-2AFB72E8A12F}" type="datetimeFigureOut">
              <a:rPr lang="en-US" smtClean="0"/>
              <a:t>1/10/2024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6C73146-22B8-4E7F-B83E-98ADB6390BD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4051FB2-0FD8-4636-AEF4-2AFB72E8A12F}" type="datetimeFigureOut">
              <a:rPr lang="en-US" smtClean="0"/>
              <a:t>1/10/2024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6C73146-22B8-4E7F-B83E-98ADB6390B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SA" dirty="0" err="1" smtClean="0"/>
              <a:t>ا.د</a:t>
            </a:r>
            <a:r>
              <a:rPr lang="ar-SA" dirty="0" smtClean="0"/>
              <a:t> شيماء صالح مهدي</a:t>
            </a:r>
          </a:p>
          <a:p>
            <a:r>
              <a:rPr lang="ar-SA" dirty="0" smtClean="0"/>
              <a:t>أ.م.د وفاء صاحب مهدي</a:t>
            </a:r>
          </a:p>
          <a:p>
            <a:r>
              <a:rPr lang="ar-SA" dirty="0" smtClean="0"/>
              <a:t>م.م الاء ياسين حسن </a:t>
            </a:r>
            <a:endParaRPr lang="en-US" dirty="0"/>
          </a:p>
        </p:txBody>
      </p:sp>
      <p:sp>
        <p:nvSpPr>
          <p:cNvPr id="2" name="Title 1"/>
          <p:cNvSpPr>
            <a:spLocks noGrp="1"/>
          </p:cNvSpPr>
          <p:nvPr>
            <p:ph type="ctrTitle"/>
          </p:nvPr>
        </p:nvSpPr>
        <p:spPr/>
        <p:txBody>
          <a:bodyPr>
            <a:normAutofit fontScale="90000"/>
          </a:bodyPr>
          <a:lstStyle/>
          <a:p>
            <a:r>
              <a:rPr lang="en-US" dirty="0" smtClean="0"/>
              <a:t>The Artificial Intelligence in Rising the Citations Number </a:t>
            </a:r>
            <a:br>
              <a:rPr lang="en-US" dirty="0" smtClean="0"/>
            </a:br>
            <a:r>
              <a:rPr lang="ar-SA" dirty="0" smtClean="0"/>
              <a:t>الذكاء الصناعي في رفع عدد الاستشهادات</a:t>
            </a:r>
            <a:endParaRPr lang="en-US" dirty="0"/>
          </a:p>
        </p:txBody>
      </p:sp>
    </p:spTree>
    <p:extLst>
      <p:ext uri="{BB962C8B-B14F-4D97-AF65-F5344CB8AC3E}">
        <p14:creationId xmlns:p14="http://schemas.microsoft.com/office/powerpoint/2010/main" val="2270147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الخامسة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447800"/>
            <a:ext cx="8534400" cy="4572000"/>
          </a:xfrm>
        </p:spPr>
        <p:txBody>
          <a:bodyPr/>
          <a:lstStyle/>
          <a:p>
            <a:pPr algn="just" rtl="1"/>
            <a:r>
              <a:rPr lang="ar-SA" dirty="0"/>
              <a:t> </a:t>
            </a:r>
            <a:r>
              <a:rPr lang="ar-SA" dirty="0" smtClean="0"/>
              <a:t>استخدم مكان عملك للزيادة المنفعة وايضا اظهار بحثك للزملاء المرتبطين في نفس مكان عملك عند استخدام مواقعهم الرسمية عند البحث وايضا الباحثين من غير جامعات. </a:t>
            </a:r>
          </a:p>
          <a:p>
            <a:pPr algn="just" rtl="1"/>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73" y="2667000"/>
            <a:ext cx="8031163"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771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barn(inVertical)">
                                      <p:cBhvr>
                                        <p:cTn id="2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السادسة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447800"/>
            <a:ext cx="8763000" cy="4572000"/>
          </a:xfrm>
        </p:spPr>
        <p:txBody>
          <a:bodyPr/>
          <a:lstStyle/>
          <a:p>
            <a:pPr algn="just" rtl="1"/>
            <a:r>
              <a:rPr lang="ar-SA" dirty="0" smtClean="0"/>
              <a:t>تحسين عنوان الورقة البحثة (ان تعطي القارئ معلومات كافية عن بحثك وفي نفس الوقت تكون دقيقة)</a:t>
            </a:r>
            <a:r>
              <a:rPr lang="ar-SA" dirty="0"/>
              <a:t> </a:t>
            </a:r>
            <a:r>
              <a:rPr lang="ar-SA" dirty="0" smtClean="0"/>
              <a:t>مما يساعد المحرك بإظهار بحثك عند البحث عنه في </a:t>
            </a:r>
            <a:r>
              <a:rPr lang="ar-SA" dirty="0" err="1" smtClean="0"/>
              <a:t>كوكل</a:t>
            </a:r>
            <a:r>
              <a:rPr lang="ar-SA" dirty="0" smtClean="0"/>
              <a:t> او اي موقع اخر للباحثين.</a:t>
            </a:r>
            <a:endParaRPr lang="en-US" dirty="0" smtClean="0"/>
          </a:p>
          <a:p>
            <a:pPr algn="just" rtl="1"/>
            <a:r>
              <a:rPr lang="ar-SA" dirty="0" smtClean="0"/>
              <a:t>واستخدام كلمات مفتاحية عامة ومرتبطة ببحثك في نفس الوقت ايضا تجعل محرك </a:t>
            </a:r>
            <a:r>
              <a:rPr lang="ar-SA" dirty="0" err="1" smtClean="0"/>
              <a:t>كوكل</a:t>
            </a:r>
            <a:r>
              <a:rPr lang="ar-SA" dirty="0" smtClean="0"/>
              <a:t> يظهر بحثك للباحثين في المقدمة. </a:t>
            </a:r>
            <a:endParaRPr lang="en-US" dirty="0" smtClean="0"/>
          </a:p>
          <a:p>
            <a:pPr algn="just" rt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7600"/>
            <a:ext cx="6324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776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barn(inVertical)">
                                      <p:cBhvr>
                                        <p:cTn id="2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السابعة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just" rtl="1"/>
            <a:r>
              <a:rPr lang="ar-SA" dirty="0" smtClean="0"/>
              <a:t>حدد مجال تخصصك واجعله </a:t>
            </a:r>
            <a:r>
              <a:rPr lang="ar-SA" dirty="0"/>
              <a:t>معروف للعالم، مما يجعل </a:t>
            </a:r>
            <a:r>
              <a:rPr lang="ar-SA" dirty="0" smtClean="0"/>
              <a:t>بحثك في اختصاصك ذات </a:t>
            </a:r>
            <a:r>
              <a:rPr lang="ar-SA" dirty="0"/>
              <a:t>أهمية عالية وتستحق الاستشهاد </a:t>
            </a:r>
            <a:r>
              <a:rPr lang="ar-SA" dirty="0" smtClean="0"/>
              <a:t>لتأثيره </a:t>
            </a:r>
            <a:r>
              <a:rPr lang="ar-SA" dirty="0"/>
              <a:t>المتزايد في تقنيات المعالجة </a:t>
            </a:r>
            <a:r>
              <a:rPr lang="ar-SA" dirty="0" smtClean="0"/>
              <a:t>بفضل </a:t>
            </a:r>
            <a:r>
              <a:rPr lang="ar-SA" dirty="0"/>
              <a:t>التفاعل </a:t>
            </a:r>
            <a:r>
              <a:rPr lang="ar-SA" dirty="0" smtClean="0"/>
              <a:t>الفعّال </a:t>
            </a:r>
            <a:r>
              <a:rPr lang="ar-SA" dirty="0"/>
              <a:t>مع </a:t>
            </a:r>
            <a:r>
              <a:rPr lang="ar-SA" dirty="0" smtClean="0"/>
              <a:t>محرك البحث.</a:t>
            </a:r>
            <a:endParaRPr lang="ar-SA" dirty="0"/>
          </a:p>
          <a:p>
            <a:pPr algn="just" rtl="1"/>
            <a:endParaRPr lang="ar-SA" dirty="0"/>
          </a:p>
          <a:p>
            <a:pPr algn="just" rtl="1"/>
            <a:endParaRPr lang="ar-SA" dirty="0"/>
          </a:p>
          <a:p>
            <a:pPr algn="just" rtl="1"/>
            <a:endParaRPr lang="ar-SA" dirty="0"/>
          </a:p>
          <a:p>
            <a:pPr algn="just" rtl="1"/>
            <a:endParaRPr lang="ar-SA" dirty="0"/>
          </a:p>
          <a:p>
            <a:pPr algn="just" rtl="1"/>
            <a:endParaRPr lang="ar-SA" dirty="0"/>
          </a:p>
          <a:p>
            <a:pPr algn="just" rtl="1"/>
            <a:endParaRPr lang="ar-SA" dirty="0"/>
          </a:p>
          <a:p>
            <a:pPr algn="just" rtl="1"/>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4648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495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الثامنة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just" rtl="1"/>
            <a:r>
              <a:rPr lang="ar-SA" dirty="0" smtClean="0"/>
              <a:t>ابحث عن اسمك او بحثك او تخصصك في محرك البحث وانظر ما يظهر لك (اذا لم يظهر اسمك اذا توجد مشكلة أي انت لم تستخدم لكمات مفتاحية صحيحة).</a:t>
            </a:r>
          </a:p>
          <a:p>
            <a:pPr marL="0" indent="0" algn="just" rtl="1">
              <a:buNone/>
            </a:pPr>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8001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576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barn(inVertical)">
                                      <p:cBhvr>
                                        <p:cTn id="2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التاسعة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just" rtl="1"/>
            <a:r>
              <a:rPr lang="ar-SA" dirty="0" smtClean="0"/>
              <a:t>انشأ حساب تعريفي في المواقع البحثية حيث يستطيع الناس ان يجد عملك عن طريق محركات البحث. </a:t>
            </a:r>
          </a:p>
          <a:p>
            <a:pPr algn="just" rtl="1"/>
            <a:endParaRPr lang="ar-SA" dirty="0"/>
          </a:p>
          <a:p>
            <a:pPr algn="just" rtl="1"/>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90678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74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additive="base">
                                        <p:cTn id="17" dur="500" fill="hold"/>
                                        <p:tgtEl>
                                          <p:spTgt spid="10242"/>
                                        </p:tgtEl>
                                        <p:attrNameLst>
                                          <p:attrName>ppt_x</p:attrName>
                                        </p:attrNameLst>
                                      </p:cBhvr>
                                      <p:tavLst>
                                        <p:tav tm="0">
                                          <p:val>
                                            <p:strVal val="#ppt_x"/>
                                          </p:val>
                                        </p:tav>
                                        <p:tav tm="100000">
                                          <p:val>
                                            <p:strVal val="#ppt_x"/>
                                          </p:val>
                                        </p:tav>
                                      </p:tavLst>
                                    </p:anim>
                                    <p:anim calcmode="lin" valueType="num">
                                      <p:cBhvr additive="base">
                                        <p:cTn id="1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العاشرة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just" rtl="1"/>
            <a:r>
              <a:rPr lang="ar-SA" dirty="0" smtClean="0"/>
              <a:t>ساعد الاخرين في ايجادك او الوصول الى بحوثك (مثلا استخدام مستودع الجامعة) </a:t>
            </a:r>
          </a:p>
          <a:p>
            <a:pPr algn="just" rtl="1"/>
            <a:r>
              <a:rPr lang="en-US" dirty="0"/>
              <a:t>university </a:t>
            </a:r>
            <a:r>
              <a:rPr lang="en-US" dirty="0" smtClean="0"/>
              <a:t>repository</a:t>
            </a:r>
            <a:endParaRPr lang="ar-SA" dirty="0" smtClean="0"/>
          </a:p>
          <a:p>
            <a:pPr algn="just" rtl="1"/>
            <a:endParaRPr lang="ar-SA" dirty="0"/>
          </a:p>
          <a:p>
            <a:pPr algn="just" rtl="1"/>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2819400"/>
            <a:ext cx="7507287"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855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barn(inVertical)">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الحادية عشر</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just" rtl="1"/>
            <a:r>
              <a:rPr lang="ar-SA" dirty="0" smtClean="0"/>
              <a:t>استشهد من بحوثك السابقة. </a:t>
            </a:r>
            <a:endParaRPr lang="ar-SA" dirty="0"/>
          </a:p>
          <a:p>
            <a:pPr algn="just" rtl="1"/>
            <a:endParaRPr lang="ar-SA" dirty="0" smtClean="0"/>
          </a:p>
          <a:p>
            <a:pPr algn="just" rtl="1"/>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438400"/>
            <a:ext cx="7924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11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1000"/>
                                        <p:tgtEl>
                                          <p:spTgt spid="12290"/>
                                        </p:tgtEl>
                                      </p:cBhvr>
                                    </p:animEffect>
                                    <p:anim calcmode="lin" valueType="num">
                                      <p:cBhvr>
                                        <p:cTn id="22" dur="1000" fill="hold"/>
                                        <p:tgtEl>
                                          <p:spTgt spid="12290"/>
                                        </p:tgtEl>
                                        <p:attrNameLst>
                                          <p:attrName>ppt_x</p:attrName>
                                        </p:attrNameLst>
                                      </p:cBhvr>
                                      <p:tavLst>
                                        <p:tav tm="0">
                                          <p:val>
                                            <p:strVal val="#ppt_x"/>
                                          </p:val>
                                        </p:tav>
                                        <p:tav tm="100000">
                                          <p:val>
                                            <p:strVal val="#ppt_x"/>
                                          </p:val>
                                        </p:tav>
                                      </p:tavLst>
                                    </p:anim>
                                    <p:anim calcmode="lin" valueType="num">
                                      <p:cBhvr>
                                        <p:cTn id="23"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الثانية عشر</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r" rtl="1"/>
            <a:r>
              <a:rPr lang="ar-SA" dirty="0" smtClean="0"/>
              <a:t>اضافة </a:t>
            </a:r>
            <a:r>
              <a:rPr lang="en-US" dirty="0" smtClean="0"/>
              <a:t>ORCID</a:t>
            </a:r>
            <a:r>
              <a:rPr lang="ar-SA" dirty="0" smtClean="0"/>
              <a:t> الى توقيع البريد الالكتروني الخاص بك.</a:t>
            </a:r>
          </a:p>
          <a:p>
            <a:pPr algn="r" rtl="1"/>
            <a:endParaRPr lang="ar-SA" dirty="0"/>
          </a:p>
          <a:p>
            <a:pPr algn="r" rtl="1"/>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02" y="2362200"/>
            <a:ext cx="8288337"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38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314"/>
                                        </p:tgtEl>
                                        <p:attrNameLst>
                                          <p:attrName>style.visibility</p:attrName>
                                        </p:attrNameLst>
                                      </p:cBhvr>
                                      <p:to>
                                        <p:strVal val="visible"/>
                                      </p:to>
                                    </p:set>
                                    <p:anim calcmode="lin" valueType="num">
                                      <p:cBhvr additive="base">
                                        <p:cTn id="20" dur="500" fill="hold"/>
                                        <p:tgtEl>
                                          <p:spTgt spid="13314"/>
                                        </p:tgtEl>
                                        <p:attrNameLst>
                                          <p:attrName>ppt_x</p:attrName>
                                        </p:attrNameLst>
                                      </p:cBhvr>
                                      <p:tavLst>
                                        <p:tav tm="0">
                                          <p:val>
                                            <p:strVal val="#ppt_x"/>
                                          </p:val>
                                        </p:tav>
                                        <p:tav tm="100000">
                                          <p:val>
                                            <p:strVal val="#ppt_x"/>
                                          </p:val>
                                        </p:tav>
                                      </p:tavLst>
                                    </p:anim>
                                    <p:anim calcmode="lin" valueType="num">
                                      <p:cBhvr additive="base">
                                        <p:cTn id="21"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الخطة الثالثة عشر</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447800"/>
            <a:ext cx="8229600" cy="4572000"/>
          </a:xfrm>
        </p:spPr>
        <p:txBody>
          <a:bodyPr/>
          <a:lstStyle/>
          <a:p>
            <a:pPr algn="just" rtl="1"/>
            <a:r>
              <a:rPr lang="ar-SA" dirty="0" smtClean="0"/>
              <a:t>ناقش ابحاثك في ندوات مختلفة واقترح لهم في نهاية العرض ان </a:t>
            </a:r>
            <a:r>
              <a:rPr lang="ar-SA" dirty="0" err="1" smtClean="0"/>
              <a:t>يقراؤو</a:t>
            </a:r>
            <a:r>
              <a:rPr lang="ar-SA" dirty="0" smtClean="0"/>
              <a:t> المزيد من ابحاثك المرتبطة مع نفس العنوان ، ولا تنسى تزويدهم بروابط  البحوث.</a:t>
            </a:r>
          </a:p>
          <a:p>
            <a:pPr algn="just" rtl="1"/>
            <a:endParaRPr lang="ar-SA" dirty="0"/>
          </a:p>
          <a:p>
            <a:pPr algn="just" rtl="1"/>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56" y="2950095"/>
            <a:ext cx="7859713"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937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338"/>
                                        </p:tgtEl>
                                        <p:attrNameLst>
                                          <p:attrName>style.visibility</p:attrName>
                                        </p:attrNameLst>
                                      </p:cBhvr>
                                      <p:to>
                                        <p:strVal val="visible"/>
                                      </p:to>
                                    </p:set>
                                    <p:anim calcmode="lin" valueType="num">
                                      <p:cBhvr additive="base">
                                        <p:cTn id="20" dur="500" fill="hold"/>
                                        <p:tgtEl>
                                          <p:spTgt spid="14338"/>
                                        </p:tgtEl>
                                        <p:attrNameLst>
                                          <p:attrName>ppt_x</p:attrName>
                                        </p:attrNameLst>
                                      </p:cBhvr>
                                      <p:tavLst>
                                        <p:tav tm="0">
                                          <p:val>
                                            <p:strVal val="#ppt_x"/>
                                          </p:val>
                                        </p:tav>
                                        <p:tav tm="100000">
                                          <p:val>
                                            <p:strVal val="#ppt_x"/>
                                          </p:val>
                                        </p:tav>
                                      </p:tavLst>
                                    </p:anim>
                                    <p:anim calcmode="lin" valueType="num">
                                      <p:cBhvr additive="base">
                                        <p:cTn id="21"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الرابعة عشر</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just" rtl="1"/>
            <a:r>
              <a:rPr lang="ar-SA" dirty="0" smtClean="0"/>
              <a:t>أنشئ مجموعة من الباحثين واصنع فريق عمل من نفس تخصصك لكتابة البحوث او للاقتباس من بعضكم البعض. </a:t>
            </a:r>
          </a:p>
          <a:p>
            <a:pPr algn="just" rt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87630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348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الاهداف</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r" rtl="1"/>
            <a:endParaRPr lang="ar-SA" dirty="0" smtClean="0"/>
          </a:p>
          <a:p>
            <a:pPr algn="r" rtl="1"/>
            <a:r>
              <a:rPr lang="ar-SA" dirty="0" smtClean="0"/>
              <a:t>تسلط الورشة الضوء على:</a:t>
            </a:r>
          </a:p>
          <a:p>
            <a:pPr algn="r" rtl="1"/>
            <a:endParaRPr lang="ar-SA" dirty="0"/>
          </a:p>
          <a:p>
            <a:pPr algn="r" rtl="1"/>
            <a:r>
              <a:rPr lang="ar-SA" dirty="0" smtClean="0"/>
              <a:t>ما هو الاستشهاد؟ وما الفائدة منه؟</a:t>
            </a:r>
          </a:p>
          <a:p>
            <a:pPr algn="r" rtl="1"/>
            <a:endParaRPr lang="ar-SA" dirty="0"/>
          </a:p>
          <a:p>
            <a:pPr algn="r" rtl="1"/>
            <a:r>
              <a:rPr lang="ar-SA" dirty="0"/>
              <a:t>ما هي الوسائل المستخدمة في زيادة الاستشهاد في البحث العلمي؟</a:t>
            </a:r>
          </a:p>
          <a:p>
            <a:pPr marL="0" indent="0" algn="r" rtl="1">
              <a:buNone/>
            </a:pPr>
            <a:endParaRPr lang="ar-SA" dirty="0"/>
          </a:p>
        </p:txBody>
      </p:sp>
    </p:spTree>
    <p:extLst>
      <p:ext uri="{BB962C8B-B14F-4D97-AF65-F5344CB8AC3E}">
        <p14:creationId xmlns:p14="http://schemas.microsoft.com/office/powerpoint/2010/main" val="2132120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الخلاصة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endParaRPr lang="ar-SA" dirty="0" smtClean="0"/>
          </a:p>
          <a:p>
            <a:pPr algn="just" rtl="1"/>
            <a:r>
              <a:rPr lang="ar-SA" dirty="0" smtClean="0"/>
              <a:t>يجب </a:t>
            </a:r>
            <a:r>
              <a:rPr lang="ar-SA" dirty="0"/>
              <a:t>أن نذكر أن زيادة الاستشهاد ليست هدفًا أكاديميًا، بل هدفها زيادة وعي الباحث بأهمية كتابة بحوث عالية الجودة. يتعين على الباحث أيضًا البحث عن مجلات رصينة، واستغلال إداوة البحث والمواقع البحثية المختلفة لزيادة عامل التأثير. بالإضافة إلى ذلك، يسعى الباحث إلى خلق بيئة عملية وبحثية أفضل عبر التعرف على باحثين آخرين وتعاون معهم</a:t>
            </a:r>
            <a:r>
              <a:rPr lang="ar-SA" dirty="0" smtClean="0"/>
              <a:t>.</a:t>
            </a:r>
          </a:p>
          <a:p>
            <a:pPr algn="just" rtl="1"/>
            <a:endParaRPr lang="ar-SA" dirty="0"/>
          </a:p>
          <a:p>
            <a:pPr algn="just" rtl="1"/>
            <a:r>
              <a:rPr lang="ar-SA" dirty="0"/>
              <a:t>الذكاء الاصطناعي يعد وسيلة مهمة لتحقيق كل الأمور المذكورة </a:t>
            </a:r>
            <a:r>
              <a:rPr lang="ar-SA" dirty="0" smtClean="0"/>
              <a:t>أعلاه.</a:t>
            </a:r>
            <a:endParaRPr lang="ar-SA" dirty="0"/>
          </a:p>
        </p:txBody>
      </p:sp>
    </p:spTree>
    <p:extLst>
      <p:ext uri="{BB962C8B-B14F-4D97-AF65-F5344CB8AC3E}">
        <p14:creationId xmlns:p14="http://schemas.microsoft.com/office/powerpoint/2010/main" val="733269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ما هو الاستشهاد؟</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0" y="1447800"/>
            <a:ext cx="8991600" cy="4572000"/>
          </a:xfrm>
        </p:spPr>
        <p:txBody>
          <a:bodyPr/>
          <a:lstStyle/>
          <a:p>
            <a:pPr algn="just" rtl="1"/>
            <a:endParaRPr lang="en-US" dirty="0" smtClean="0"/>
          </a:p>
          <a:p>
            <a:pPr algn="just" rtl="1"/>
            <a:r>
              <a:rPr lang="ar-SA" dirty="0" smtClean="0"/>
              <a:t>يشير الاستشهاد الى مصدر المعلومات.</a:t>
            </a:r>
          </a:p>
          <a:p>
            <a:pPr algn="just" rtl="1"/>
            <a:endParaRPr lang="ar-SA" dirty="0"/>
          </a:p>
          <a:p>
            <a:pPr algn="just" rtl="1"/>
            <a:r>
              <a:rPr lang="ar-SA" sz="2400" dirty="0" smtClean="0"/>
              <a:t>الاستشهاد نوعين: اما ان </a:t>
            </a:r>
            <a:r>
              <a:rPr lang="ar-SA" sz="2400" dirty="0"/>
              <a:t>ت</a:t>
            </a:r>
            <a:r>
              <a:rPr lang="ar-SA" sz="2400" dirty="0" smtClean="0"/>
              <a:t>كون المراجع او المصادر داخل النص </a:t>
            </a:r>
            <a:r>
              <a:rPr lang="en-US" sz="2400" dirty="0" smtClean="0"/>
              <a:t>(In-text citation)</a:t>
            </a:r>
            <a:endParaRPr lang="ar-SA" sz="2400" dirty="0" smtClean="0"/>
          </a:p>
          <a:p>
            <a:pPr algn="just" rtl="1"/>
            <a:endParaRPr lang="en-US" sz="2400" dirty="0" smtClean="0"/>
          </a:p>
          <a:p>
            <a:pPr algn="just" rtl="1"/>
            <a:r>
              <a:rPr lang="ar-SA" dirty="0" smtClean="0"/>
              <a:t>او ان تكون في قائمة المصادر </a:t>
            </a:r>
            <a:r>
              <a:rPr lang="en-US" dirty="0" smtClean="0"/>
              <a:t>(Reference List)</a:t>
            </a:r>
            <a:endParaRPr lang="en-US" dirty="0"/>
          </a:p>
        </p:txBody>
      </p:sp>
    </p:spTree>
    <p:extLst>
      <p:ext uri="{BB962C8B-B14F-4D97-AF65-F5344CB8AC3E}">
        <p14:creationId xmlns:p14="http://schemas.microsoft.com/office/powerpoint/2010/main" val="3677566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solidFill>
                  <a:srgbClr val="FF0000"/>
                </a:solidFill>
                <a:effectLst>
                  <a:outerShdw blurRad="38100" dist="38100" dir="2700000" algn="tl">
                    <a:srgbClr val="000000">
                      <a:alpha val="43137"/>
                    </a:srgbClr>
                  </a:outerShdw>
                </a:effectLst>
              </a:rPr>
              <a:t>لما يريد الباحث ان يزيد نسبة الاستشهاد؟</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447800"/>
            <a:ext cx="8763000" cy="5105400"/>
          </a:xfrm>
        </p:spPr>
        <p:txBody>
          <a:bodyPr>
            <a:normAutofit fontScale="85000" lnSpcReduction="20000"/>
          </a:bodyPr>
          <a:lstStyle/>
          <a:p>
            <a:pPr algn="just" rtl="1"/>
            <a:endParaRPr lang="ar-SA" dirty="0" smtClean="0"/>
          </a:p>
          <a:p>
            <a:pPr algn="just" rtl="1"/>
            <a:endParaRPr lang="ar-SA" dirty="0"/>
          </a:p>
          <a:p>
            <a:pPr algn="just" rtl="1"/>
            <a:r>
              <a:rPr lang="ar-SA" dirty="0" smtClean="0"/>
              <a:t>"</a:t>
            </a:r>
            <a:r>
              <a:rPr lang="ar-SA" dirty="0"/>
              <a:t>عدد الاستشهادات التي يحصل عليها البحث يشير إلى </a:t>
            </a:r>
            <a:r>
              <a:rPr lang="ar-SA" dirty="0">
                <a:solidFill>
                  <a:srgbClr val="FF0000"/>
                </a:solidFill>
                <a:effectLst>
                  <a:outerShdw blurRad="38100" dist="38100" dir="2700000" algn="tl">
                    <a:srgbClr val="000000">
                      <a:alpha val="43137"/>
                    </a:srgbClr>
                  </a:outerShdw>
                </a:effectLst>
              </a:rPr>
              <a:t>كم شخص </a:t>
            </a:r>
            <a:r>
              <a:rPr lang="ar-SA" dirty="0" smtClean="0"/>
              <a:t>وصل هذا </a:t>
            </a:r>
            <a:r>
              <a:rPr lang="ar-SA" dirty="0"/>
              <a:t>البحث، ويُظهر أيضًا </a:t>
            </a:r>
            <a:r>
              <a:rPr lang="ar-SA" b="1" dirty="0">
                <a:solidFill>
                  <a:srgbClr val="FF0000"/>
                </a:solidFill>
                <a:effectLst>
                  <a:outerShdw blurRad="38100" dist="38100" dir="2700000" algn="tl">
                    <a:srgbClr val="000000">
                      <a:alpha val="43137"/>
                    </a:srgbClr>
                  </a:outerShdw>
                </a:effectLst>
              </a:rPr>
              <a:t>تأثير البحث العلمي</a:t>
            </a:r>
            <a:r>
              <a:rPr lang="ar-SA" dirty="0"/>
              <a:t>."</a:t>
            </a:r>
          </a:p>
          <a:p>
            <a:pPr algn="just" rtl="1"/>
            <a:endParaRPr lang="ar-SA" dirty="0" smtClean="0"/>
          </a:p>
          <a:p>
            <a:pPr algn="just" rtl="1"/>
            <a:r>
              <a:rPr lang="ar-SA" dirty="0" smtClean="0"/>
              <a:t>وايضا يستخدم في مختلف المقاييس كمؤشر </a:t>
            </a:r>
            <a:r>
              <a:rPr lang="en-US" b="1" dirty="0" smtClean="0">
                <a:solidFill>
                  <a:srgbClr val="FF0000"/>
                </a:solidFill>
              </a:rPr>
              <a:t>(h-index)</a:t>
            </a:r>
            <a:r>
              <a:rPr lang="ar-SA" dirty="0" smtClean="0"/>
              <a:t>.</a:t>
            </a:r>
          </a:p>
          <a:p>
            <a:pPr marL="0" indent="0" algn="just" rtl="1">
              <a:buNone/>
            </a:pPr>
            <a:endParaRPr lang="en-US" dirty="0" smtClean="0"/>
          </a:p>
          <a:p>
            <a:pPr algn="just" rtl="1"/>
            <a:r>
              <a:rPr lang="ar-SA" dirty="0" smtClean="0"/>
              <a:t>وال </a:t>
            </a:r>
            <a:r>
              <a:rPr lang="en-US" dirty="0" smtClean="0"/>
              <a:t>h </a:t>
            </a:r>
            <a:r>
              <a:rPr lang="ar-SA" dirty="0"/>
              <a:t> </a:t>
            </a:r>
            <a:r>
              <a:rPr lang="ar-SA" dirty="0" smtClean="0"/>
              <a:t>هو ترتيب </a:t>
            </a:r>
            <a:r>
              <a:rPr lang="ar-SA" dirty="0"/>
              <a:t>منشورات الباحث ترتيبًا تنازليًا بناءً على عدد الاستشهادات التي تلقاها </a:t>
            </a:r>
            <a:r>
              <a:rPr lang="ar-SA" dirty="0" smtClean="0"/>
              <a:t>في كل بحث منشور.</a:t>
            </a:r>
          </a:p>
          <a:p>
            <a:pPr marL="0" indent="0" algn="just" rtl="1">
              <a:buNone/>
            </a:pPr>
            <a:endParaRPr lang="ar-SA" dirty="0" smtClean="0"/>
          </a:p>
          <a:p>
            <a:pPr algn="just" rtl="1"/>
            <a:r>
              <a:rPr lang="ar-SA" dirty="0"/>
              <a:t>على سبيل المثال، إذا كان لدى الباحث </a:t>
            </a:r>
            <a:r>
              <a:rPr lang="ar-SA" dirty="0" smtClean="0"/>
              <a:t>مؤشر</a:t>
            </a:r>
            <a:r>
              <a:rPr lang="en-US" dirty="0" smtClean="0"/>
              <a:t>h</a:t>
            </a:r>
            <a:r>
              <a:rPr lang="ar-SA" dirty="0" smtClean="0"/>
              <a:t>بقيمة </a:t>
            </a:r>
            <a:r>
              <a:rPr lang="ar-SA" dirty="0"/>
              <a:t>10، فهذا يعني أن لديه 10 منشورات، تم الاستشهاد بكل منها 10 مرات على الأقل.</a:t>
            </a:r>
            <a:endParaRPr lang="ar-SA" dirty="0" smtClean="0"/>
          </a:p>
          <a:p>
            <a:pPr marL="0" indent="0" algn="just" rtl="1">
              <a:buNone/>
            </a:pPr>
            <a:endParaRPr lang="ar-SA" dirty="0"/>
          </a:p>
          <a:p>
            <a:pPr algn="just" rtl="1"/>
            <a:r>
              <a:rPr lang="ar-SA" dirty="0"/>
              <a:t>يُستخدم </a:t>
            </a:r>
            <a:r>
              <a:rPr lang="ar-SA" dirty="0" smtClean="0"/>
              <a:t>مؤشر</a:t>
            </a:r>
            <a:r>
              <a:rPr lang="en-US" dirty="0" smtClean="0"/>
              <a:t>h</a:t>
            </a:r>
            <a:r>
              <a:rPr lang="ar-SA" dirty="0" smtClean="0"/>
              <a:t>على </a:t>
            </a:r>
            <a:r>
              <a:rPr lang="ar-SA" dirty="0"/>
              <a:t>نطاق واسع في الأوساط الأكاديمية كمقياس لتأثير الباحث وإنتاجيته وأداء الاستشهاد. </a:t>
            </a:r>
            <a:endParaRPr lang="ar-SA" dirty="0" smtClean="0"/>
          </a:p>
          <a:p>
            <a:pPr marL="0" indent="0" algn="just" rtl="1">
              <a:buNone/>
            </a:pPr>
            <a:endParaRPr lang="en-US" dirty="0" smtClean="0"/>
          </a:p>
        </p:txBody>
      </p:sp>
    </p:spTree>
    <p:extLst>
      <p:ext uri="{BB962C8B-B14F-4D97-AF65-F5344CB8AC3E}">
        <p14:creationId xmlns:p14="http://schemas.microsoft.com/office/powerpoint/2010/main" val="273285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268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b="1" dirty="0" smtClean="0">
                <a:solidFill>
                  <a:srgbClr val="FF0000"/>
                </a:solidFill>
                <a:effectLst>
                  <a:outerShdw blurRad="38100" dist="38100" dir="2700000" algn="tl">
                    <a:srgbClr val="000000">
                      <a:alpha val="43137"/>
                    </a:srgbClr>
                  </a:outerShdw>
                </a:effectLst>
              </a:rPr>
              <a:t>اربعة عشر طريقة لزيادة عدد   </a:t>
            </a:r>
            <a:r>
              <a:rPr lang="ar-SA" b="1" dirty="0">
                <a:solidFill>
                  <a:srgbClr val="FF0000"/>
                </a:solidFill>
                <a:effectLst>
                  <a:outerShdw blurRad="38100" dist="38100" dir="2700000" algn="tl">
                    <a:srgbClr val="000000">
                      <a:alpha val="43137"/>
                    </a:srgbClr>
                  </a:outerShdw>
                </a:effectLst>
              </a:rPr>
              <a:t> </a:t>
            </a:r>
            <a:r>
              <a:rPr lang="ar-SA" b="1" dirty="0" smtClean="0">
                <a:solidFill>
                  <a:srgbClr val="FF0000"/>
                </a:solidFill>
                <a:effectLst>
                  <a:outerShdw blurRad="38100" dist="38100" dir="2700000" algn="tl">
                    <a:srgbClr val="000000">
                      <a:alpha val="43137"/>
                    </a:srgbClr>
                  </a:outerShdw>
                </a:effectLst>
              </a:rPr>
              <a:t> الاستشهادات في بحثك العلمي</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52400" y="1447800"/>
            <a:ext cx="8763000" cy="4572000"/>
          </a:xfrm>
        </p:spPr>
        <p:txBody>
          <a:bodyPr/>
          <a:lstStyle/>
          <a:p>
            <a:pPr marL="514350" indent="-514350" algn="just" rtl="1">
              <a:buFont typeface="+mj-lt"/>
              <a:buAutoNum type="arabicPeriod"/>
            </a:pPr>
            <a:endParaRPr lang="ar-SA" dirty="0" smtClean="0"/>
          </a:p>
          <a:p>
            <a:pPr marL="514350" indent="-514350" algn="just" rtl="1">
              <a:buFont typeface="+mj-lt"/>
              <a:buAutoNum type="arabicPeriod"/>
            </a:pPr>
            <a:r>
              <a:rPr lang="ar-SA" dirty="0" smtClean="0"/>
              <a:t>نكتب ابحاث عالية الجودة (لكي تزيد نسبة الاستشهاد).</a:t>
            </a:r>
          </a:p>
          <a:p>
            <a:pPr marL="0" indent="0" algn="just" rtl="1">
              <a:buNone/>
            </a:pPr>
            <a:r>
              <a:rPr lang="ar-SA" dirty="0"/>
              <a:t>تستفيد تقنيات الذكاء الاصطناعي من تحليل الاتجاهات واكتشاف المواضيع ذات الأهمية العالية، مما يساعد الباحثين في اختيار مواضيع ذات تأثير واحتمالية عالية للنجاح.</a:t>
            </a:r>
          </a:p>
          <a:p>
            <a:pPr marL="514350" indent="-514350" algn="just" rtl="1">
              <a:buFont typeface="+mj-lt"/>
              <a:buAutoNum type="arabicPeriod"/>
            </a:pPr>
            <a:endParaRPr lang="ar-SA" dirty="0"/>
          </a:p>
          <a:p>
            <a:pPr marL="514350" indent="-514350" algn="just" rtl="1">
              <a:buFont typeface="+mj-lt"/>
              <a:buAutoNum type="arabicPeriod"/>
            </a:pPr>
            <a:endParaRPr lang="ar-SA" dirty="0" smtClean="0"/>
          </a:p>
          <a:p>
            <a:pPr marL="514350" indent="-514350" algn="just" rtl="1">
              <a:buFont typeface="+mj-lt"/>
              <a:buAutoNum type="arabicPeriod"/>
            </a:pPr>
            <a:endParaRPr lang="ar-SA" dirty="0" smtClean="0"/>
          </a:p>
          <a:p>
            <a:pPr marL="514350" indent="-514350" algn="just" rtl="1">
              <a:buFont typeface="+mj-lt"/>
              <a:buAutoNum type="arabicPeriod"/>
            </a:pPr>
            <a:endParaRPr lang="ar-SA" dirty="0" smtClean="0"/>
          </a:p>
          <a:p>
            <a:pPr marL="514350" indent="-514350" algn="just" rtl="1">
              <a:buFont typeface="+mj-lt"/>
              <a:buAutoNum type="arabicPeriod"/>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43" y="3856220"/>
            <a:ext cx="6618157" cy="2971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986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arn(inVertical)">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الثانية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228600" y="1447800"/>
            <a:ext cx="8686800" cy="4572000"/>
          </a:xfrm>
        </p:spPr>
        <p:txBody>
          <a:bodyPr/>
          <a:lstStyle/>
          <a:p>
            <a:pPr algn="r" rtl="1"/>
            <a:r>
              <a:rPr lang="ar-SA" dirty="0" smtClean="0"/>
              <a:t>فكر في كتاب مراجعة  او روقة مفاهيمية (كتقديم نظرية بصورة مجردة).</a:t>
            </a:r>
          </a:p>
          <a:p>
            <a:pPr algn="r" rtl="1"/>
            <a:r>
              <a:rPr lang="ar-SA" dirty="0" smtClean="0"/>
              <a:t>تكون اكثر اقتراحا للباحثين اذا كان الباحث يريد زيادة الاستشهاد. </a:t>
            </a:r>
          </a:p>
          <a:p>
            <a:pPr algn="r" rtl="1"/>
            <a:endParaRPr lang="ar-SA" dirty="0"/>
          </a:p>
          <a:p>
            <a:pPr algn="r" rt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7696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793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barn(inVertical)">
                                      <p:cBhvr>
                                        <p:cTn id="2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الثالثة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447800"/>
            <a:ext cx="8305800" cy="4572000"/>
          </a:xfrm>
        </p:spPr>
        <p:txBody>
          <a:bodyPr/>
          <a:lstStyle/>
          <a:p>
            <a:pPr algn="just" rtl="1"/>
            <a:r>
              <a:rPr lang="ar-SA" dirty="0"/>
              <a:t>نشر المقالة في مجلات متخصصة وذات تأثير عالٍ في مجالك: استراتيجية لتعزيز رؤية البحث وزيادة عدد </a:t>
            </a:r>
            <a:r>
              <a:rPr lang="ar-SA" dirty="0" smtClean="0"/>
              <a:t>الاستشهادات</a:t>
            </a:r>
            <a:endParaRPr lang="ar-SA" dirty="0"/>
          </a:p>
          <a:p>
            <a:pPr algn="just" rtl="1"/>
            <a:r>
              <a:rPr lang="ar-SA" dirty="0"/>
              <a:t>تقدم منصات مثل </a:t>
            </a:r>
            <a:r>
              <a:rPr lang="en-US" dirty="0"/>
              <a:t>Google Scholar </a:t>
            </a:r>
            <a:r>
              <a:rPr lang="ar-SA" dirty="0"/>
              <a:t>فرصة فعالة لزيادة انتشار البحوث. يمكن للباحثين استخدام هذه المنصات لإشعار الباحثين الآخرين الذين يهتمون بنفس المواضيع.</a:t>
            </a:r>
          </a:p>
          <a:p>
            <a:pPr algn="just" rtl="1"/>
            <a:endParaRPr lang="ar-SA" dirty="0"/>
          </a:p>
          <a:p>
            <a:pPr algn="just" rt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52538"/>
            <a:ext cx="8686800" cy="280066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5307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barn(inVertical)">
                                      <p:cBhvr>
                                        <p:cTn id="2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FF0000"/>
                </a:solidFill>
                <a:effectLst>
                  <a:outerShdw blurRad="38100" dist="38100" dir="2700000" algn="tl">
                    <a:srgbClr val="000000">
                      <a:alpha val="43137"/>
                    </a:srgbClr>
                  </a:outerShdw>
                </a:effectLst>
              </a:rPr>
              <a:t>الخطوة الرابعة</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lgn="r" rtl="1"/>
            <a:r>
              <a:rPr lang="ar-SA" dirty="0" smtClean="0"/>
              <a:t>استخدم نفس الاسم في جميع مقالاتك هذا يساعد محرك البحث ان يجمع بحوثك في مكان واحد وان يضيفها بصورة تلقائية لملفك. </a:t>
            </a:r>
          </a:p>
          <a:p>
            <a:pPr algn="r" rtl="1"/>
            <a:endParaRPr lang="ar-SA" dirty="0"/>
          </a:p>
          <a:p>
            <a:pPr algn="r" rt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895600"/>
            <a:ext cx="8305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858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barn(inVertical)">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283</TotalTime>
  <Words>647</Words>
  <Application>Microsoft Office PowerPoint</Application>
  <PresentationFormat>On-screen Show (4:3)</PresentationFormat>
  <Paragraphs>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Equity</vt:lpstr>
      <vt:lpstr>The Artificial Intelligence in Rising the Citations Number  الذكاء الصناعي في رفع عدد الاستشهادات</vt:lpstr>
      <vt:lpstr>الاهداف</vt:lpstr>
      <vt:lpstr>ما هو الاستشهاد؟</vt:lpstr>
      <vt:lpstr>لما يريد الباحث ان يزيد نسبة الاستشهاد؟</vt:lpstr>
      <vt:lpstr>PowerPoint Presentation</vt:lpstr>
      <vt:lpstr>اربعة عشر طريقة لزيادة عدد     الاستشهادات في بحثك العلمي</vt:lpstr>
      <vt:lpstr>الخطوة الثانية</vt:lpstr>
      <vt:lpstr>الخطوة الثالثة</vt:lpstr>
      <vt:lpstr>الخطوة الرابعة</vt:lpstr>
      <vt:lpstr>الخطوة الخامسة</vt:lpstr>
      <vt:lpstr>الخطوة السادسة</vt:lpstr>
      <vt:lpstr>الخطوة السابعة</vt:lpstr>
      <vt:lpstr>الخطوة الثامنة</vt:lpstr>
      <vt:lpstr>الخطوة التاسعة</vt:lpstr>
      <vt:lpstr>الخطوة العاشرة</vt:lpstr>
      <vt:lpstr>الخطوة الحادية عشر</vt:lpstr>
      <vt:lpstr>الخطوة الثانية عشر</vt:lpstr>
      <vt:lpstr>الخطة الثالثة عشر</vt:lpstr>
      <vt:lpstr>الخطوة الرابعة عشر</vt:lpstr>
      <vt:lpstr>الخلاصة</vt:lpstr>
    </vt:vector>
  </TitlesOfParts>
  <Company>Al-Qaisar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kwkab</dc:creator>
  <cp:lastModifiedBy>kwkab</cp:lastModifiedBy>
  <cp:revision>92</cp:revision>
  <dcterms:created xsi:type="dcterms:W3CDTF">2024-01-10T12:40:32Z</dcterms:created>
  <dcterms:modified xsi:type="dcterms:W3CDTF">2024-01-10T20:27:45Z</dcterms:modified>
</cp:coreProperties>
</file>