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0"/>
  </p:notesMasterIdLst>
  <p:sldIdLst>
    <p:sldId id="289" r:id="rId2"/>
    <p:sldId id="257" r:id="rId3"/>
    <p:sldId id="305" r:id="rId4"/>
    <p:sldId id="306" r:id="rId5"/>
    <p:sldId id="288" r:id="rId6"/>
    <p:sldId id="293" r:id="rId7"/>
    <p:sldId id="297" r:id="rId8"/>
    <p:sldId id="299" r:id="rId9"/>
    <p:sldId id="298" r:id="rId10"/>
    <p:sldId id="300" r:id="rId11"/>
    <p:sldId id="309" r:id="rId12"/>
    <p:sldId id="310" r:id="rId13"/>
    <p:sldId id="311" r:id="rId14"/>
    <p:sldId id="312" r:id="rId15"/>
    <p:sldId id="313" r:id="rId16"/>
    <p:sldId id="317" r:id="rId17"/>
    <p:sldId id="314" r:id="rId18"/>
    <p:sldId id="315" r:id="rId19"/>
    <p:sldId id="316" r:id="rId20"/>
    <p:sldId id="318" r:id="rId21"/>
    <p:sldId id="284" r:id="rId22"/>
    <p:sldId id="320" r:id="rId23"/>
    <p:sldId id="321" r:id="rId24"/>
    <p:sldId id="323" r:id="rId25"/>
    <p:sldId id="322" r:id="rId26"/>
    <p:sldId id="325" r:id="rId27"/>
    <p:sldId id="324" r:id="rId28"/>
    <p:sldId id="287" r:id="rId29"/>
    <p:sldId id="259" r:id="rId30"/>
    <p:sldId id="286" r:id="rId31"/>
    <p:sldId id="276" r:id="rId32"/>
    <p:sldId id="295" r:id="rId33"/>
    <p:sldId id="270" r:id="rId34"/>
    <p:sldId id="269" r:id="rId35"/>
    <p:sldId id="304" r:id="rId36"/>
    <p:sldId id="303" r:id="rId37"/>
    <p:sldId id="273" r:id="rId38"/>
    <p:sldId id="27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Irvine" initials="UM" lastIdx="19" clrIdx="0"/>
  <p:cmAuthor id="1" name="Kendall Bodden" initials="KBOD" lastIdx="1" clrIdx="1"/>
  <p:cmAuthor id="2" name="Patrick Nugent" initials="PN" lastIdx="26" clrIdx="2">
    <p:extLst>
      <p:ext uri="{19B8F6BF-5375-455C-9EA6-DF929625EA0E}">
        <p15:presenceInfo xmlns:p15="http://schemas.microsoft.com/office/powerpoint/2012/main" userId="d0ee3f6b9b4f8531" providerId="Windows Live"/>
      </p:ext>
    </p:extLst>
  </p:cmAuthor>
  <p:cmAuthor id="3" name="David Nicol" initials="DN" lastIdx="7" clrIdx="3">
    <p:extLst>
      <p:ext uri="{19B8F6BF-5375-455C-9EA6-DF929625EA0E}">
        <p15:presenceInfo xmlns:p15="http://schemas.microsoft.com/office/powerpoint/2012/main" userId="630798021b1607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75943" autoAdjust="0"/>
  </p:normalViewPr>
  <p:slideViewPr>
    <p:cSldViewPr snapToGrid="0">
      <p:cViewPr varScale="1">
        <p:scale>
          <a:sx n="63" d="100"/>
          <a:sy n="63" d="100"/>
        </p:scale>
        <p:origin x="68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134E2-8B46-4739-B46F-4977A0B9A435}" type="datetimeFigureOut">
              <a:rPr lang="en-US" smtClean="0"/>
              <a:pPr/>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B2DAA-F705-4E16-83DA-83E4B56D01DA}" type="slidenum">
              <a:rPr lang="en-US" smtClean="0"/>
              <a:pPr/>
              <a:t>‹#›</a:t>
            </a:fld>
            <a:endParaRPr lang="en-US"/>
          </a:p>
        </p:txBody>
      </p:sp>
    </p:spTree>
    <p:extLst>
      <p:ext uri="{BB962C8B-B14F-4D97-AF65-F5344CB8AC3E}">
        <p14:creationId xmlns:p14="http://schemas.microsoft.com/office/powerpoint/2010/main" val="410931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a:t>
            </a:r>
            <a:r>
              <a:rPr lang="en-US" baseline="0" dirty="0" smtClean="0"/>
              <a:t>basic solar PV set up is grid-tied and net metered.  Battery storage either on or off-grid is more complicated.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Any excess electricity is sent to the grid to power neighboring homes and businesses. </a:t>
            </a:r>
          </a:p>
        </p:txBody>
      </p:sp>
      <p:sp>
        <p:nvSpPr>
          <p:cNvPr id="4" name="Slide Number Placeholder 3"/>
          <p:cNvSpPr>
            <a:spLocks noGrp="1"/>
          </p:cNvSpPr>
          <p:nvPr>
            <p:ph type="sldNum" sz="quarter" idx="10"/>
          </p:nvPr>
        </p:nvSpPr>
        <p:spPr/>
        <p:txBody>
          <a:bodyPr/>
          <a:lstStyle/>
          <a:p>
            <a:fld id="{FE4B2DAA-F705-4E16-83DA-83E4B56D01DA}" type="slidenum">
              <a:rPr lang="en-US" smtClean="0"/>
              <a:pPr/>
              <a:t>5</a:t>
            </a:fld>
            <a:endParaRPr lang="en-US"/>
          </a:p>
        </p:txBody>
      </p:sp>
    </p:spTree>
    <p:extLst>
      <p:ext uri="{BB962C8B-B14F-4D97-AF65-F5344CB8AC3E}">
        <p14:creationId xmlns:p14="http://schemas.microsoft.com/office/powerpoint/2010/main" val="242891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a:t>
            </a:r>
            <a:r>
              <a:rPr lang="en-US" baseline="0" dirty="0" smtClean="0"/>
              <a:t> </a:t>
            </a:r>
            <a:r>
              <a:rPr lang="en-US" sz="1200" dirty="0" smtClean="0">
                <a:latin typeface="Arial" panose="020B0604020202020204" pitchFamily="34" charset="0"/>
                <a:cs typeface="Arial" panose="020B0604020202020204" pitchFamily="34" charset="0"/>
              </a:rPr>
              <a:t>Germany has approximately 10% fewer annual hours of sunlight than Seattle and most of the country is actually north of the Puget Sound’s latitudes, yet over half of the world’s solar energy is being generated there.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Solar works even</a:t>
            </a:r>
            <a:r>
              <a:rPr lang="en-US" sz="1200" baseline="0" dirty="0" smtClean="0">
                <a:latin typeface="Arial" panose="020B0604020202020204" pitchFamily="34" charset="0"/>
                <a:cs typeface="Arial" panose="020B0604020202020204" pitchFamily="34" charset="0"/>
              </a:rPr>
              <a:t> in Alaska!</a:t>
            </a: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E4B2DAA-F705-4E16-83DA-83E4B56D01DA}" type="slidenum">
              <a:rPr lang="en-US" smtClean="0"/>
              <a:pPr/>
              <a:t>28</a:t>
            </a:fld>
            <a:endParaRPr lang="en-US"/>
          </a:p>
        </p:txBody>
      </p:sp>
    </p:spTree>
    <p:extLst>
      <p:ext uri="{BB962C8B-B14F-4D97-AF65-F5344CB8AC3E}">
        <p14:creationId xmlns:p14="http://schemas.microsoft.com/office/powerpoint/2010/main" val="180582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There is a distinction is between generating heat vs generating electricity. Generating electricity from the sun is most common and what most people think about when you say “solar energy”.  </a:t>
            </a:r>
          </a:p>
          <a:p>
            <a:endParaRPr lang="en-US" b="0" baseline="0" dirty="0" smtClean="0"/>
          </a:p>
          <a:p>
            <a:r>
              <a:rPr lang="en-US" b="0" baseline="0" dirty="0" smtClean="0"/>
              <a:t>For today’s presentation, we will focus on how you can generate electricity with solar energy. Specifically, photovoltaics – “PV” tied to the grid (no batteries). </a:t>
            </a:r>
          </a:p>
          <a:p>
            <a:endParaRPr lang="en-US" b="0" baseline="0" dirty="0" smtClean="0"/>
          </a:p>
          <a:p>
            <a:r>
              <a:rPr lang="en-US" b="1" baseline="0" dirty="0" smtClean="0"/>
              <a:t>Battery backup</a:t>
            </a:r>
          </a:p>
          <a:p>
            <a:r>
              <a:rPr lang="en-US" b="0" baseline="0" dirty="0" smtClean="0"/>
              <a:t>For those off-grid or wishing for backup due to power outages, battery backup are strong considerations. There are additional costs compared with simple grid-tied systems.  For this presentation, we will focus on grid-tied PV systems. </a:t>
            </a:r>
          </a:p>
          <a:p>
            <a:endParaRPr lang="en-US" b="0" baseline="0" dirty="0" smtClean="0"/>
          </a:p>
          <a:p>
            <a:r>
              <a:rPr lang="en-US" b="0" baseline="0" dirty="0" smtClean="0"/>
              <a:t>Later in the presentation we’ll have a brief summary on heat-related solar energy uses.</a:t>
            </a:r>
          </a:p>
          <a:p>
            <a:endParaRPr lang="en-US" dirty="0"/>
          </a:p>
        </p:txBody>
      </p:sp>
      <p:sp>
        <p:nvSpPr>
          <p:cNvPr id="4" name="Slide Number Placeholder 3"/>
          <p:cNvSpPr>
            <a:spLocks noGrp="1"/>
          </p:cNvSpPr>
          <p:nvPr>
            <p:ph type="sldNum" sz="quarter" idx="10"/>
          </p:nvPr>
        </p:nvSpPr>
        <p:spPr/>
        <p:txBody>
          <a:bodyPr/>
          <a:lstStyle/>
          <a:p>
            <a:fld id="{FE4B2DAA-F705-4E16-83DA-83E4B56D01DA}" type="slidenum">
              <a:rPr lang="en-US" smtClean="0"/>
              <a:pPr/>
              <a:t>29</a:t>
            </a:fld>
            <a:endParaRPr lang="en-US"/>
          </a:p>
        </p:txBody>
      </p:sp>
    </p:spTree>
    <p:extLst>
      <p:ext uri="{BB962C8B-B14F-4D97-AF65-F5344CB8AC3E}">
        <p14:creationId xmlns:p14="http://schemas.microsoft.com/office/powerpoint/2010/main" val="73154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No moving parts</a:t>
            </a:r>
            <a:r>
              <a:rPr lang="en-US" sz="1200" baseline="0" dirty="0" smtClean="0">
                <a:latin typeface="Arial" panose="020B0604020202020204" pitchFamily="34" charset="0"/>
                <a:cs typeface="Arial" panose="020B0604020202020204" pitchFamily="34" charset="0"/>
              </a:rPr>
              <a:t> in a PV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Panels turn photons from the sun into DC electricity, sends it down to an </a:t>
            </a:r>
            <a:r>
              <a:rPr lang="en-US" sz="1200" b="1" dirty="0" smtClean="0">
                <a:latin typeface="Arial" panose="020B0604020202020204" pitchFamily="34" charset="0"/>
                <a:cs typeface="Arial" panose="020B0604020202020204" pitchFamily="34" charset="0"/>
              </a:rPr>
              <a:t>inverter</a:t>
            </a:r>
            <a:r>
              <a:rPr lang="en-US" sz="1200" dirty="0" smtClean="0">
                <a:latin typeface="Arial" panose="020B0604020202020204" pitchFamily="34" charset="0"/>
                <a:cs typeface="Arial" panose="020B0604020202020204" pitchFamily="34" charset="0"/>
              </a:rPr>
              <a:t> which converts DC into AC electricity (which feeds appliances, etc.) and is typically mounted close to your electric panel either on the inside or outside wall.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A separate </a:t>
            </a:r>
            <a:r>
              <a:rPr lang="en-US" sz="1200" b="1" dirty="0" smtClean="0">
                <a:latin typeface="Arial" panose="020B0604020202020204" pitchFamily="34" charset="0"/>
                <a:cs typeface="Arial" panose="020B0604020202020204" pitchFamily="34" charset="0"/>
              </a:rPr>
              <a:t>production meter </a:t>
            </a:r>
            <a:r>
              <a:rPr lang="en-US" sz="1200" dirty="0" smtClean="0">
                <a:latin typeface="Arial" panose="020B0604020202020204" pitchFamily="34" charset="0"/>
                <a:cs typeface="Arial" panose="020B0604020202020204" pitchFamily="34" charset="0"/>
              </a:rPr>
              <a:t>is also installed that measures the total amount of electricity produced by the PV system</a:t>
            </a:r>
            <a:r>
              <a:rPr lang="en-US" sz="1200" baseline="0" dirty="0" smtClean="0">
                <a:latin typeface="Arial" panose="020B0604020202020204" pitchFamily="34" charset="0"/>
                <a:cs typeface="Arial" panose="020B0604020202020204" pitchFamily="34" charset="0"/>
              </a:rPr>
              <a:t> before it is used in the house.</a:t>
            </a:r>
            <a:r>
              <a:rPr lang="en-US" sz="1200" dirty="0" smtClean="0">
                <a:latin typeface="Arial" panose="020B0604020202020204" pitchFamily="34" charset="0"/>
                <a:cs typeface="Arial" panose="020B0604020202020204" pitchFamily="34" charset="0"/>
              </a:rPr>
              <a:t> </a:t>
            </a:r>
            <a:r>
              <a:rPr lang="en-US" sz="1200" b="0" i="0" kern="1200" dirty="0" smtClean="0">
                <a:solidFill>
                  <a:schemeClr val="tx1"/>
                </a:solidFill>
                <a:effectLst/>
                <a:latin typeface="+mn-lt"/>
                <a:ea typeface="+mn-ea"/>
                <a:cs typeface="+mn-cs"/>
              </a:rPr>
              <a:t>Washington State’s Production Incentive is paid based on the data recorded by this meter. The meter is required</a:t>
            </a:r>
            <a:r>
              <a:rPr lang="en-US" sz="1200" b="0" i="0" kern="1200" baseline="0" dirty="0" smtClean="0">
                <a:solidFill>
                  <a:schemeClr val="tx1"/>
                </a:solidFill>
                <a:effectLst/>
                <a:latin typeface="+mn-lt"/>
                <a:ea typeface="+mn-ea"/>
                <a:cs typeface="+mn-cs"/>
              </a:rPr>
              <a:t> to participate in the Production Incentive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Goes into </a:t>
            </a:r>
            <a:r>
              <a:rPr lang="en-US" sz="1200" b="1" i="0" kern="1200" baseline="0" dirty="0" smtClean="0">
                <a:solidFill>
                  <a:schemeClr val="tx1"/>
                </a:solidFill>
                <a:effectLst/>
                <a:latin typeface="+mn-lt"/>
                <a:ea typeface="+mn-ea"/>
                <a:cs typeface="+mn-cs"/>
              </a:rPr>
              <a:t>main service panel/breaker box </a:t>
            </a:r>
            <a:r>
              <a:rPr lang="en-US" sz="1200" b="0" i="0" kern="1200" baseline="0" dirty="0" smtClean="0">
                <a:solidFill>
                  <a:schemeClr val="tx1"/>
                </a:solidFill>
                <a:effectLst/>
                <a:latin typeface="+mn-lt"/>
                <a:ea typeface="+mn-ea"/>
                <a:cs typeface="+mn-cs"/>
              </a:rPr>
              <a:t>to feed appliances, </a:t>
            </a:r>
            <a:r>
              <a:rPr lang="en-US" sz="1200" b="0" i="0" kern="1200" baseline="0" dirty="0" err="1" smtClean="0">
                <a:solidFill>
                  <a:schemeClr val="tx1"/>
                </a:solidFill>
                <a:effectLst/>
                <a:latin typeface="+mn-lt"/>
                <a:ea typeface="+mn-ea"/>
                <a:cs typeface="+mn-cs"/>
              </a:rPr>
              <a:t>etc</a:t>
            </a:r>
            <a:r>
              <a:rPr lang="en-US" sz="1200" b="0"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If there is excess power being produced the electricity into the grid via your </a:t>
            </a:r>
            <a:r>
              <a:rPr lang="en-US" sz="1200" b="1" dirty="0" smtClean="0">
                <a:latin typeface="Arial" panose="020B0604020202020204" pitchFamily="34" charset="0"/>
                <a:cs typeface="Arial" panose="020B0604020202020204" pitchFamily="34" charset="0"/>
              </a:rPr>
              <a:t>Net Meter</a:t>
            </a:r>
            <a:r>
              <a:rPr lang="en-US" sz="1200" dirty="0" smtClean="0">
                <a:latin typeface="Arial" panose="020B0604020202020204" pitchFamily="34" charset="0"/>
                <a:cs typeface="Arial" panose="020B0604020202020204" pitchFamily="34" charset="0"/>
              </a:rPr>
              <a:t>. A Net Meter is also considered as the "</a:t>
            </a:r>
            <a:r>
              <a:rPr lang="en-US" sz="1200" b="1" dirty="0" smtClean="0">
                <a:latin typeface="Arial" panose="020B0604020202020204" pitchFamily="34" charset="0"/>
                <a:cs typeface="Arial" panose="020B0604020202020204" pitchFamily="34" charset="0"/>
              </a:rPr>
              <a:t>Utility Billing Meter</a:t>
            </a:r>
            <a:r>
              <a:rPr lang="en-US" sz="1200" dirty="0" smtClean="0">
                <a:latin typeface="Arial" panose="020B0604020202020204" pitchFamily="34" charset="0"/>
                <a:cs typeface="Arial" panose="020B0604020202020204" pitchFamily="34" charset="0"/>
              </a:rPr>
              <a:t>." Here in Washington, your utility may allow you to spin your Net Meter backwards and generate a credit for your excess solar power on your bill.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With net-metering the utility company calculates the remainder of energy that you consume minus the amount that your PV modules produce. You are charged only for this amount on your electricity bill. If your system produces more electricity than you use you will receive credit that can be carried over month-to-month.</a:t>
            </a:r>
          </a:p>
          <a:p>
            <a:endParaRPr lang="en-US" dirty="0"/>
          </a:p>
        </p:txBody>
      </p:sp>
      <p:sp>
        <p:nvSpPr>
          <p:cNvPr id="4" name="Slide Number Placeholder 3"/>
          <p:cNvSpPr>
            <a:spLocks noGrp="1"/>
          </p:cNvSpPr>
          <p:nvPr>
            <p:ph type="sldNum" sz="quarter" idx="10"/>
          </p:nvPr>
        </p:nvSpPr>
        <p:spPr/>
        <p:txBody>
          <a:bodyPr/>
          <a:lstStyle/>
          <a:p>
            <a:fld id="{FE4B2DAA-F705-4E16-83DA-83E4B56D01DA}" type="slidenum">
              <a:rPr lang="en-US" smtClean="0"/>
              <a:pPr/>
              <a:t>30</a:t>
            </a:fld>
            <a:endParaRPr lang="en-US"/>
          </a:p>
        </p:txBody>
      </p:sp>
    </p:spTree>
    <p:extLst>
      <p:ext uri="{BB962C8B-B14F-4D97-AF65-F5344CB8AC3E}">
        <p14:creationId xmlns:p14="http://schemas.microsoft.com/office/powerpoint/2010/main" val="397346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ask attendees why they are interested in solar to get a general sense of why they are there.  </a:t>
            </a:r>
          </a:p>
          <a:p>
            <a:r>
              <a:rPr lang="en-US" baseline="0" dirty="0" smtClean="0"/>
              <a:t>Designed to promote a little bit of discussion.</a:t>
            </a:r>
            <a:endParaRPr lang="en-US" dirty="0"/>
          </a:p>
        </p:txBody>
      </p:sp>
      <p:sp>
        <p:nvSpPr>
          <p:cNvPr id="4" name="Slide Number Placeholder 3"/>
          <p:cNvSpPr>
            <a:spLocks noGrp="1"/>
          </p:cNvSpPr>
          <p:nvPr>
            <p:ph type="sldNum" sz="quarter" idx="10"/>
          </p:nvPr>
        </p:nvSpPr>
        <p:spPr/>
        <p:txBody>
          <a:bodyPr/>
          <a:lstStyle/>
          <a:p>
            <a:fld id="{FE4B2DAA-F705-4E16-83DA-83E4B56D01DA}" type="slidenum">
              <a:rPr lang="en-US" smtClean="0"/>
              <a:pPr/>
              <a:t>31</a:t>
            </a:fld>
            <a:endParaRPr lang="en-US"/>
          </a:p>
        </p:txBody>
      </p:sp>
    </p:spTree>
    <p:extLst>
      <p:ext uri="{BB962C8B-B14F-4D97-AF65-F5344CB8AC3E}">
        <p14:creationId xmlns:p14="http://schemas.microsoft.com/office/powerpoint/2010/main" val="253250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a:t>
            </a:r>
          </a:p>
          <a:p>
            <a:r>
              <a:rPr lang="en-US" baseline="0" dirty="0" smtClean="0"/>
              <a:t>-Collects heat typically through south-facing windows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-Well-designed passive solar structures first reduce heating and cooling needs through energy-efficiency strategies (including good</a:t>
            </a:r>
            <a:r>
              <a:rPr lang="en-US" baseline="0" dirty="0" smtClean="0">
                <a:latin typeface="Arial" panose="020B0604020202020204" pitchFamily="34" charset="0"/>
                <a:cs typeface="Arial" panose="020B0604020202020204" pitchFamily="34" charset="0"/>
              </a:rPr>
              <a:t> insulation) </a:t>
            </a:r>
            <a:r>
              <a:rPr lang="en-US" dirty="0" smtClean="0">
                <a:latin typeface="Arial" panose="020B0604020202020204" pitchFamily="34" charset="0"/>
                <a:cs typeface="Arial" panose="020B0604020202020204" pitchFamily="34" charset="0"/>
              </a:rPr>
              <a:t>and then makes up for those reduced loads with solar energy. Designed to take advantage of it's location, climate, and materials to minimize energy use. </a:t>
            </a:r>
          </a:p>
          <a:p>
            <a:endParaRPr lang="en-US" dirty="0"/>
          </a:p>
        </p:txBody>
      </p:sp>
      <p:sp>
        <p:nvSpPr>
          <p:cNvPr id="4" name="Slide Number Placeholder 3"/>
          <p:cNvSpPr>
            <a:spLocks noGrp="1"/>
          </p:cNvSpPr>
          <p:nvPr>
            <p:ph type="sldNum" sz="quarter" idx="10"/>
          </p:nvPr>
        </p:nvSpPr>
        <p:spPr/>
        <p:txBody>
          <a:bodyPr/>
          <a:lstStyle/>
          <a:p>
            <a:fld id="{FE4B2DAA-F705-4E16-83DA-83E4B56D01DA}" type="slidenum">
              <a:rPr lang="en-US" smtClean="0"/>
              <a:pPr/>
              <a:t>32</a:t>
            </a:fld>
            <a:endParaRPr lang="en-US"/>
          </a:p>
        </p:txBody>
      </p:sp>
    </p:spTree>
    <p:extLst>
      <p:ext uri="{BB962C8B-B14F-4D97-AF65-F5344CB8AC3E}">
        <p14:creationId xmlns:p14="http://schemas.microsoft.com/office/powerpoint/2010/main" val="204453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a:t>
            </a:r>
            <a:r>
              <a:rPr lang="en-US" sz="1200" dirty="0" smtClean="0">
                <a:latin typeface="Arial" panose="020B0604020202020204" pitchFamily="34" charset="0"/>
                <a:cs typeface="Arial" panose="020B0604020202020204" pitchFamily="34" charset="0"/>
              </a:rPr>
              <a:t>The room air can gain up to 30 - 40 degrees before being vented back into the room. </a:t>
            </a:r>
            <a:endParaRPr lang="en-US" dirty="0"/>
          </a:p>
        </p:txBody>
      </p:sp>
      <p:sp>
        <p:nvSpPr>
          <p:cNvPr id="4" name="Slide Number Placeholder 3"/>
          <p:cNvSpPr>
            <a:spLocks noGrp="1"/>
          </p:cNvSpPr>
          <p:nvPr>
            <p:ph type="sldNum" sz="quarter" idx="10"/>
          </p:nvPr>
        </p:nvSpPr>
        <p:spPr/>
        <p:txBody>
          <a:bodyPr/>
          <a:lstStyle/>
          <a:p>
            <a:fld id="{FE4B2DAA-F705-4E16-83DA-83E4B56D01DA}" type="slidenum">
              <a:rPr lang="en-US" smtClean="0"/>
              <a:pPr/>
              <a:t>33</a:t>
            </a:fld>
            <a:endParaRPr lang="en-US"/>
          </a:p>
        </p:txBody>
      </p:sp>
    </p:spTree>
    <p:extLst>
      <p:ext uri="{BB962C8B-B14F-4D97-AF65-F5344CB8AC3E}">
        <p14:creationId xmlns:p14="http://schemas.microsoft.com/office/powerpoint/2010/main" val="340444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collector can be a </a:t>
            </a:r>
            <a:r>
              <a:rPr lang="en-US" dirty="0" smtClean="0">
                <a:latin typeface="Arial" panose="020B0604020202020204" pitchFamily="34" charset="0"/>
                <a:cs typeface="Arial" panose="020B0604020202020204" pitchFamily="34" charset="0"/>
              </a:rPr>
              <a:t>traditional flat plate and the evacuated tube systems</a:t>
            </a:r>
            <a:endParaRPr lang="en-US" dirty="0"/>
          </a:p>
        </p:txBody>
      </p:sp>
      <p:sp>
        <p:nvSpPr>
          <p:cNvPr id="4" name="Slide Number Placeholder 3"/>
          <p:cNvSpPr>
            <a:spLocks noGrp="1"/>
          </p:cNvSpPr>
          <p:nvPr>
            <p:ph type="sldNum" sz="quarter" idx="10"/>
          </p:nvPr>
        </p:nvSpPr>
        <p:spPr/>
        <p:txBody>
          <a:bodyPr/>
          <a:lstStyle/>
          <a:p>
            <a:fld id="{FE4B2DAA-F705-4E16-83DA-83E4B56D01DA}" type="slidenum">
              <a:rPr lang="en-US" smtClean="0"/>
              <a:pPr/>
              <a:t>34</a:t>
            </a:fld>
            <a:endParaRPr lang="en-US"/>
          </a:p>
        </p:txBody>
      </p:sp>
    </p:spTree>
    <p:extLst>
      <p:ext uri="{BB962C8B-B14F-4D97-AF65-F5344CB8AC3E}">
        <p14:creationId xmlns:p14="http://schemas.microsoft.com/office/powerpoint/2010/main" val="177006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pertaining to low maintenance:</a:t>
            </a:r>
            <a:r>
              <a:rPr lang="en-US" baseline="0" dirty="0" smtClean="0"/>
              <a:t> t</a:t>
            </a:r>
            <a:r>
              <a:rPr lang="en-US" dirty="0" smtClean="0"/>
              <a:t>ypical central inverter will need to be replaced after 10 years of operation.  Folks should consider this when evaluating the maintenance needs of a PV system. </a:t>
            </a:r>
            <a:endParaRPr lang="en-US" dirty="0"/>
          </a:p>
        </p:txBody>
      </p:sp>
      <p:sp>
        <p:nvSpPr>
          <p:cNvPr id="4" name="Slide Number Placeholder 3"/>
          <p:cNvSpPr>
            <a:spLocks noGrp="1"/>
          </p:cNvSpPr>
          <p:nvPr>
            <p:ph type="sldNum" sz="quarter" idx="10"/>
          </p:nvPr>
        </p:nvSpPr>
        <p:spPr/>
        <p:txBody>
          <a:bodyPr/>
          <a:lstStyle/>
          <a:p>
            <a:fld id="{FE4B2DAA-F705-4E16-83DA-83E4B56D01DA}" type="slidenum">
              <a:rPr lang="en-US" smtClean="0"/>
              <a:pPr/>
              <a:t>38</a:t>
            </a:fld>
            <a:endParaRPr lang="en-US"/>
          </a:p>
        </p:txBody>
      </p:sp>
    </p:spTree>
    <p:extLst>
      <p:ext uri="{BB962C8B-B14F-4D97-AF65-F5344CB8AC3E}">
        <p14:creationId xmlns:p14="http://schemas.microsoft.com/office/powerpoint/2010/main" val="65586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9D5BCD-FB03-48AF-B4D9-EC04416CAECC}"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18DBA-BB3A-4D49-BB0C-CC68839BAFFC}"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18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9D5BCD-FB03-48AF-B4D9-EC04416CAECC}" type="datetimeFigureOut">
              <a:rPr lang="en-US" smtClean="0"/>
              <a:pPr/>
              <a:t>3/26/2024</a:t>
            </a:fld>
            <a:endParaRPr lang="en-US"/>
          </a:p>
        </p:txBody>
      </p:sp>
      <p:sp>
        <p:nvSpPr>
          <p:cNvPr id="5" name="Footer Placeholder 4"/>
          <p:cNvSpPr>
            <a:spLocks noGrp="1"/>
          </p:cNvSpPr>
          <p:nvPr>
            <p:ph type="ftr" sz="quarter" idx="11"/>
          </p:nvPr>
        </p:nvSpPr>
        <p:spPr/>
        <p:txBody>
          <a:bodyPr/>
          <a:lstStyle/>
          <a:p>
            <a:r>
              <a:rPr lang="en-US" smtClean="0"/>
              <a:t>www.solarwa.org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315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9D5BCD-FB03-48AF-B4D9-EC04416CAECC}" type="datetimeFigureOut">
              <a:rPr lang="en-US" smtClean="0"/>
              <a:pPr/>
              <a:t>3/26/2024</a:t>
            </a:fld>
            <a:endParaRPr lang="en-US"/>
          </a:p>
        </p:txBody>
      </p:sp>
      <p:sp>
        <p:nvSpPr>
          <p:cNvPr id="5" name="Footer Placeholder 4"/>
          <p:cNvSpPr>
            <a:spLocks noGrp="1"/>
          </p:cNvSpPr>
          <p:nvPr>
            <p:ph type="ftr" sz="quarter" idx="11"/>
          </p:nvPr>
        </p:nvSpPr>
        <p:spPr/>
        <p:txBody>
          <a:bodyPr/>
          <a:lstStyle/>
          <a:p>
            <a:r>
              <a:rPr lang="en-US" smtClean="0"/>
              <a:t>www.solarwa.org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49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9D5BCD-FB03-48AF-B4D9-EC04416CAECC}" type="datetimeFigureOut">
              <a:rPr lang="en-US" smtClean="0"/>
              <a:pPr/>
              <a:t>3/26/2024</a:t>
            </a:fld>
            <a:endParaRPr lang="en-US"/>
          </a:p>
        </p:txBody>
      </p:sp>
      <p:sp>
        <p:nvSpPr>
          <p:cNvPr id="5" name="Footer Placeholder 4"/>
          <p:cNvSpPr>
            <a:spLocks noGrp="1"/>
          </p:cNvSpPr>
          <p:nvPr>
            <p:ph type="ftr" sz="quarter" idx="11"/>
          </p:nvPr>
        </p:nvSpPr>
        <p:spPr/>
        <p:txBody>
          <a:bodyPr/>
          <a:lstStyle/>
          <a:p>
            <a:r>
              <a:rPr lang="en-US" smtClean="0"/>
              <a:t>www.solarwa.org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702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9D5BCD-FB03-48AF-B4D9-EC04416CAECC}"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18DBA-BB3A-4D49-BB0C-CC68839BAFFC}"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60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9D5BCD-FB03-48AF-B4D9-EC04416CAECC}" type="datetimeFigureOut">
              <a:rPr lang="en-US" smtClean="0"/>
              <a:pPr/>
              <a:t>3/26/2024</a:t>
            </a:fld>
            <a:endParaRPr lang="en-US"/>
          </a:p>
        </p:txBody>
      </p:sp>
      <p:sp>
        <p:nvSpPr>
          <p:cNvPr id="6" name="Footer Placeholder 5"/>
          <p:cNvSpPr>
            <a:spLocks noGrp="1"/>
          </p:cNvSpPr>
          <p:nvPr>
            <p:ph type="ftr" sz="quarter" idx="11"/>
          </p:nvPr>
        </p:nvSpPr>
        <p:spPr/>
        <p:txBody>
          <a:bodyPr/>
          <a:lstStyle/>
          <a:p>
            <a:r>
              <a:rPr lang="en-US" smtClean="0"/>
              <a:t>www.solarwa.org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318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9D5BCD-FB03-48AF-B4D9-EC04416CAECC}" type="datetimeFigureOut">
              <a:rPr lang="en-US" smtClean="0"/>
              <a:pPr/>
              <a:t>3/26/2024</a:t>
            </a:fld>
            <a:endParaRPr lang="en-US"/>
          </a:p>
        </p:txBody>
      </p:sp>
      <p:sp>
        <p:nvSpPr>
          <p:cNvPr id="8" name="Footer Placeholder 7"/>
          <p:cNvSpPr>
            <a:spLocks noGrp="1"/>
          </p:cNvSpPr>
          <p:nvPr>
            <p:ph type="ftr" sz="quarter" idx="11"/>
          </p:nvPr>
        </p:nvSpPr>
        <p:spPr/>
        <p:txBody>
          <a:bodyPr/>
          <a:lstStyle/>
          <a:p>
            <a:r>
              <a:rPr lang="en-US" smtClean="0"/>
              <a:t>www.solarwa.org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847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9D5BCD-FB03-48AF-B4D9-EC04416CAECC}"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18DBA-BB3A-4D49-BB0C-CC68839BAFFC}" type="slidenum">
              <a:rPr lang="en-US" smtClean="0"/>
              <a:pPr/>
              <a:t>‹#›</a:t>
            </a:fld>
            <a:endParaRPr lang="en-US"/>
          </a:p>
        </p:txBody>
      </p:sp>
    </p:spTree>
    <p:extLst>
      <p:ext uri="{BB962C8B-B14F-4D97-AF65-F5344CB8AC3E}">
        <p14:creationId xmlns:p14="http://schemas.microsoft.com/office/powerpoint/2010/main" val="325672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D5BCD-FB03-48AF-B4D9-EC04416CAECC}"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18DBA-BB3A-4D49-BB0C-CC68839BAFFC}" type="slidenum">
              <a:rPr lang="en-US" smtClean="0"/>
              <a:pPr/>
              <a:t>‹#›</a:t>
            </a:fld>
            <a:endParaRPr lang="en-US"/>
          </a:p>
        </p:txBody>
      </p:sp>
    </p:spTree>
    <p:extLst>
      <p:ext uri="{BB962C8B-B14F-4D97-AF65-F5344CB8AC3E}">
        <p14:creationId xmlns:p14="http://schemas.microsoft.com/office/powerpoint/2010/main" val="255856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9D5BCD-FB03-48AF-B4D9-EC04416CAECC}" type="datetimeFigureOut">
              <a:rPr lang="en-US" smtClean="0"/>
              <a:pPr/>
              <a:t>3/26/2024</a:t>
            </a:fld>
            <a:endParaRPr lang="en-US"/>
          </a:p>
        </p:txBody>
      </p:sp>
      <p:sp>
        <p:nvSpPr>
          <p:cNvPr id="6" name="Footer Placeholder 5"/>
          <p:cNvSpPr>
            <a:spLocks noGrp="1"/>
          </p:cNvSpPr>
          <p:nvPr>
            <p:ph type="ftr" sz="quarter" idx="11"/>
          </p:nvPr>
        </p:nvSpPr>
        <p:spPr/>
        <p:txBody>
          <a:bodyPr/>
          <a:lstStyle/>
          <a:p>
            <a:r>
              <a:rPr lang="en-US" smtClean="0"/>
              <a:t>www.solarwa.org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528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9D5BCD-FB03-48AF-B4D9-EC04416CAECC}"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D18DBA-BB3A-4D49-BB0C-CC68839BAFFC}"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4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9D5BCD-FB03-48AF-B4D9-EC04416CAECC}" type="datetimeFigureOut">
              <a:rPr lang="en-US" smtClean="0"/>
              <a:pPr/>
              <a:t>3/26/2024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www.solarwa.org</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00458" y="5379720"/>
            <a:ext cx="2032000" cy="833120"/>
          </a:xfrm>
          <a:prstGeom prst="rect">
            <a:avLst/>
          </a:prstGeom>
        </p:spPr>
      </p:pic>
    </p:spTree>
    <p:extLst>
      <p:ext uri="{BB962C8B-B14F-4D97-AF65-F5344CB8AC3E}">
        <p14:creationId xmlns:p14="http://schemas.microsoft.com/office/powerpoint/2010/main" val="61565501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6" y="218398"/>
            <a:ext cx="9186225" cy="6381429"/>
          </a:xfrm>
          <a:prstGeom prst="rect">
            <a:avLst/>
          </a:prstGeom>
        </p:spPr>
      </p:pic>
      <p:sp>
        <p:nvSpPr>
          <p:cNvPr id="8" name="TextBox 7"/>
          <p:cNvSpPr txBox="1"/>
          <p:nvPr/>
        </p:nvSpPr>
        <p:spPr>
          <a:xfrm>
            <a:off x="1491038" y="497560"/>
            <a:ext cx="9146857"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Introduction to Solar</a:t>
            </a:r>
            <a:endParaRPr lang="en-US" sz="6000" dirty="0">
              <a:solidFill>
                <a:schemeClr val="bg1"/>
              </a:solidFill>
            </a:endParaRPr>
          </a:p>
        </p:txBody>
      </p:sp>
    </p:spTree>
    <p:extLst>
      <p:ext uri="{BB962C8B-B14F-4D97-AF65-F5344CB8AC3E}">
        <p14:creationId xmlns:p14="http://schemas.microsoft.com/office/powerpoint/2010/main" val="1622186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Solar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065" y="587934"/>
            <a:ext cx="6550414" cy="627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28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12765" y="660686"/>
            <a:ext cx="8911687" cy="1280890"/>
          </a:xfrm>
        </p:spPr>
        <p:txBody>
          <a:bodyPr>
            <a:normAutofit/>
          </a:bodyPr>
          <a:lstStyle/>
          <a:p>
            <a:r>
              <a:rPr lang="en-US" sz="4400" b="1" dirty="0" smtClean="0">
                <a:latin typeface="Arial" panose="020B0604020202020204" pitchFamily="34" charset="0"/>
                <a:cs typeface="Arial" panose="020B0604020202020204" pitchFamily="34" charset="0"/>
              </a:rPr>
              <a:t>Types of solar panels </a:t>
            </a:r>
            <a:endParaRPr lang="en-US" sz="4400" dirty="0"/>
          </a:p>
        </p:txBody>
      </p:sp>
      <p:sp>
        <p:nvSpPr>
          <p:cNvPr id="3" name="Content Placeholder 2"/>
          <p:cNvSpPr>
            <a:spLocks noGrp="1"/>
          </p:cNvSpPr>
          <p:nvPr>
            <p:ph idx="1"/>
          </p:nvPr>
        </p:nvSpPr>
        <p:spPr>
          <a:xfrm>
            <a:off x="1309052" y="2255520"/>
            <a:ext cx="8915400" cy="3777622"/>
          </a:xfrm>
        </p:spPr>
        <p:txBody>
          <a:bodyPr>
            <a:normAutofit/>
          </a:bodyPr>
          <a:lstStyle/>
          <a:p>
            <a:pPr marL="236538" indent="-236538">
              <a:buFont typeface="Wingdings" panose="05000000000000000000" pitchFamily="2" charset="2"/>
              <a:buChar char="§"/>
            </a:pPr>
            <a:r>
              <a:rPr lang="en-US" sz="3100" b="1" i="1" dirty="0" smtClean="0">
                <a:latin typeface="Arial" panose="020B0604020202020204" pitchFamily="34" charset="0"/>
                <a:cs typeface="Arial" panose="020B0604020202020204" pitchFamily="34" charset="0"/>
              </a:rPr>
              <a:t>Monocrystalline </a:t>
            </a:r>
          </a:p>
          <a:p>
            <a:pPr marL="236538" indent="-236538">
              <a:buFont typeface="Wingdings" panose="05000000000000000000" pitchFamily="2" charset="2"/>
              <a:buChar char="§"/>
            </a:pPr>
            <a:r>
              <a:rPr lang="en-US" sz="3100" b="1" i="1" dirty="0" smtClean="0">
                <a:latin typeface="Arial" panose="020B0604020202020204" pitchFamily="34" charset="0"/>
                <a:cs typeface="Arial" panose="020B0604020202020204" pitchFamily="34" charset="0"/>
              </a:rPr>
              <a:t>Polycrystalline</a:t>
            </a:r>
          </a:p>
          <a:p>
            <a:pPr marL="236538" indent="-236538">
              <a:buFont typeface="Wingdings" panose="05000000000000000000" pitchFamily="2" charset="2"/>
              <a:buChar char="§"/>
            </a:pPr>
            <a:r>
              <a:rPr lang="en-US" sz="3100" b="1" i="1" dirty="0" smtClean="0">
                <a:latin typeface="Arial" panose="020B0604020202020204" pitchFamily="34" charset="0"/>
                <a:cs typeface="Arial" panose="020B0604020202020204" pitchFamily="34" charset="0"/>
              </a:rPr>
              <a:t>Thin film </a:t>
            </a:r>
          </a:p>
          <a:p>
            <a:pPr marL="236538" indent="-236538">
              <a:buFont typeface="Wingdings" panose="05000000000000000000" pitchFamily="2" charset="2"/>
              <a:buChar char="§"/>
            </a:pPr>
            <a:endParaRPr lang="en-US" sz="3100" dirty="0" smtClean="0">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stretch>
            <a:fillRect/>
          </a:stretch>
        </p:blipFill>
        <p:spPr>
          <a:xfrm>
            <a:off x="6878444" y="1731263"/>
            <a:ext cx="4228468" cy="5024667"/>
          </a:xfrm>
          <a:prstGeom prst="rect">
            <a:avLst/>
          </a:prstGeom>
        </p:spPr>
      </p:pic>
    </p:spTree>
    <p:extLst>
      <p:ext uri="{BB962C8B-B14F-4D97-AF65-F5344CB8AC3E}">
        <p14:creationId xmlns:p14="http://schemas.microsoft.com/office/powerpoint/2010/main" val="174659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21" y="136430"/>
            <a:ext cx="8911687" cy="1280890"/>
          </a:xfrm>
        </p:spPr>
        <p:txBody>
          <a:bodyPr>
            <a:normAutofit/>
          </a:bodyPr>
          <a:lstStyle/>
          <a:p>
            <a:r>
              <a:rPr lang="en-US" sz="4400" b="1" dirty="0" smtClean="0">
                <a:latin typeface="Arial" panose="020B0604020202020204" pitchFamily="34" charset="0"/>
                <a:cs typeface="Arial" panose="020B0604020202020204" pitchFamily="34" charset="0"/>
              </a:rPr>
              <a:t>Types of solar panels </a:t>
            </a:r>
            <a:endParaRPr lang="en-US" sz="4400" dirty="0"/>
          </a:p>
        </p:txBody>
      </p:sp>
      <p:sp>
        <p:nvSpPr>
          <p:cNvPr id="3" name="Content Placeholder 2"/>
          <p:cNvSpPr>
            <a:spLocks noGrp="1"/>
          </p:cNvSpPr>
          <p:nvPr>
            <p:ph idx="1"/>
          </p:nvPr>
        </p:nvSpPr>
        <p:spPr>
          <a:xfrm>
            <a:off x="1309052" y="1941576"/>
            <a:ext cx="9090724" cy="4091566"/>
          </a:xfrm>
        </p:spPr>
        <p:txBody>
          <a:bodyPr>
            <a:normAutofit/>
          </a:bodyPr>
          <a:lstStyle/>
          <a:p>
            <a:pPr marL="236538" indent="-236538">
              <a:buFont typeface="Wingdings" panose="05000000000000000000" pitchFamily="2" charset="2"/>
              <a:buChar char="§"/>
            </a:pPr>
            <a:r>
              <a:rPr lang="en-US" sz="3100" b="1" i="1" dirty="0" smtClean="0">
                <a:latin typeface="Arial" panose="020B0604020202020204" pitchFamily="34" charset="0"/>
                <a:cs typeface="Arial" panose="020B0604020202020204" pitchFamily="34" charset="0"/>
              </a:rPr>
              <a:t>Polycrystalline</a:t>
            </a:r>
          </a:p>
          <a:p>
            <a:pPr marL="0" indent="0">
              <a:buNone/>
            </a:pPr>
            <a:endParaRPr lang="en-US" sz="3100" dirty="0" smtClean="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5474208" y="1155751"/>
            <a:ext cx="4535424" cy="5663216"/>
          </a:xfrm>
          <a:prstGeom prst="rect">
            <a:avLst/>
          </a:prstGeom>
        </p:spPr>
      </p:pic>
    </p:spTree>
    <p:extLst>
      <p:ext uri="{BB962C8B-B14F-4D97-AF65-F5344CB8AC3E}">
        <p14:creationId xmlns:p14="http://schemas.microsoft.com/office/powerpoint/2010/main" val="4108204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21" y="136430"/>
            <a:ext cx="8911687" cy="1280890"/>
          </a:xfrm>
        </p:spPr>
        <p:txBody>
          <a:bodyPr>
            <a:normAutofit/>
          </a:bodyPr>
          <a:lstStyle/>
          <a:p>
            <a:r>
              <a:rPr lang="en-US" sz="4400" b="1" dirty="0" smtClean="0">
                <a:latin typeface="Arial" panose="020B0604020202020204" pitchFamily="34" charset="0"/>
                <a:cs typeface="Arial" panose="020B0604020202020204" pitchFamily="34" charset="0"/>
              </a:rPr>
              <a:t>Types of solar panels </a:t>
            </a:r>
            <a:endParaRPr lang="en-US" sz="4400" dirty="0"/>
          </a:p>
        </p:txBody>
      </p:sp>
      <p:sp>
        <p:nvSpPr>
          <p:cNvPr id="3" name="Content Placeholder 2"/>
          <p:cNvSpPr>
            <a:spLocks noGrp="1"/>
          </p:cNvSpPr>
          <p:nvPr>
            <p:ph idx="1"/>
          </p:nvPr>
        </p:nvSpPr>
        <p:spPr>
          <a:xfrm>
            <a:off x="1309052" y="1941576"/>
            <a:ext cx="9090724" cy="4091566"/>
          </a:xfrm>
        </p:spPr>
        <p:txBody>
          <a:bodyPr>
            <a:normAutofit/>
          </a:bodyPr>
          <a:lstStyle/>
          <a:p>
            <a:pPr marL="236538" indent="-236538">
              <a:buFont typeface="Wingdings" panose="05000000000000000000" pitchFamily="2" charset="2"/>
              <a:buChar char="§"/>
            </a:pPr>
            <a:r>
              <a:rPr lang="en-US" sz="3100" b="1" i="1" dirty="0" smtClean="0">
                <a:latin typeface="Arial" panose="020B0604020202020204" pitchFamily="34" charset="0"/>
                <a:cs typeface="Arial" panose="020B0604020202020204" pitchFamily="34" charset="0"/>
              </a:rPr>
              <a:t>Thin film solar panel</a:t>
            </a:r>
          </a:p>
          <a:p>
            <a:pPr marL="0" indent="0">
              <a:buNone/>
            </a:pPr>
            <a:endParaRPr lang="en-US" sz="3100" dirty="0" smtClean="0">
              <a:latin typeface="Arial" panose="020B0604020202020204" pitchFamily="34" charset="0"/>
              <a:cs typeface="Arial" panose="020B0604020202020204" pitchFamily="34" charset="0"/>
            </a:endParaRPr>
          </a:p>
          <a:p>
            <a:endParaRPr lang="en-US" dirty="0"/>
          </a:p>
        </p:txBody>
      </p:sp>
      <p:pic>
        <p:nvPicPr>
          <p:cNvPr id="5" name="Picture 2" descr="Luminous Flexible Thin Film Solar Pv Panel, 100W, 24V at Rs 33/watt in  Dehrad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163" y="1417320"/>
            <a:ext cx="5129784" cy="512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526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21" y="136430"/>
            <a:ext cx="8911687" cy="1280890"/>
          </a:xfrm>
        </p:spPr>
        <p:txBody>
          <a:bodyPr>
            <a:normAutofit/>
          </a:bodyPr>
          <a:lstStyle/>
          <a:p>
            <a:r>
              <a:rPr lang="en-US" sz="4400" b="1" dirty="0" smtClean="0">
                <a:latin typeface="Arial" panose="020B0604020202020204" pitchFamily="34" charset="0"/>
                <a:cs typeface="Arial" panose="020B0604020202020204" pitchFamily="34" charset="0"/>
              </a:rPr>
              <a:t>Types of solar panels </a:t>
            </a:r>
            <a:endParaRPr lang="en-US" sz="4400" dirty="0"/>
          </a:p>
        </p:txBody>
      </p:sp>
      <p:sp>
        <p:nvSpPr>
          <p:cNvPr id="3" name="Content Placeholder 2"/>
          <p:cNvSpPr>
            <a:spLocks noGrp="1"/>
          </p:cNvSpPr>
          <p:nvPr>
            <p:ph idx="1"/>
          </p:nvPr>
        </p:nvSpPr>
        <p:spPr>
          <a:xfrm>
            <a:off x="1309052" y="1780032"/>
            <a:ext cx="9090724" cy="4253110"/>
          </a:xfrm>
        </p:spPr>
        <p:txBody>
          <a:bodyPr>
            <a:normAutofit/>
          </a:bodyPr>
          <a:lstStyle/>
          <a:p>
            <a:pPr marL="236538" indent="-236538">
              <a:buFont typeface="Wingdings" panose="05000000000000000000" pitchFamily="2" charset="2"/>
              <a:buChar char="§"/>
            </a:pPr>
            <a:r>
              <a:rPr lang="en-US" sz="3100" b="1" i="1" dirty="0" smtClean="0">
                <a:latin typeface="Arial" panose="020B0604020202020204" pitchFamily="34" charset="0"/>
                <a:cs typeface="Arial" panose="020B0604020202020204" pitchFamily="34" charset="0"/>
              </a:rPr>
              <a:t>Bifacial solar panel</a:t>
            </a:r>
          </a:p>
          <a:p>
            <a:pPr marL="0" indent="0">
              <a:buNone/>
            </a:pPr>
            <a:endParaRPr lang="en-US" sz="3100" dirty="0" smtClean="0">
              <a:latin typeface="Arial" panose="020B0604020202020204" pitchFamily="34" charset="0"/>
              <a:cs typeface="Arial" panose="020B0604020202020204" pitchFamily="34" charset="0"/>
            </a:endParaRPr>
          </a:p>
          <a:p>
            <a:endParaRPr lang="en-US" dirty="0"/>
          </a:p>
        </p:txBody>
      </p:sp>
      <p:pic>
        <p:nvPicPr>
          <p:cNvPr id="5122" name="Picture 2" descr="Shining a Light on Bifacial Solar Modules: Unlocking the Potential of  Two-Sided Solar Panels 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585" y="2501679"/>
            <a:ext cx="8378191" cy="418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622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43974" y="987552"/>
            <a:ext cx="10904159" cy="5084064"/>
          </a:xfrm>
          <a:prstGeom prst="rect">
            <a:avLst/>
          </a:prstGeom>
        </p:spPr>
      </p:pic>
    </p:spTree>
    <p:extLst>
      <p:ext uri="{BB962C8B-B14F-4D97-AF65-F5344CB8AC3E}">
        <p14:creationId xmlns:p14="http://schemas.microsoft.com/office/powerpoint/2010/main" val="3927898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21" y="136430"/>
            <a:ext cx="8911687" cy="1280890"/>
          </a:xfrm>
        </p:spPr>
        <p:txBody>
          <a:bodyPr>
            <a:normAutofit/>
          </a:bodyPr>
          <a:lstStyle/>
          <a:p>
            <a:r>
              <a:rPr lang="en-US" sz="4400" b="1" dirty="0" smtClean="0">
                <a:latin typeface="Arial" panose="020B0604020202020204" pitchFamily="34" charset="0"/>
                <a:cs typeface="Arial" panose="020B0604020202020204" pitchFamily="34" charset="0"/>
              </a:rPr>
              <a:t>Types of solar systems </a:t>
            </a:r>
            <a:endParaRPr lang="en-US" sz="4400" dirty="0"/>
          </a:p>
        </p:txBody>
      </p:sp>
      <p:sp>
        <p:nvSpPr>
          <p:cNvPr id="3" name="Content Placeholder 2"/>
          <p:cNvSpPr>
            <a:spLocks noGrp="1"/>
          </p:cNvSpPr>
          <p:nvPr>
            <p:ph idx="1"/>
          </p:nvPr>
        </p:nvSpPr>
        <p:spPr>
          <a:xfrm>
            <a:off x="1309052" y="1780032"/>
            <a:ext cx="9090724" cy="4253110"/>
          </a:xfrm>
        </p:spPr>
        <p:txBody>
          <a:bodyPr>
            <a:normAutofit/>
          </a:bodyPr>
          <a:lstStyle/>
          <a:p>
            <a:pPr marL="236538" indent="-236538">
              <a:buFont typeface="Wingdings" panose="05000000000000000000" pitchFamily="2" charset="2"/>
              <a:buChar char="§"/>
            </a:pPr>
            <a:r>
              <a:rPr lang="en-US" sz="3600" b="1" i="1" dirty="0" smtClean="0">
                <a:latin typeface="Arial" panose="020B0604020202020204" pitchFamily="34" charset="0"/>
                <a:cs typeface="Arial" panose="020B0604020202020204" pitchFamily="34" charset="0"/>
              </a:rPr>
              <a:t>Stand-alone solar system </a:t>
            </a:r>
          </a:p>
          <a:p>
            <a:pPr marL="236538" indent="-236538">
              <a:buFont typeface="Wingdings" panose="05000000000000000000" pitchFamily="2" charset="2"/>
              <a:buChar char="§"/>
            </a:pPr>
            <a:r>
              <a:rPr lang="en-US" sz="3600" b="1" i="1" dirty="0" smtClean="0">
                <a:latin typeface="Arial" panose="020B0604020202020204" pitchFamily="34" charset="0"/>
                <a:cs typeface="Arial" panose="020B0604020202020204" pitchFamily="34" charset="0"/>
              </a:rPr>
              <a:t>Off- grid solar system</a:t>
            </a:r>
          </a:p>
          <a:p>
            <a:pPr marL="236538" indent="-236538">
              <a:buFont typeface="Wingdings" panose="05000000000000000000" pitchFamily="2" charset="2"/>
              <a:buChar char="§"/>
            </a:pPr>
            <a:r>
              <a:rPr lang="en-US" sz="3600" b="1" i="1" dirty="0" smtClean="0">
                <a:latin typeface="Arial" panose="020B0604020202020204" pitchFamily="34" charset="0"/>
                <a:cs typeface="Arial" panose="020B0604020202020204" pitchFamily="34" charset="0"/>
              </a:rPr>
              <a:t>On- </a:t>
            </a:r>
            <a:r>
              <a:rPr lang="en-US" sz="3600" b="1" i="1" dirty="0">
                <a:latin typeface="Arial" panose="020B0604020202020204" pitchFamily="34" charset="0"/>
                <a:cs typeface="Arial" panose="020B0604020202020204" pitchFamily="34" charset="0"/>
              </a:rPr>
              <a:t>grid solar system </a:t>
            </a:r>
          </a:p>
          <a:p>
            <a:pPr marL="236538" indent="-236538">
              <a:buFont typeface="Wingdings" panose="05000000000000000000" pitchFamily="2" charset="2"/>
              <a:buChar char="§"/>
            </a:pPr>
            <a:r>
              <a:rPr lang="en-US" sz="3600" b="1" i="1" dirty="0" smtClean="0">
                <a:latin typeface="Arial" panose="020B0604020202020204" pitchFamily="34" charset="0"/>
                <a:cs typeface="Arial" panose="020B0604020202020204" pitchFamily="34" charset="0"/>
              </a:rPr>
              <a:t>Hybrid </a:t>
            </a:r>
            <a:r>
              <a:rPr lang="en-US" sz="3600" b="1" i="1" dirty="0">
                <a:latin typeface="Arial" panose="020B0604020202020204" pitchFamily="34" charset="0"/>
                <a:cs typeface="Arial" panose="020B0604020202020204" pitchFamily="34" charset="0"/>
              </a:rPr>
              <a:t>solar system </a:t>
            </a:r>
          </a:p>
          <a:p>
            <a:pPr marL="236538" indent="-236538">
              <a:buFont typeface="Wingdings" panose="05000000000000000000" pitchFamily="2" charset="2"/>
              <a:buChar char="§"/>
            </a:pPr>
            <a:endParaRPr lang="en-US" sz="3100" b="1" i="1" dirty="0" smtClean="0">
              <a:latin typeface="Arial" panose="020B0604020202020204" pitchFamily="34" charset="0"/>
              <a:cs typeface="Arial" panose="020B0604020202020204" pitchFamily="34" charset="0"/>
            </a:endParaRPr>
          </a:p>
          <a:p>
            <a:pPr marL="0" indent="0">
              <a:buNone/>
            </a:pPr>
            <a:endParaRPr lang="en-US" sz="3100" b="1" i="1" dirty="0" smtClean="0">
              <a:latin typeface="Arial" panose="020B0604020202020204" pitchFamily="34" charset="0"/>
              <a:cs typeface="Arial" panose="020B0604020202020204" pitchFamily="34" charset="0"/>
            </a:endParaRPr>
          </a:p>
          <a:p>
            <a:pPr marL="0" indent="0">
              <a:buNone/>
            </a:pPr>
            <a:endParaRPr lang="en-US" sz="31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082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68224"/>
            <a:ext cx="9720072" cy="1341120"/>
          </a:xfrm>
        </p:spPr>
        <p:txBody>
          <a:bodyPr>
            <a:normAutofit/>
          </a:bodyPr>
          <a:lstStyle/>
          <a:p>
            <a:r>
              <a:rPr lang="en-US" sz="4000" b="1" i="1" dirty="0">
                <a:latin typeface="Arial" panose="020B0604020202020204" pitchFamily="34" charset="0"/>
                <a:cs typeface="Arial" panose="020B0604020202020204" pitchFamily="34" charset="0"/>
              </a:rPr>
              <a:t>Stand-alone solar system </a:t>
            </a:r>
            <a:r>
              <a:rPr lang="en-US" sz="5400" b="1" i="1" dirty="0">
                <a:latin typeface="Arial" panose="020B0604020202020204" pitchFamily="34" charset="0"/>
                <a:cs typeface="Arial" panose="020B0604020202020204" pitchFamily="34" charset="0"/>
              </a:rPr>
              <a:t/>
            </a:r>
            <a:br>
              <a:rPr lang="en-US" sz="5400" b="1" i="1" dirty="0">
                <a:latin typeface="Arial" panose="020B0604020202020204" pitchFamily="34" charset="0"/>
                <a:cs typeface="Arial" panose="020B0604020202020204" pitchFamily="34" charset="0"/>
              </a:rPr>
            </a:br>
            <a:endParaRPr lang="en-US" dirty="0"/>
          </a:p>
        </p:txBody>
      </p:sp>
      <p:pic>
        <p:nvPicPr>
          <p:cNvPr id="4" name="Content Placeholder 3"/>
          <p:cNvPicPr>
            <a:picLocks noGrp="1" noChangeAspect="1"/>
          </p:cNvPicPr>
          <p:nvPr>
            <p:ph idx="1"/>
          </p:nvPr>
        </p:nvPicPr>
        <p:blipFill>
          <a:blip r:embed="rId2"/>
          <a:stretch>
            <a:fillRect/>
          </a:stretch>
        </p:blipFill>
        <p:spPr>
          <a:xfrm>
            <a:off x="1731264" y="1414272"/>
            <a:ext cx="7315200" cy="5190812"/>
          </a:xfrm>
          <a:prstGeom prst="rect">
            <a:avLst/>
          </a:prstGeom>
        </p:spPr>
      </p:pic>
    </p:spTree>
    <p:extLst>
      <p:ext uri="{BB962C8B-B14F-4D97-AF65-F5344CB8AC3E}">
        <p14:creationId xmlns:p14="http://schemas.microsoft.com/office/powerpoint/2010/main" val="2010604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04800"/>
            <a:ext cx="9720072" cy="1499616"/>
          </a:xfrm>
        </p:spPr>
        <p:txBody>
          <a:bodyPr>
            <a:normAutofit/>
          </a:bodyPr>
          <a:lstStyle/>
          <a:p>
            <a:r>
              <a:rPr lang="en-US" sz="4000" b="1" i="1" dirty="0">
                <a:latin typeface="Arial" panose="020B0604020202020204" pitchFamily="34" charset="0"/>
                <a:cs typeface="Arial" panose="020B0604020202020204" pitchFamily="34" charset="0"/>
              </a:rPr>
              <a:t>Off- grid solar system</a:t>
            </a:r>
            <a:br>
              <a:rPr lang="en-US" sz="4000" b="1" i="1" dirty="0">
                <a:latin typeface="Arial" panose="020B0604020202020204" pitchFamily="34" charset="0"/>
                <a:cs typeface="Arial" panose="020B0604020202020204" pitchFamily="34" charset="0"/>
              </a:rPr>
            </a:br>
            <a:endParaRPr lang="en-US" sz="4000" dirty="0"/>
          </a:p>
        </p:txBody>
      </p:sp>
      <p:pic>
        <p:nvPicPr>
          <p:cNvPr id="6" name="Content Placeholder 5"/>
          <p:cNvPicPr>
            <a:picLocks noGrp="1" noChangeAspect="1"/>
          </p:cNvPicPr>
          <p:nvPr>
            <p:ph idx="1"/>
          </p:nvPr>
        </p:nvPicPr>
        <p:blipFill>
          <a:blip r:embed="rId2"/>
          <a:stretch>
            <a:fillRect/>
          </a:stretch>
        </p:blipFill>
        <p:spPr>
          <a:xfrm>
            <a:off x="1621536" y="1636433"/>
            <a:ext cx="7751997" cy="5014303"/>
          </a:xfrm>
          <a:prstGeom prst="rect">
            <a:avLst/>
          </a:prstGeom>
        </p:spPr>
      </p:pic>
    </p:spTree>
    <p:extLst>
      <p:ext uri="{BB962C8B-B14F-4D97-AF65-F5344CB8AC3E}">
        <p14:creationId xmlns:p14="http://schemas.microsoft.com/office/powerpoint/2010/main" val="3789191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9728"/>
            <a:ext cx="9720072" cy="1542387"/>
          </a:xfrm>
        </p:spPr>
        <p:txBody>
          <a:bodyPr/>
          <a:lstStyle/>
          <a:p>
            <a:r>
              <a:rPr lang="en-US" dirty="0" smtClean="0"/>
              <a:t>On-grid solar system </a:t>
            </a:r>
            <a:endParaRPr lang="en-US" dirty="0"/>
          </a:p>
        </p:txBody>
      </p:sp>
      <p:pic>
        <p:nvPicPr>
          <p:cNvPr id="4" name="Content Placeholder 3"/>
          <p:cNvPicPr>
            <a:picLocks noGrp="1" noChangeAspect="1"/>
          </p:cNvPicPr>
          <p:nvPr>
            <p:ph idx="1"/>
          </p:nvPr>
        </p:nvPicPr>
        <p:blipFill>
          <a:blip r:embed="rId2"/>
          <a:stretch>
            <a:fillRect/>
          </a:stretch>
        </p:blipFill>
        <p:spPr>
          <a:xfrm>
            <a:off x="1743456" y="1652115"/>
            <a:ext cx="7200308" cy="4599948"/>
          </a:xfrm>
          <a:prstGeom prst="rect">
            <a:avLst/>
          </a:prstGeom>
        </p:spPr>
      </p:pic>
    </p:spTree>
    <p:extLst>
      <p:ext uri="{BB962C8B-B14F-4D97-AF65-F5344CB8AC3E}">
        <p14:creationId xmlns:p14="http://schemas.microsoft.com/office/powerpoint/2010/main" val="2689471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0429" y="392462"/>
            <a:ext cx="8911687" cy="1280890"/>
          </a:xfrm>
        </p:spPr>
        <p:txBody>
          <a:bodyPr>
            <a:normAutofit/>
          </a:bodyPr>
          <a:lstStyle/>
          <a:p>
            <a:r>
              <a:rPr lang="en-US" sz="4000" b="1" dirty="0" smtClean="0">
                <a:latin typeface="Arial" panose="020B0604020202020204" pitchFamily="34" charset="0"/>
                <a:cs typeface="Arial" panose="020B0604020202020204" pitchFamily="34" charset="0"/>
              </a:rPr>
              <a:t>Preview</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825624"/>
            <a:ext cx="10256520" cy="4371975"/>
          </a:xfrm>
        </p:spPr>
        <p:txBody>
          <a:bodyPr>
            <a:normAutofit/>
          </a:bodyPr>
          <a:lstStyle/>
          <a:p>
            <a:pPr marL="287338" indent="-287338">
              <a:buFont typeface="Wingdings" panose="05000000000000000000" pitchFamily="2" charset="2"/>
              <a:buChar char="§"/>
              <a:tabLst>
                <a:tab pos="338138" algn="l"/>
              </a:tabLst>
            </a:pPr>
            <a:r>
              <a:rPr lang="en-US" sz="3200" b="1" dirty="0" smtClean="0"/>
              <a:t>Types of Renewable energy</a:t>
            </a:r>
            <a:endParaRPr lang="ar-IQ" sz="3200" b="1" dirty="0" smtClean="0"/>
          </a:p>
          <a:p>
            <a:pPr marL="287338" indent="-287338">
              <a:buFont typeface="Wingdings" panose="05000000000000000000" pitchFamily="2" charset="2"/>
              <a:buChar char="§"/>
              <a:tabLst>
                <a:tab pos="338138" algn="l"/>
              </a:tabLst>
            </a:pPr>
            <a:r>
              <a:rPr lang="en-US" sz="3200" b="1" dirty="0" smtClean="0"/>
              <a:t>photovoltaics </a:t>
            </a:r>
            <a:r>
              <a:rPr lang="en-US" sz="3200" b="1" dirty="0" smtClean="0">
                <a:latin typeface="Arial" panose="020B0604020202020204" pitchFamily="34" charset="0"/>
                <a:cs typeface="Arial" panose="020B0604020202020204" pitchFamily="34" charset="0"/>
              </a:rPr>
              <a:t>PV</a:t>
            </a:r>
          </a:p>
          <a:p>
            <a:pPr marL="287338" indent="-287338">
              <a:buFont typeface="Wingdings" panose="05000000000000000000" pitchFamily="2" charset="2"/>
              <a:buChar char="§"/>
              <a:tabLst>
                <a:tab pos="338138" algn="l"/>
              </a:tabLst>
            </a:pPr>
            <a:r>
              <a:rPr lang="en-US" sz="3200" b="1" dirty="0">
                <a:latin typeface="Arial" panose="020B0604020202020204" pitchFamily="34" charset="0"/>
                <a:cs typeface="Arial" panose="020B0604020202020204" pitchFamily="34" charset="0"/>
              </a:rPr>
              <a:t>Does solar work in our cities</a:t>
            </a:r>
            <a:r>
              <a:rPr lang="en-US" sz="3200" b="1" dirty="0" smtClean="0">
                <a:latin typeface="Arial" panose="020B0604020202020204" pitchFamily="34" charset="0"/>
                <a:cs typeface="Arial" panose="020B0604020202020204" pitchFamily="34" charset="0"/>
              </a:rPr>
              <a:t>?</a:t>
            </a:r>
            <a:endParaRPr lang="en-US" sz="3200" b="1" dirty="0" smtClean="0">
              <a:latin typeface="Arial" panose="020B0604020202020204" pitchFamily="34" charset="0"/>
              <a:cs typeface="Arial" panose="020B0604020202020204" pitchFamily="34" charset="0"/>
            </a:endParaRPr>
          </a:p>
          <a:p>
            <a:pPr marL="287338" indent="-287338">
              <a:buFont typeface="Wingdings" panose="05000000000000000000" pitchFamily="2" charset="2"/>
              <a:buChar char="§"/>
              <a:tabLst>
                <a:tab pos="338138" algn="l"/>
              </a:tabLst>
            </a:pPr>
            <a:r>
              <a:rPr lang="en-US" sz="3200" b="1" dirty="0" smtClean="0">
                <a:latin typeface="Arial" panose="020B0604020202020204" pitchFamily="34" charset="0"/>
                <a:cs typeface="Arial" panose="020B0604020202020204" pitchFamily="34" charset="0"/>
              </a:rPr>
              <a:t>Other uses</a:t>
            </a:r>
          </a:p>
          <a:p>
            <a:pPr>
              <a:buFont typeface="Wingdings" panose="05000000000000000000" pitchFamily="2" charset="2"/>
              <a:buChar char="§"/>
            </a:pPr>
            <a:endParaRPr lang="en-US" sz="32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3200" b="1" dirty="0" smtClean="0">
                <a:latin typeface="Arial" panose="020B0604020202020204" pitchFamily="34" charset="0"/>
                <a:cs typeface="Arial" panose="020B0604020202020204" pitchFamily="34" charset="0"/>
              </a:rPr>
              <a:t>Q&amp;A</a:t>
            </a:r>
            <a:endParaRPr lang="en-US" sz="3200" b="1"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800" b="1"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800" b="1" dirty="0" smtClean="0">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19518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latin typeface="Arial" panose="020B0604020202020204" pitchFamily="34" charset="0"/>
                <a:cs typeface="Arial" panose="020B0604020202020204" pitchFamily="34" charset="0"/>
              </a:rPr>
              <a:t>Hybrid solar system</a:t>
            </a:r>
            <a:r>
              <a:rPr lang="en-US" sz="5400" b="1" i="1" dirty="0">
                <a:latin typeface="Arial" panose="020B0604020202020204" pitchFamily="34" charset="0"/>
                <a:cs typeface="Arial" panose="020B0604020202020204" pitchFamily="34" charset="0"/>
              </a:rPr>
              <a:t> </a:t>
            </a:r>
            <a:br>
              <a:rPr lang="en-US" sz="5400" b="1" i="1" dirty="0">
                <a:latin typeface="Arial" panose="020B0604020202020204" pitchFamily="34" charset="0"/>
                <a:cs typeface="Arial" panose="020B0604020202020204" pitchFamily="34" charset="0"/>
              </a:rPr>
            </a:br>
            <a:endParaRPr lang="en-US" dirty="0"/>
          </a:p>
        </p:txBody>
      </p:sp>
      <p:pic>
        <p:nvPicPr>
          <p:cNvPr id="4" name="Content Placeholder 3"/>
          <p:cNvPicPr>
            <a:picLocks noGrp="1" noChangeAspect="1"/>
          </p:cNvPicPr>
          <p:nvPr>
            <p:ph idx="1"/>
          </p:nvPr>
        </p:nvPicPr>
        <p:blipFill>
          <a:blip r:embed="rId2"/>
          <a:stretch>
            <a:fillRect/>
          </a:stretch>
        </p:blipFill>
        <p:spPr>
          <a:xfrm>
            <a:off x="2078368" y="1654572"/>
            <a:ext cx="7784960" cy="4938643"/>
          </a:xfrm>
          <a:prstGeom prst="rect">
            <a:avLst/>
          </a:prstGeom>
        </p:spPr>
      </p:pic>
    </p:spTree>
    <p:extLst>
      <p:ext uri="{BB962C8B-B14F-4D97-AF65-F5344CB8AC3E}">
        <p14:creationId xmlns:p14="http://schemas.microsoft.com/office/powerpoint/2010/main" val="3041215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5229" y="147022"/>
            <a:ext cx="8911687" cy="1280890"/>
          </a:xfrm>
        </p:spPr>
        <p:txBody>
          <a:bodyPr>
            <a:normAutofit/>
          </a:bodyPr>
          <a:lstStyle/>
          <a:p>
            <a:r>
              <a:rPr lang="en-US" sz="3600" b="1" dirty="0" smtClean="0">
                <a:latin typeface="Arial" panose="020B0604020202020204" pitchFamily="34" charset="0"/>
                <a:cs typeface="Arial" panose="020B0604020202020204" pitchFamily="34" charset="0"/>
              </a:rPr>
              <a:t>Components of solar system </a:t>
            </a:r>
            <a:endParaRPr lang="en-US" sz="3600" dirty="0"/>
          </a:p>
        </p:txBody>
      </p:sp>
      <p:sp>
        <p:nvSpPr>
          <p:cNvPr id="5" name="Content Placeholder 4"/>
          <p:cNvSpPr>
            <a:spLocks noGrp="1"/>
          </p:cNvSpPr>
          <p:nvPr>
            <p:ph idx="1"/>
          </p:nvPr>
        </p:nvSpPr>
        <p:spPr/>
        <p:txBody>
          <a:bodyPr/>
          <a:lstStyle/>
          <a:p>
            <a:endParaRPr lang="en-US"/>
          </a:p>
        </p:txBody>
      </p:sp>
      <p:sp>
        <p:nvSpPr>
          <p:cNvPr id="7" name="Content Placeholder 2"/>
          <p:cNvSpPr txBox="1">
            <a:spLocks/>
          </p:cNvSpPr>
          <p:nvPr/>
        </p:nvSpPr>
        <p:spPr>
          <a:xfrm>
            <a:off x="2673974" y="7213766"/>
            <a:ext cx="7983860" cy="201368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36538" indent="-236538">
              <a:buFont typeface="Wingdings" panose="05000000000000000000" pitchFamily="2" charset="2"/>
              <a:buChar char="§"/>
            </a:pPr>
            <a:r>
              <a:rPr lang="en-US" sz="3100" b="1" i="1" smtClean="0">
                <a:latin typeface="Arial" panose="020B0604020202020204" pitchFamily="34" charset="0"/>
                <a:cs typeface="Arial" panose="020B0604020202020204" pitchFamily="34" charset="0"/>
              </a:rPr>
              <a:t>Module</a:t>
            </a:r>
            <a:r>
              <a:rPr lang="en-US" sz="3100" smtClean="0">
                <a:latin typeface="Arial" panose="020B0604020202020204" pitchFamily="34" charset="0"/>
                <a:cs typeface="Arial" panose="020B0604020202020204" pitchFamily="34" charset="0"/>
              </a:rPr>
              <a:t> or </a:t>
            </a:r>
            <a:r>
              <a:rPr lang="en-US" sz="3100" b="1" i="1" smtClean="0">
                <a:latin typeface="Arial" panose="020B0604020202020204" pitchFamily="34" charset="0"/>
                <a:cs typeface="Arial" panose="020B0604020202020204" pitchFamily="34" charset="0"/>
              </a:rPr>
              <a:t>Panel</a:t>
            </a:r>
            <a:r>
              <a:rPr lang="en-US" sz="3100" smtClean="0">
                <a:latin typeface="Arial" panose="020B0604020202020204" pitchFamily="34" charset="0"/>
                <a:cs typeface="Arial" panose="020B0604020202020204" pitchFamily="34" charset="0"/>
              </a:rPr>
              <a:t> is a solar photovoltaic panel. </a:t>
            </a:r>
          </a:p>
          <a:p>
            <a:pPr marL="236538" indent="-236538">
              <a:buFont typeface="Wingdings" panose="05000000000000000000" pitchFamily="2" charset="2"/>
              <a:buChar char="§"/>
            </a:pPr>
            <a:r>
              <a:rPr lang="en-US" sz="3100" b="1" i="1" smtClean="0">
                <a:latin typeface="Arial" panose="020B0604020202020204" pitchFamily="34" charset="0"/>
                <a:cs typeface="Arial" panose="020B0604020202020204" pitchFamily="34" charset="0"/>
              </a:rPr>
              <a:t>Inverter</a:t>
            </a:r>
            <a:r>
              <a:rPr lang="en-US" sz="3100" smtClean="0">
                <a:latin typeface="Arial" panose="020B0604020202020204" pitchFamily="34" charset="0"/>
                <a:cs typeface="Arial" panose="020B0604020202020204" pitchFamily="34" charset="0"/>
              </a:rPr>
              <a:t> converts DC electricity to AC electricity.  </a:t>
            </a:r>
            <a:endParaRPr lang="en-US" sz="3100" dirty="0" smtClean="0">
              <a:latin typeface="Arial" panose="020B0604020202020204" pitchFamily="34" charset="0"/>
              <a:cs typeface="Arial" panose="020B0604020202020204" pitchFamily="34" charset="0"/>
            </a:endParaRPr>
          </a:p>
        </p:txBody>
      </p:sp>
      <p:pic>
        <p:nvPicPr>
          <p:cNvPr id="8" name="Picture 2" descr="250W 12V Complete Off-grid solar power system with 250W solar panel, 1kW  hybrid inverter and 2 x 100Ah batteries: Amazon.co.uk: Business, Industry &amp;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615" y="1223707"/>
            <a:ext cx="8529765" cy="5537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93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765" y="660686"/>
            <a:ext cx="8911687" cy="1280890"/>
          </a:xfrm>
        </p:spPr>
        <p:txBody>
          <a:bodyPr>
            <a:normAutofit/>
          </a:bodyPr>
          <a:lstStyle/>
          <a:p>
            <a:r>
              <a:rPr lang="en-US" sz="3600" b="1" dirty="0" smtClean="0">
                <a:latin typeface="Arial" panose="020B0604020202020204" pitchFamily="34" charset="0"/>
                <a:cs typeface="Arial" panose="020B0604020202020204" pitchFamily="34" charset="0"/>
              </a:rPr>
              <a:t>Components of solar system </a:t>
            </a:r>
            <a:endParaRPr lang="en-US" sz="3600" dirty="0"/>
          </a:p>
        </p:txBody>
      </p:sp>
      <p:sp>
        <p:nvSpPr>
          <p:cNvPr id="3" name="Content Placeholder 2"/>
          <p:cNvSpPr>
            <a:spLocks noGrp="1"/>
          </p:cNvSpPr>
          <p:nvPr>
            <p:ph idx="1"/>
          </p:nvPr>
        </p:nvSpPr>
        <p:spPr>
          <a:xfrm>
            <a:off x="1072896" y="1767840"/>
            <a:ext cx="8722646" cy="6045333"/>
          </a:xfrm>
        </p:spPr>
        <p:txBody>
          <a:bodyPr>
            <a:normAutofit/>
          </a:bodyPr>
          <a:lstStyle/>
          <a:p>
            <a:pPr marL="236538" indent="-236538">
              <a:buFont typeface="Wingdings" panose="05000000000000000000" pitchFamily="2" charset="2"/>
              <a:buChar char="§"/>
            </a:pPr>
            <a:r>
              <a:rPr lang="en-US" sz="3100" b="1" i="1" dirty="0" smtClean="0">
                <a:latin typeface="Arial" panose="020B0604020202020204" pitchFamily="34" charset="0"/>
                <a:cs typeface="Arial" panose="020B0604020202020204" pitchFamily="34" charset="0"/>
              </a:rPr>
              <a:t>Module</a:t>
            </a:r>
            <a:r>
              <a:rPr lang="en-US" sz="3100" dirty="0" smtClean="0">
                <a:latin typeface="Arial" panose="020B0604020202020204" pitchFamily="34" charset="0"/>
                <a:cs typeface="Arial" panose="020B0604020202020204" pitchFamily="34" charset="0"/>
              </a:rPr>
              <a:t> or </a:t>
            </a:r>
            <a:r>
              <a:rPr lang="en-US" sz="3100" b="1" i="1" dirty="0" smtClean="0">
                <a:latin typeface="Arial" panose="020B0604020202020204" pitchFamily="34" charset="0"/>
                <a:cs typeface="Arial" panose="020B0604020202020204" pitchFamily="34" charset="0"/>
              </a:rPr>
              <a:t>Panel</a:t>
            </a:r>
            <a:r>
              <a:rPr lang="en-US" sz="3100" dirty="0" smtClean="0">
                <a:latin typeface="Arial" panose="020B0604020202020204" pitchFamily="34" charset="0"/>
                <a:cs typeface="Arial" panose="020B0604020202020204" pitchFamily="34" charset="0"/>
              </a:rPr>
              <a:t> is a solar photovoltaic panel. </a:t>
            </a:r>
            <a:r>
              <a:rPr lang="en-US" sz="3100" dirty="0" smtClean="0">
                <a:latin typeface="Arial" panose="020B0604020202020204" pitchFamily="34" charset="0"/>
                <a:cs typeface="Arial" panose="020B0604020202020204" pitchFamily="34" charset="0"/>
              </a:rPr>
              <a:t> </a:t>
            </a:r>
            <a:endParaRPr lang="en-US" sz="3100" dirty="0">
              <a:latin typeface="Arial" panose="020B0604020202020204" pitchFamily="34" charset="0"/>
              <a:cs typeface="Arial" panose="020B0604020202020204" pitchFamily="34" charset="0"/>
            </a:endParaRPr>
          </a:p>
          <a:p>
            <a:pPr marL="236538" indent="-236538">
              <a:buFont typeface="Wingdings" panose="05000000000000000000" pitchFamily="2" charset="2"/>
              <a:buChar char="§"/>
            </a:pPr>
            <a:r>
              <a:rPr lang="en-US" sz="3100" b="1" i="1" dirty="0" smtClean="0">
                <a:latin typeface="Arial" panose="020B0604020202020204" pitchFamily="34" charset="0"/>
                <a:cs typeface="Arial" panose="020B0604020202020204" pitchFamily="34" charset="0"/>
              </a:rPr>
              <a:t>Inverter</a:t>
            </a:r>
            <a:r>
              <a:rPr lang="en-US" sz="3100" dirty="0" smtClean="0">
                <a:latin typeface="Arial" panose="020B0604020202020204" pitchFamily="34" charset="0"/>
                <a:cs typeface="Arial" panose="020B0604020202020204" pitchFamily="34" charset="0"/>
              </a:rPr>
              <a:t> converts DC </a:t>
            </a:r>
            <a:r>
              <a:rPr lang="en-US" sz="3100" dirty="0" smtClean="0">
                <a:latin typeface="Arial" panose="020B0604020202020204" pitchFamily="34" charset="0"/>
                <a:cs typeface="Arial" panose="020B0604020202020204" pitchFamily="34" charset="0"/>
              </a:rPr>
              <a:t>electricity</a:t>
            </a:r>
          </a:p>
          <a:p>
            <a:pPr marL="0" indent="0">
              <a:buNone/>
            </a:pPr>
            <a:r>
              <a:rPr lang="en-US" sz="3100" dirty="0" smtClean="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to AC electricity.  </a:t>
            </a:r>
          </a:p>
        </p:txBody>
      </p:sp>
      <p:pic>
        <p:nvPicPr>
          <p:cNvPr id="9218" name="Picture 2" descr="The Best Solar Inverters In 2022 Best Residential Solar, 59% 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154" y="2328671"/>
            <a:ext cx="4690046" cy="469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1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barn(inVertical)">
                                      <p:cBhvr>
                                        <p:cTn id="2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052" y="233966"/>
            <a:ext cx="8911687" cy="1280890"/>
          </a:xfrm>
        </p:spPr>
        <p:txBody>
          <a:bodyPr>
            <a:normAutofit/>
          </a:bodyPr>
          <a:lstStyle/>
          <a:p>
            <a:r>
              <a:rPr lang="en-US" sz="3600" b="1" dirty="0" smtClean="0">
                <a:latin typeface="Arial" panose="020B0604020202020204" pitchFamily="34" charset="0"/>
                <a:cs typeface="Arial" panose="020B0604020202020204" pitchFamily="34" charset="0"/>
              </a:rPr>
              <a:t>Components of solar system </a:t>
            </a:r>
            <a:endParaRPr lang="en-US" sz="3600" dirty="0"/>
          </a:p>
        </p:txBody>
      </p:sp>
      <p:sp>
        <p:nvSpPr>
          <p:cNvPr id="3" name="Content Placeholder 2"/>
          <p:cNvSpPr>
            <a:spLocks noGrp="1"/>
          </p:cNvSpPr>
          <p:nvPr>
            <p:ph idx="1"/>
          </p:nvPr>
        </p:nvSpPr>
        <p:spPr>
          <a:xfrm>
            <a:off x="1309052" y="1682496"/>
            <a:ext cx="9249220" cy="4350646"/>
          </a:xfrm>
        </p:spPr>
        <p:txBody>
          <a:bodyPr>
            <a:normAutofit/>
          </a:bodyPr>
          <a:lstStyle/>
          <a:p>
            <a:r>
              <a:rPr lang="en-US" sz="3600" dirty="0" smtClean="0"/>
              <a:t>Batteries </a:t>
            </a:r>
            <a:endParaRPr lang="en-US" sz="3600" dirty="0"/>
          </a:p>
        </p:txBody>
      </p:sp>
      <p:pic>
        <p:nvPicPr>
          <p:cNvPr id="4" name="Picture 3"/>
          <p:cNvPicPr>
            <a:picLocks noChangeAspect="1"/>
          </p:cNvPicPr>
          <p:nvPr/>
        </p:nvPicPr>
        <p:blipFill>
          <a:blip r:embed="rId2"/>
          <a:stretch>
            <a:fillRect/>
          </a:stretch>
        </p:blipFill>
        <p:spPr>
          <a:xfrm>
            <a:off x="9128717" y="1514856"/>
            <a:ext cx="2859110" cy="1906073"/>
          </a:xfrm>
          <a:prstGeom prst="rect">
            <a:avLst/>
          </a:prstGeom>
        </p:spPr>
      </p:pic>
      <p:pic>
        <p:nvPicPr>
          <p:cNvPr id="5" name="Picture 4"/>
          <p:cNvPicPr>
            <a:picLocks noChangeAspect="1"/>
          </p:cNvPicPr>
          <p:nvPr/>
        </p:nvPicPr>
        <p:blipFill>
          <a:blip r:embed="rId3"/>
          <a:stretch>
            <a:fillRect/>
          </a:stretch>
        </p:blipFill>
        <p:spPr>
          <a:xfrm>
            <a:off x="6308243" y="1604016"/>
            <a:ext cx="2781837" cy="2253803"/>
          </a:xfrm>
          <a:prstGeom prst="rect">
            <a:avLst/>
          </a:prstGeom>
        </p:spPr>
      </p:pic>
      <p:pic>
        <p:nvPicPr>
          <p:cNvPr id="6" name="Picture 5"/>
          <p:cNvPicPr>
            <a:picLocks noChangeAspect="1"/>
          </p:cNvPicPr>
          <p:nvPr/>
        </p:nvPicPr>
        <p:blipFill>
          <a:blip r:embed="rId4"/>
          <a:stretch>
            <a:fillRect/>
          </a:stretch>
        </p:blipFill>
        <p:spPr>
          <a:xfrm>
            <a:off x="8284979" y="4025459"/>
            <a:ext cx="3271234" cy="2595093"/>
          </a:xfrm>
          <a:prstGeom prst="rect">
            <a:avLst/>
          </a:prstGeom>
        </p:spPr>
      </p:pic>
      <p:pic>
        <p:nvPicPr>
          <p:cNvPr id="7" name="Picture 6"/>
          <p:cNvPicPr>
            <a:picLocks noChangeAspect="1"/>
          </p:cNvPicPr>
          <p:nvPr/>
        </p:nvPicPr>
        <p:blipFill>
          <a:blip r:embed="rId5"/>
          <a:stretch>
            <a:fillRect/>
          </a:stretch>
        </p:blipFill>
        <p:spPr>
          <a:xfrm>
            <a:off x="117206" y="4473696"/>
            <a:ext cx="3799688" cy="2384304"/>
          </a:xfrm>
          <a:prstGeom prst="rect">
            <a:avLst/>
          </a:prstGeom>
        </p:spPr>
      </p:pic>
      <p:pic>
        <p:nvPicPr>
          <p:cNvPr id="8" name="Picture 7"/>
          <p:cNvPicPr>
            <a:picLocks noChangeAspect="1"/>
          </p:cNvPicPr>
          <p:nvPr/>
        </p:nvPicPr>
        <p:blipFill>
          <a:blip r:embed="rId6"/>
          <a:stretch>
            <a:fillRect/>
          </a:stretch>
        </p:blipFill>
        <p:spPr>
          <a:xfrm>
            <a:off x="3498456" y="2307627"/>
            <a:ext cx="2597119" cy="2597119"/>
          </a:xfrm>
          <a:prstGeom prst="rect">
            <a:avLst/>
          </a:prstGeom>
        </p:spPr>
      </p:pic>
    </p:spTree>
    <p:extLst>
      <p:ext uri="{BB962C8B-B14F-4D97-AF65-F5344CB8AC3E}">
        <p14:creationId xmlns:p14="http://schemas.microsoft.com/office/powerpoint/2010/main" val="3575220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052" y="233966"/>
            <a:ext cx="8911687" cy="1280890"/>
          </a:xfrm>
        </p:spPr>
        <p:txBody>
          <a:bodyPr>
            <a:normAutofit/>
          </a:bodyPr>
          <a:lstStyle/>
          <a:p>
            <a:r>
              <a:rPr lang="en-US" sz="3600" b="1" dirty="0" smtClean="0">
                <a:latin typeface="Arial" panose="020B0604020202020204" pitchFamily="34" charset="0"/>
                <a:cs typeface="Arial" panose="020B0604020202020204" pitchFamily="34" charset="0"/>
              </a:rPr>
              <a:t>Components of solar system </a:t>
            </a:r>
            <a:endParaRPr lang="en-US" sz="3600" dirty="0"/>
          </a:p>
        </p:txBody>
      </p:sp>
      <p:sp>
        <p:nvSpPr>
          <p:cNvPr id="3" name="Content Placeholder 2"/>
          <p:cNvSpPr>
            <a:spLocks noGrp="1"/>
          </p:cNvSpPr>
          <p:nvPr>
            <p:ph idx="1"/>
          </p:nvPr>
        </p:nvSpPr>
        <p:spPr>
          <a:xfrm>
            <a:off x="463296" y="1514856"/>
            <a:ext cx="10094976" cy="4518286"/>
          </a:xfrm>
        </p:spPr>
        <p:txBody>
          <a:bodyPr>
            <a:normAutofit/>
          </a:bodyPr>
          <a:lstStyle/>
          <a:p>
            <a:r>
              <a:rPr lang="en-US" sz="3600" dirty="0" smtClean="0"/>
              <a:t>Solar charge controller </a:t>
            </a:r>
            <a:endParaRPr lang="en-US" sz="3600" dirty="0"/>
          </a:p>
        </p:txBody>
      </p:sp>
      <p:pic>
        <p:nvPicPr>
          <p:cNvPr id="9" name="Content Placeholder 3"/>
          <p:cNvPicPr>
            <a:picLocks noChangeAspect="1"/>
          </p:cNvPicPr>
          <p:nvPr/>
        </p:nvPicPr>
        <p:blipFill>
          <a:blip r:embed="rId2"/>
          <a:stretch>
            <a:fillRect/>
          </a:stretch>
        </p:blipFill>
        <p:spPr>
          <a:xfrm>
            <a:off x="5764895" y="2144208"/>
            <a:ext cx="5750018" cy="3427222"/>
          </a:xfrm>
          <a:prstGeom prst="rect">
            <a:avLst/>
          </a:prstGeom>
        </p:spPr>
      </p:pic>
    </p:spTree>
    <p:extLst>
      <p:ext uri="{BB962C8B-B14F-4D97-AF65-F5344CB8AC3E}">
        <p14:creationId xmlns:p14="http://schemas.microsoft.com/office/powerpoint/2010/main" val="3133771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0960608" cy="1499616"/>
          </a:xfrm>
        </p:spPr>
        <p:txBody>
          <a:bodyPr>
            <a:normAutofit fontScale="90000"/>
          </a:bodyPr>
          <a:lstStyle/>
          <a:p>
            <a:r>
              <a:rPr lang="en-US" sz="4400" b="1" dirty="0"/>
              <a:t>Effect of various parameters on the performance of solar PV</a:t>
            </a:r>
            <a:r>
              <a:rPr lang="en-US" b="1" dirty="0"/>
              <a:t/>
            </a:r>
            <a:br>
              <a:rPr lang="en-US" b="1" dirty="0"/>
            </a:br>
            <a:endParaRPr lang="en-US" dirty="0"/>
          </a:p>
        </p:txBody>
      </p:sp>
      <p:sp>
        <p:nvSpPr>
          <p:cNvPr id="5" name="Content Placeholder 4"/>
          <p:cNvSpPr>
            <a:spLocks noGrp="1"/>
          </p:cNvSpPr>
          <p:nvPr>
            <p:ph idx="1"/>
          </p:nvPr>
        </p:nvSpPr>
        <p:spPr>
          <a:xfrm>
            <a:off x="1024128" y="1719072"/>
            <a:ext cx="9720073" cy="4590288"/>
          </a:xfrm>
        </p:spPr>
        <p:txBody>
          <a:bodyPr>
            <a:normAutofit/>
          </a:bodyPr>
          <a:lstStyle/>
          <a:p>
            <a:r>
              <a:rPr lang="en-US" sz="4000" dirty="0" smtClean="0"/>
              <a:t>Solar radiation </a:t>
            </a:r>
            <a:endParaRPr lang="en-US" sz="4000" dirty="0"/>
          </a:p>
        </p:txBody>
      </p:sp>
      <p:sp>
        <p:nvSpPr>
          <p:cNvPr id="6" name="AutoShape 2" descr="Direct, Diffused and Albedo Radiation [13]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rect, Diffused and Albedo Radiation [13] | Download Scientific Diagr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The three components of global solar radiation. | Download Scientific  Diagra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52654" y="2519477"/>
            <a:ext cx="5658942" cy="4338523"/>
          </a:xfrm>
          <a:prstGeom prst="rect">
            <a:avLst/>
          </a:prstGeom>
        </p:spPr>
      </p:pic>
      <p:pic>
        <p:nvPicPr>
          <p:cNvPr id="10248" name="Picture 8" descr="Do Solar Panels Need Direct Sunlight? (2024) | Today's Homeow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432" y="1719072"/>
            <a:ext cx="4406138" cy="503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24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1024128" y="585216"/>
            <a:ext cx="9720073" cy="5724144"/>
          </a:xfrm>
        </p:spPr>
        <p:txBody>
          <a:bodyPr>
            <a:normAutofit/>
          </a:bodyPr>
          <a:lstStyle/>
          <a:p>
            <a:r>
              <a:rPr lang="en-US" sz="3600" dirty="0" smtClean="0"/>
              <a:t>Orientation angle </a:t>
            </a:r>
          </a:p>
          <a:p>
            <a:r>
              <a:rPr lang="en-US" sz="3600" dirty="0" smtClean="0"/>
              <a:t>Tilt angle </a:t>
            </a:r>
          </a:p>
          <a:p>
            <a:endParaRPr lang="en-US" sz="3600" dirty="0"/>
          </a:p>
        </p:txBody>
      </p:sp>
      <p:pic>
        <p:nvPicPr>
          <p:cNvPr id="7" name="Picture 6"/>
          <p:cNvPicPr>
            <a:picLocks noChangeAspect="1"/>
          </p:cNvPicPr>
          <p:nvPr/>
        </p:nvPicPr>
        <p:blipFill>
          <a:blip r:embed="rId2"/>
          <a:stretch>
            <a:fillRect/>
          </a:stretch>
        </p:blipFill>
        <p:spPr>
          <a:xfrm>
            <a:off x="365337" y="2487169"/>
            <a:ext cx="5023527" cy="4114800"/>
          </a:xfrm>
          <a:prstGeom prst="rect">
            <a:avLst/>
          </a:prstGeom>
        </p:spPr>
      </p:pic>
      <p:pic>
        <p:nvPicPr>
          <p:cNvPr id="8" name="Picture 7"/>
          <p:cNvPicPr>
            <a:picLocks noChangeAspect="1"/>
          </p:cNvPicPr>
          <p:nvPr/>
        </p:nvPicPr>
        <p:blipFill>
          <a:blip r:embed="rId3"/>
          <a:stretch>
            <a:fillRect/>
          </a:stretch>
        </p:blipFill>
        <p:spPr>
          <a:xfrm>
            <a:off x="5614328" y="2194560"/>
            <a:ext cx="6192852" cy="4225172"/>
          </a:xfrm>
          <a:prstGeom prst="rect">
            <a:avLst/>
          </a:prstGeom>
        </p:spPr>
      </p:pic>
    </p:spTree>
    <p:extLst>
      <p:ext uri="{BB962C8B-B14F-4D97-AF65-F5344CB8AC3E}">
        <p14:creationId xmlns:p14="http://schemas.microsoft.com/office/powerpoint/2010/main" val="32684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t>
            </a:r>
            <a:endParaRPr lang="en-US" dirty="0"/>
          </a:p>
        </p:txBody>
      </p:sp>
      <p:pic>
        <p:nvPicPr>
          <p:cNvPr id="5" name="Content Placeholder 4"/>
          <p:cNvPicPr>
            <a:picLocks noGrp="1" noChangeAspect="1"/>
          </p:cNvPicPr>
          <p:nvPr>
            <p:ph idx="1"/>
          </p:nvPr>
        </p:nvPicPr>
        <p:blipFill>
          <a:blip r:embed="rId2"/>
          <a:stretch>
            <a:fillRect/>
          </a:stretch>
        </p:blipFill>
        <p:spPr>
          <a:xfrm>
            <a:off x="1713216" y="2084832"/>
            <a:ext cx="9123440" cy="4242816"/>
          </a:xfrm>
          <a:prstGeom prst="rect">
            <a:avLst/>
          </a:prstGeom>
        </p:spPr>
      </p:pic>
    </p:spTree>
    <p:extLst>
      <p:ext uri="{BB962C8B-B14F-4D97-AF65-F5344CB8AC3E}">
        <p14:creationId xmlns:p14="http://schemas.microsoft.com/office/powerpoint/2010/main" val="4224465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53558" y="321733"/>
            <a:ext cx="11226804"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Does solar </a:t>
            </a:r>
            <a:r>
              <a:rPr lang="en-US" sz="4400" b="1" dirty="0" smtClean="0">
                <a:latin typeface="Arial" panose="020B0604020202020204" pitchFamily="34" charset="0"/>
                <a:cs typeface="Arial" panose="020B0604020202020204" pitchFamily="34" charset="0"/>
              </a:rPr>
              <a:t>works </a:t>
            </a:r>
            <a:r>
              <a:rPr lang="en-US" sz="4400" b="1" dirty="0">
                <a:latin typeface="Arial" panose="020B0604020202020204" pitchFamily="34" charset="0"/>
                <a:cs typeface="Arial" panose="020B0604020202020204" pitchFamily="34" charset="0"/>
              </a:rPr>
              <a:t>in </a:t>
            </a:r>
            <a:r>
              <a:rPr lang="en-US" sz="4400" b="1" dirty="0" smtClean="0">
                <a:latin typeface="Arial" panose="020B0604020202020204" pitchFamily="34" charset="0"/>
                <a:cs typeface="Arial" panose="020B0604020202020204" pitchFamily="34" charset="0"/>
              </a:rPr>
              <a:t>our cities?</a:t>
            </a:r>
            <a:endParaRPr lang="en-US" sz="4400" dirty="0"/>
          </a:p>
        </p:txBody>
      </p:sp>
      <p:sp>
        <p:nvSpPr>
          <p:cNvPr id="5" name="TextBox 4"/>
          <p:cNvSpPr txBox="1"/>
          <p:nvPr/>
        </p:nvSpPr>
        <p:spPr>
          <a:xfrm>
            <a:off x="5681472" y="1456266"/>
            <a:ext cx="6098890" cy="2077492"/>
          </a:xfrm>
          <a:prstGeom prst="rect">
            <a:avLst/>
          </a:prstGeom>
          <a:noFill/>
        </p:spPr>
        <p:txBody>
          <a:bodyPr wrap="square" rtlCol="0">
            <a:spAutoFit/>
          </a:bodyPr>
          <a:lstStyle/>
          <a:p>
            <a:pPr>
              <a:spcBef>
                <a:spcPts val="600"/>
              </a:spcBef>
              <a:spcAft>
                <a:spcPts val="600"/>
              </a:spcAft>
            </a:pPr>
            <a:r>
              <a:rPr lang="en-US" sz="2400" b="1" kern="1400" dirty="0">
                <a:latin typeface="Arial" panose="020B0604020202020204" pitchFamily="34" charset="0"/>
                <a:cs typeface="Arial" panose="020B0604020202020204" pitchFamily="34" charset="0"/>
              </a:rPr>
              <a:t>Long summer </a:t>
            </a:r>
            <a:r>
              <a:rPr lang="en-US" sz="2400" b="1" kern="1400" dirty="0" smtClean="0">
                <a:latin typeface="Arial" panose="020B0604020202020204" pitchFamily="34" charset="0"/>
                <a:cs typeface="Arial" panose="020B0604020202020204" pitchFamily="34" charset="0"/>
              </a:rPr>
              <a:t>days = more </a:t>
            </a:r>
            <a:r>
              <a:rPr lang="en-US" sz="2400" b="1" kern="1400" dirty="0">
                <a:latin typeface="Arial" panose="020B0604020202020204" pitchFamily="34" charset="0"/>
                <a:cs typeface="Arial" panose="020B0604020202020204" pitchFamily="34" charset="0"/>
              </a:rPr>
              <a:t>hours to capture sun’s </a:t>
            </a:r>
            <a:r>
              <a:rPr lang="en-US" sz="2400" b="1" kern="1400" dirty="0" smtClean="0">
                <a:latin typeface="Arial" panose="020B0604020202020204" pitchFamily="34" charset="0"/>
                <a:cs typeface="Arial" panose="020B0604020202020204" pitchFamily="34" charset="0"/>
              </a:rPr>
              <a:t>energy</a:t>
            </a:r>
            <a:endParaRPr lang="en-US" sz="2400" kern="1400" dirty="0">
              <a:latin typeface="Arial" panose="020B0604020202020204" pitchFamily="34" charset="0"/>
              <a:cs typeface="Arial" panose="020B0604020202020204" pitchFamily="34" charset="0"/>
            </a:endParaRPr>
          </a:p>
          <a:p>
            <a:pPr>
              <a:spcBef>
                <a:spcPts val="600"/>
              </a:spcBef>
              <a:spcAft>
                <a:spcPts val="600"/>
              </a:spcAft>
            </a:pPr>
            <a:r>
              <a:rPr lang="en-US" sz="2400" b="1" kern="1400" dirty="0">
                <a:latin typeface="Arial" panose="020B0604020202020204" pitchFamily="34" charset="0"/>
                <a:cs typeface="Arial" panose="020B0604020202020204" pitchFamily="34" charset="0"/>
              </a:rPr>
              <a:t>Solar systems keep working on cloudy days collecting scattered </a:t>
            </a:r>
            <a:r>
              <a:rPr lang="en-US" sz="2400" b="1" kern="1400" dirty="0" smtClean="0">
                <a:latin typeface="Arial" panose="020B0604020202020204" pitchFamily="34" charset="0"/>
                <a:cs typeface="Arial" panose="020B0604020202020204" pitchFamily="34" charset="0"/>
              </a:rPr>
              <a:t>light</a:t>
            </a:r>
            <a:endParaRPr lang="en-US" sz="2400" kern="1400" dirty="0">
              <a:latin typeface="Arial" panose="020B0604020202020204" pitchFamily="34" charset="0"/>
              <a:cs typeface="Arial" panose="020B0604020202020204" pitchFamily="34" charset="0"/>
            </a:endParaRPr>
          </a:p>
          <a:p>
            <a:endParaRPr lang="en-US" dirty="0"/>
          </a:p>
        </p:txBody>
      </p:sp>
      <p:pic>
        <p:nvPicPr>
          <p:cNvPr id="1026" name="Picture 2" descr="مناخ العراق والعالم‎ added a new photo. - مناخ العراق والعال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05" y="1456267"/>
            <a:ext cx="4543746" cy="452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731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9594" y="286604"/>
            <a:ext cx="10056085" cy="1252830"/>
          </a:xfrm>
        </p:spPr>
        <p:txBody>
          <a:bodyPr>
            <a:normAutofit/>
          </a:bodyPr>
          <a:lstStyle/>
          <a:p>
            <a:r>
              <a:rPr lang="en-US" sz="4400" b="1" dirty="0" smtClean="0">
                <a:latin typeface="Arial" panose="020B0604020202020204" pitchFamily="34" charset="0"/>
                <a:cs typeface="Arial" panose="020B0604020202020204" pitchFamily="34" charset="0"/>
              </a:rPr>
              <a:t>How can you use solar in your home or business? </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702" y="1743457"/>
            <a:ext cx="11388698" cy="4404930"/>
          </a:xfrm>
        </p:spPr>
        <p:txBody>
          <a:bodyPr>
            <a:normAutofit/>
          </a:bodyPr>
          <a:lstStyle/>
          <a:p>
            <a:pPr lvl="0">
              <a:buFont typeface="Wingdings" panose="05000000000000000000" pitchFamily="2" charset="2"/>
              <a:buChar char="§"/>
            </a:pPr>
            <a:r>
              <a:rPr lang="en-US" sz="3600" b="1" dirty="0" smtClean="0">
                <a:latin typeface="Arial" panose="020B0604020202020204" pitchFamily="34" charset="0"/>
                <a:cs typeface="Arial" panose="020B0604020202020204" pitchFamily="34" charset="0"/>
              </a:rPr>
              <a:t>Electricity from Solar</a:t>
            </a:r>
          </a:p>
          <a:p>
            <a:pPr lvl="2">
              <a:buFont typeface="Wingdings" panose="05000000000000000000" pitchFamily="2" charset="2"/>
              <a:buChar char="§"/>
            </a:pPr>
            <a:r>
              <a:rPr lang="en-US" sz="3000" b="1" dirty="0" smtClean="0">
                <a:latin typeface="Arial" panose="020B0604020202020204" pitchFamily="34" charset="0"/>
                <a:cs typeface="Arial" panose="020B0604020202020204" pitchFamily="34" charset="0"/>
              </a:rPr>
              <a:t> Solar </a:t>
            </a:r>
            <a:r>
              <a:rPr lang="en-US" sz="3000" b="1" dirty="0">
                <a:latin typeface="Arial" panose="020B0604020202020204" pitchFamily="34" charset="0"/>
                <a:cs typeface="Arial" panose="020B0604020202020204" pitchFamily="34" charset="0"/>
              </a:rPr>
              <a:t>photovoltaics (PV</a:t>
            </a:r>
            <a:r>
              <a:rPr lang="en-US" sz="3000" b="1" dirty="0" smtClean="0">
                <a:latin typeface="Arial" panose="020B0604020202020204" pitchFamily="34" charset="0"/>
                <a:cs typeface="Arial" panose="020B0604020202020204" pitchFamily="34" charset="0"/>
              </a:rPr>
              <a:t>)</a:t>
            </a:r>
            <a:endParaRPr lang="ar-IQ" sz="3000" b="1" dirty="0" smtClean="0">
              <a:latin typeface="Arial" panose="020B0604020202020204" pitchFamily="34" charset="0"/>
              <a:cs typeface="Arial" panose="020B0604020202020204" pitchFamily="34" charset="0"/>
            </a:endParaRPr>
          </a:p>
          <a:p>
            <a:pPr lvl="2">
              <a:buFont typeface="Wingdings" panose="05000000000000000000" pitchFamily="2" charset="2"/>
              <a:buChar char="§"/>
            </a:pPr>
            <a:endParaRPr lang="ar-IQ" sz="3000" b="1" dirty="0" smtClean="0">
              <a:latin typeface="Arial" panose="020B0604020202020204" pitchFamily="34" charset="0"/>
              <a:cs typeface="Arial" panose="020B0604020202020204" pitchFamily="34" charset="0"/>
            </a:endParaRPr>
          </a:p>
          <a:p>
            <a:pPr lvl="0">
              <a:buFont typeface="Wingdings" panose="05000000000000000000" pitchFamily="2" charset="2"/>
              <a:buChar char="§"/>
            </a:pPr>
            <a:r>
              <a:rPr lang="en-US" sz="3600" b="1" dirty="0">
                <a:latin typeface="Arial" panose="020B0604020202020204" pitchFamily="34" charset="0"/>
                <a:cs typeface="Arial" panose="020B0604020202020204" pitchFamily="34" charset="0"/>
              </a:rPr>
              <a:t> Heat from Solar </a:t>
            </a:r>
          </a:p>
          <a:p>
            <a:pPr lvl="2">
              <a:buFont typeface="Wingdings" panose="05000000000000000000" pitchFamily="2" charset="2"/>
              <a:buChar char="§"/>
            </a:pPr>
            <a:r>
              <a:rPr lang="en-US" sz="3000" b="1" dirty="0">
                <a:latin typeface="Arial" panose="020B0604020202020204" pitchFamily="34" charset="0"/>
                <a:cs typeface="Arial" panose="020B0604020202020204" pitchFamily="34" charset="0"/>
              </a:rPr>
              <a:t> Passive solar</a:t>
            </a:r>
          </a:p>
          <a:p>
            <a:pPr lvl="2">
              <a:buFont typeface="Wingdings" panose="05000000000000000000" pitchFamily="2" charset="2"/>
              <a:buChar char="§"/>
            </a:pPr>
            <a:r>
              <a:rPr lang="en-US" sz="3000" b="1" dirty="0">
                <a:latin typeface="Arial" panose="020B0604020202020204" pitchFamily="34" charset="0"/>
                <a:cs typeface="Arial" panose="020B0604020202020204" pitchFamily="34" charset="0"/>
              </a:rPr>
              <a:t> Solar thermal/hot water </a:t>
            </a:r>
          </a:p>
          <a:p>
            <a:pPr lvl="2">
              <a:buFont typeface="Wingdings" panose="05000000000000000000" pitchFamily="2" charset="2"/>
              <a:buChar char="§"/>
            </a:pPr>
            <a:r>
              <a:rPr lang="en-US" sz="3000" b="1" dirty="0">
                <a:latin typeface="Arial" panose="020B0604020202020204" pitchFamily="34" charset="0"/>
                <a:cs typeface="Arial" panose="020B0604020202020204" pitchFamily="34" charset="0"/>
              </a:rPr>
              <a:t> Solar air heater </a:t>
            </a:r>
            <a:endParaRPr lang="en-US" sz="2800" b="1" dirty="0">
              <a:latin typeface="Arial" panose="020B0604020202020204" pitchFamily="34" charset="0"/>
              <a:cs typeface="Arial" panose="020B0604020202020204" pitchFamily="34" charset="0"/>
            </a:endParaRPr>
          </a:p>
          <a:p>
            <a:pPr lvl="2">
              <a:buFont typeface="Wingdings" panose="05000000000000000000" pitchFamily="2" charset="2"/>
              <a:buChar char="§"/>
            </a:pPr>
            <a:endParaRPr lang="en-US" sz="3000" b="1" dirty="0">
              <a:latin typeface="Arial" panose="020B0604020202020204" pitchFamily="34" charset="0"/>
              <a:cs typeface="Arial" panose="020B0604020202020204" pitchFamily="34" charset="0"/>
            </a:endParaRPr>
          </a:p>
          <a:p>
            <a:pPr marL="384048" lvl="2" indent="0">
              <a:buNone/>
            </a:pPr>
            <a:endParaRPr lang="en-US" sz="3000" b="1" dirty="0">
              <a:latin typeface="Arial" panose="020B0604020202020204" pitchFamily="34" charset="0"/>
              <a:cs typeface="Arial" panose="020B0604020202020204" pitchFamily="34" charset="0"/>
            </a:endParaRPr>
          </a:p>
        </p:txBody>
      </p:sp>
      <p:sp>
        <p:nvSpPr>
          <p:cNvPr id="4" name="AutoShape 2" descr="Solar PV systems ..."/>
          <p:cNvSpPr>
            <a:spLocks noChangeAspect="1" noChangeArrowheads="1"/>
          </p:cNvSpPr>
          <p:nvPr/>
        </p:nvSpPr>
        <p:spPr bwMode="auto">
          <a:xfrm>
            <a:off x="97701"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olar PV system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6" descr="Researchers find benefits of solar photovoltaics outweigh costs | MIT News  | Massachusetts Institute of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572" y="3483320"/>
            <a:ext cx="4933428" cy="328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2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6383" y="28731"/>
            <a:ext cx="2827264" cy="2149899"/>
          </a:xfrm>
          <a:prstGeom prst="rect">
            <a:avLst/>
          </a:prstGeom>
        </p:spPr>
      </p:pic>
      <p:pic>
        <p:nvPicPr>
          <p:cNvPr id="3" name="Picture 2"/>
          <p:cNvPicPr>
            <a:picLocks noChangeAspect="1"/>
          </p:cNvPicPr>
          <p:nvPr/>
        </p:nvPicPr>
        <p:blipFill>
          <a:blip r:embed="rId3"/>
          <a:stretch>
            <a:fillRect/>
          </a:stretch>
        </p:blipFill>
        <p:spPr>
          <a:xfrm>
            <a:off x="7271727" y="1334221"/>
            <a:ext cx="2549825" cy="2898138"/>
          </a:xfrm>
          <a:prstGeom prst="rect">
            <a:avLst/>
          </a:prstGeom>
        </p:spPr>
      </p:pic>
      <p:pic>
        <p:nvPicPr>
          <p:cNvPr id="4" name="Picture 3"/>
          <p:cNvPicPr>
            <a:picLocks noChangeAspect="1"/>
          </p:cNvPicPr>
          <p:nvPr/>
        </p:nvPicPr>
        <p:blipFill>
          <a:blip r:embed="rId4"/>
          <a:stretch>
            <a:fillRect/>
          </a:stretch>
        </p:blipFill>
        <p:spPr>
          <a:xfrm>
            <a:off x="7271727" y="4471948"/>
            <a:ext cx="2311185" cy="2131802"/>
          </a:xfrm>
          <a:prstGeom prst="rect">
            <a:avLst/>
          </a:prstGeom>
        </p:spPr>
      </p:pic>
      <p:pic>
        <p:nvPicPr>
          <p:cNvPr id="5" name="Picture 4"/>
          <p:cNvPicPr>
            <a:picLocks noChangeAspect="1"/>
          </p:cNvPicPr>
          <p:nvPr/>
        </p:nvPicPr>
        <p:blipFill>
          <a:blip r:embed="rId5"/>
          <a:stretch>
            <a:fillRect/>
          </a:stretch>
        </p:blipFill>
        <p:spPr>
          <a:xfrm>
            <a:off x="2299206" y="4239300"/>
            <a:ext cx="2413233" cy="2597097"/>
          </a:xfrm>
          <a:prstGeom prst="rect">
            <a:avLst/>
          </a:prstGeom>
        </p:spPr>
      </p:pic>
      <p:pic>
        <p:nvPicPr>
          <p:cNvPr id="6" name="Picture 5"/>
          <p:cNvPicPr>
            <a:picLocks noChangeAspect="1"/>
          </p:cNvPicPr>
          <p:nvPr/>
        </p:nvPicPr>
        <p:blipFill>
          <a:blip r:embed="rId6"/>
          <a:stretch>
            <a:fillRect/>
          </a:stretch>
        </p:blipFill>
        <p:spPr>
          <a:xfrm>
            <a:off x="2499161" y="1544771"/>
            <a:ext cx="1866950" cy="2687588"/>
          </a:xfrm>
          <a:prstGeom prst="rect">
            <a:avLst/>
          </a:prstGeom>
        </p:spPr>
      </p:pic>
      <p:pic>
        <p:nvPicPr>
          <p:cNvPr id="7" name="Picture 6"/>
          <p:cNvPicPr>
            <a:picLocks noChangeAspect="1"/>
          </p:cNvPicPr>
          <p:nvPr/>
        </p:nvPicPr>
        <p:blipFill>
          <a:blip r:embed="rId7"/>
          <a:stretch>
            <a:fillRect/>
          </a:stretch>
        </p:blipFill>
        <p:spPr>
          <a:xfrm>
            <a:off x="4366111" y="2178630"/>
            <a:ext cx="2905616" cy="2606577"/>
          </a:xfrm>
          <a:prstGeom prst="rect">
            <a:avLst/>
          </a:prstGeom>
        </p:spPr>
      </p:pic>
    </p:spTree>
    <p:extLst>
      <p:ext uri="{BB962C8B-B14F-4D97-AF65-F5344CB8AC3E}">
        <p14:creationId xmlns:p14="http://schemas.microsoft.com/office/powerpoint/2010/main" val="15481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565150"/>
            <a:ext cx="6896100" cy="4914900"/>
          </a:xfrm>
          <a:prstGeom prst="rect">
            <a:avLst/>
          </a:prstGeom>
        </p:spPr>
      </p:pic>
      <p:sp>
        <p:nvSpPr>
          <p:cNvPr id="4" name="TextBox 3"/>
          <p:cNvSpPr txBox="1"/>
          <p:nvPr/>
        </p:nvSpPr>
        <p:spPr>
          <a:xfrm>
            <a:off x="7789333" y="711200"/>
            <a:ext cx="4097869" cy="2862322"/>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How a solar PV array captures the sun’s rays and delivers energy to a home</a:t>
            </a:r>
          </a:p>
        </p:txBody>
      </p:sp>
      <p:pic>
        <p:nvPicPr>
          <p:cNvPr id="6" name="Picture 5" descr="C:\Users\kbod\AppData\Local\Microsoft\Windows\Temporary Internet Files\Content.IE5\2UQ2PF57\MC90043258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357" y="158750"/>
            <a:ext cx="1064617"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49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48494"/>
            <a:ext cx="8911687" cy="1280890"/>
          </a:xfrm>
        </p:spPr>
        <p:txBody>
          <a:bodyPr>
            <a:normAutofit/>
          </a:bodyPr>
          <a:lstStyle/>
          <a:p>
            <a:r>
              <a:rPr lang="en-US" sz="4000" b="1" dirty="0" smtClean="0">
                <a:latin typeface="Arial" panose="020B0604020202020204" pitchFamily="34" charset="0"/>
                <a:cs typeface="Arial" panose="020B0604020202020204" pitchFamily="34" charset="0"/>
              </a:rPr>
              <a:t>Why solar energy?</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825625"/>
            <a:ext cx="10256520" cy="4388908"/>
          </a:xfrm>
        </p:spPr>
        <p:txBody>
          <a:bodyPr>
            <a:normAutofit/>
          </a:bodyPr>
          <a:lstStyle/>
          <a:p>
            <a:pPr>
              <a:buFont typeface="Wingdings" panose="05000000000000000000" pitchFamily="2" charset="2"/>
              <a:buChar char="§"/>
            </a:pPr>
            <a:r>
              <a:rPr lang="en-US" sz="3200" b="1" dirty="0" smtClean="0">
                <a:latin typeface="Arial" panose="020B0604020202020204" pitchFamily="34" charset="0"/>
                <a:cs typeface="Arial" panose="020B0604020202020204" pitchFamily="34" charset="0"/>
              </a:rPr>
              <a:t> Environmental concerns/reduce carbon emissions</a:t>
            </a:r>
          </a:p>
          <a:p>
            <a:pPr>
              <a:buFont typeface="Wingdings" panose="05000000000000000000" pitchFamily="2" charset="2"/>
              <a:buChar char="§"/>
            </a:pPr>
            <a:r>
              <a:rPr lang="en-US" sz="3200" b="1" dirty="0" smtClean="0">
                <a:latin typeface="Arial" panose="020B0604020202020204" pitchFamily="34" charset="0"/>
                <a:cs typeface="Arial" panose="020B0604020202020204" pitchFamily="34" charset="0"/>
              </a:rPr>
              <a:t> Save money on electric bills</a:t>
            </a:r>
          </a:p>
          <a:p>
            <a:pPr>
              <a:buFont typeface="Wingdings" panose="05000000000000000000" pitchFamily="2" charset="2"/>
              <a:buChar char="§"/>
            </a:pPr>
            <a:r>
              <a:rPr lang="en-US" sz="3200" b="1" dirty="0" smtClean="0">
                <a:latin typeface="Arial" panose="020B0604020202020204" pitchFamily="34" charset="0"/>
                <a:cs typeface="Arial" panose="020B0604020202020204" pitchFamily="34" charset="0"/>
              </a:rPr>
              <a:t> General interest in new technologies</a:t>
            </a:r>
          </a:p>
          <a:p>
            <a:pPr>
              <a:buFont typeface="Wingdings" panose="05000000000000000000" pitchFamily="2" charset="2"/>
              <a:buChar char="§"/>
            </a:pPr>
            <a:r>
              <a:rPr lang="en-US" sz="3200" b="1" dirty="0" smtClean="0">
                <a:latin typeface="Arial" panose="020B0604020202020204" pitchFamily="34" charset="0"/>
                <a:cs typeface="Arial" panose="020B0604020202020204" pitchFamily="34" charset="0"/>
              </a:rPr>
              <a:t> Increase in home value</a:t>
            </a:r>
          </a:p>
          <a:p>
            <a:endParaRPr lang="en-US" dirty="0" smtClean="0"/>
          </a:p>
        </p:txBody>
      </p:sp>
    </p:spTree>
    <p:extLst>
      <p:ext uri="{BB962C8B-B14F-4D97-AF65-F5344CB8AC3E}">
        <p14:creationId xmlns:p14="http://schemas.microsoft.com/office/powerpoint/2010/main" val="286460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anose="020B0604020202020204" pitchFamily="34" charset="0"/>
                <a:cs typeface="Arial" panose="020B0604020202020204" pitchFamily="34" charset="0"/>
              </a:rPr>
              <a:t>Heat from Solar: </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Passive solar</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35306" y="1845734"/>
            <a:ext cx="4730532" cy="3537150"/>
          </a:xfrm>
        </p:spPr>
        <p:txBody>
          <a:bodyPr>
            <a:normAutofit fontScale="92500"/>
          </a:body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300" b="1" dirty="0" smtClean="0">
                <a:latin typeface="Arial" panose="020B0604020202020204" pitchFamily="34" charset="0"/>
                <a:cs typeface="Arial" panose="020B0604020202020204" pitchFamily="34" charset="0"/>
              </a:rPr>
              <a:t>Building a structure that collects heat from the sun and retains it in materials that store heat, known as thermal mass.</a:t>
            </a:r>
          </a:p>
          <a:p>
            <a:pPr marL="0" indent="0">
              <a:buNone/>
            </a:pPr>
            <a:r>
              <a:rPr lang="en-US" sz="2300" b="1" dirty="0" smtClean="0">
                <a:latin typeface="Arial" panose="020B0604020202020204" pitchFamily="34" charset="0"/>
                <a:cs typeface="Arial" panose="020B0604020202020204" pitchFamily="34" charset="0"/>
              </a:rPr>
              <a:t>Solar </a:t>
            </a:r>
            <a:r>
              <a:rPr lang="en-US" sz="2300" b="1" dirty="0">
                <a:latin typeface="Arial" panose="020B0604020202020204" pitchFamily="34" charset="0"/>
                <a:cs typeface="Arial" panose="020B0604020202020204" pitchFamily="34" charset="0"/>
              </a:rPr>
              <a:t>heat is transferred from where it is collected and stored to different areas of the </a:t>
            </a:r>
            <a:r>
              <a:rPr lang="en-US" sz="2300" b="1" dirty="0" smtClean="0">
                <a:latin typeface="Arial" panose="020B0604020202020204" pitchFamily="34" charset="0"/>
                <a:cs typeface="Arial" panose="020B0604020202020204" pitchFamily="34" charset="0"/>
              </a:rPr>
              <a:t>structure </a:t>
            </a:r>
            <a:r>
              <a:rPr lang="en-US" sz="2300" b="1" dirty="0">
                <a:latin typeface="Arial" panose="020B0604020202020204" pitchFamily="34" charset="0"/>
                <a:cs typeface="Arial" panose="020B0604020202020204" pitchFamily="34" charset="0"/>
              </a:rPr>
              <a:t>by conduction, convection, </a:t>
            </a:r>
            <a:r>
              <a:rPr lang="en-US" sz="2300" b="1" dirty="0" smtClean="0">
                <a:latin typeface="Arial" panose="020B0604020202020204" pitchFamily="34" charset="0"/>
                <a:cs typeface="Arial" panose="020B0604020202020204" pitchFamily="34" charset="0"/>
              </a:rPr>
              <a:t>radiation and even small fans and blowers. </a:t>
            </a:r>
          </a:p>
          <a:p>
            <a:pPr marL="0" indent="0">
              <a:buNone/>
            </a:pPr>
            <a:endParaRPr lang="en-US" sz="24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15" y="2563080"/>
            <a:ext cx="6068653" cy="3618264"/>
          </a:xfrm>
          <a:prstGeom prst="rect">
            <a:avLst/>
          </a:prstGeom>
        </p:spPr>
      </p:pic>
    </p:spTree>
    <p:extLst>
      <p:ext uri="{BB962C8B-B14F-4D97-AF65-F5344CB8AC3E}">
        <p14:creationId xmlns:p14="http://schemas.microsoft.com/office/powerpoint/2010/main" val="648552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anose="020B0604020202020204" pitchFamily="34" charset="0"/>
                <a:cs typeface="Arial" panose="020B0604020202020204" pitchFamily="34" charset="0"/>
              </a:rPr>
              <a:t>Heat from Solar: </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Solar air </a:t>
            </a:r>
            <a:r>
              <a:rPr lang="en-US" sz="4400" b="1" dirty="0">
                <a:latin typeface="Arial" panose="020B0604020202020204" pitchFamily="34" charset="0"/>
                <a:cs typeface="Arial" panose="020B0604020202020204" pitchFamily="34" charset="0"/>
              </a:rPr>
              <a:t>h</a:t>
            </a:r>
            <a:r>
              <a:rPr lang="en-US" sz="4400" b="1" dirty="0" smtClean="0">
                <a:latin typeface="Arial" panose="020B0604020202020204" pitchFamily="34" charset="0"/>
                <a:cs typeface="Arial" panose="020B0604020202020204" pitchFamily="34" charset="0"/>
              </a:rPr>
              <a:t>eater</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41674" y="1845734"/>
            <a:ext cx="5812031" cy="4023360"/>
          </a:xfrm>
        </p:spPr>
        <p:txBody>
          <a:bodyPr>
            <a:normAutofit/>
          </a:bodyPr>
          <a:lstStyle/>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b="1" dirty="0" smtClean="0">
                <a:latin typeface="Arial" panose="020B0604020202020204" pitchFamily="34" charset="0"/>
                <a:cs typeface="Arial" panose="020B0604020202020204" pitchFamily="34" charset="0"/>
              </a:rPr>
              <a:t>Energy from </a:t>
            </a:r>
            <a:r>
              <a:rPr lang="en-US" sz="2400" b="1" dirty="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sun is </a:t>
            </a:r>
            <a:r>
              <a:rPr lang="en-US" sz="2400" b="1" dirty="0">
                <a:latin typeface="Arial" panose="020B0604020202020204" pitchFamily="34" charset="0"/>
                <a:cs typeface="Arial" panose="020B0604020202020204" pitchFamily="34" charset="0"/>
              </a:rPr>
              <a:t>captured by an absorbing medium and used to heat </a:t>
            </a:r>
            <a:r>
              <a:rPr lang="en-US" sz="2400" b="1" dirty="0" smtClean="0">
                <a:latin typeface="Arial" panose="020B0604020202020204" pitchFamily="34" charset="0"/>
                <a:cs typeface="Arial" panose="020B0604020202020204" pitchFamily="34" charset="0"/>
              </a:rPr>
              <a:t>air.</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smtClean="0">
                <a:latin typeface="Arial" panose="020B0604020202020204" pitchFamily="34" charset="0"/>
                <a:cs typeface="Arial" panose="020B0604020202020204" pitchFamily="34" charset="0"/>
              </a:rPr>
              <a:t>Works like </a:t>
            </a:r>
            <a:r>
              <a:rPr lang="en-US" sz="2400" b="1" dirty="0">
                <a:latin typeface="Arial" panose="020B0604020202020204" pitchFamily="34" charset="0"/>
                <a:cs typeface="Arial" panose="020B0604020202020204" pitchFamily="34" charset="0"/>
              </a:rPr>
              <a:t>a greenhouse </a:t>
            </a:r>
            <a:r>
              <a:rPr lang="en-US" sz="2400" b="1" dirty="0" smtClean="0">
                <a:latin typeface="Arial" panose="020B0604020202020204" pitchFamily="34" charset="0"/>
                <a:cs typeface="Arial" panose="020B0604020202020204" pitchFamily="34" charset="0"/>
              </a:rPr>
              <a:t>by </a:t>
            </a:r>
            <a:r>
              <a:rPr lang="en-US" sz="2400" b="1" dirty="0">
                <a:latin typeface="Arial" panose="020B0604020202020204" pitchFamily="34" charset="0"/>
                <a:cs typeface="Arial" panose="020B0604020202020204" pitchFamily="34" charset="0"/>
              </a:rPr>
              <a:t>circulating air from inside </a:t>
            </a:r>
            <a:r>
              <a:rPr lang="en-US" sz="2400" b="1" dirty="0" smtClean="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home through the system mounted on the exterior wall. </a:t>
            </a:r>
          </a:p>
          <a:p>
            <a:pPr marL="0" indent="0">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98" y="2130551"/>
            <a:ext cx="4199126" cy="3166067"/>
          </a:xfrm>
          <a:prstGeom prst="rect">
            <a:avLst/>
          </a:prstGeom>
        </p:spPr>
      </p:pic>
    </p:spTree>
    <p:extLst>
      <p:ext uri="{BB962C8B-B14F-4D97-AF65-F5344CB8AC3E}">
        <p14:creationId xmlns:p14="http://schemas.microsoft.com/office/powerpoint/2010/main" val="3301838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anose="020B0604020202020204" pitchFamily="34" charset="0"/>
                <a:cs typeface="Arial" panose="020B0604020202020204" pitchFamily="34" charset="0"/>
              </a:rPr>
              <a:t>Heat from Solar: </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Solar thermal/hot water</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86399" y="1845732"/>
            <a:ext cx="5781039" cy="4351867"/>
          </a:xfrm>
        </p:spPr>
        <p:txBody>
          <a:bodyPr>
            <a:normAutofit/>
          </a:bodyPr>
          <a:lstStyle/>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b="1" dirty="0" smtClean="0">
                <a:latin typeface="Arial" panose="020B0604020202020204" pitchFamily="34" charset="0"/>
                <a:cs typeface="Arial" panose="020B0604020202020204" pitchFamily="34" charset="0"/>
              </a:rPr>
              <a:t>Used to </a:t>
            </a:r>
            <a:r>
              <a:rPr lang="en-US" sz="2400" b="1" dirty="0">
                <a:latin typeface="Arial" panose="020B0604020202020204" pitchFamily="34" charset="0"/>
                <a:cs typeface="Arial" panose="020B0604020202020204" pitchFamily="34" charset="0"/>
              </a:rPr>
              <a:t>heat residential, commercial or industrial </a:t>
            </a:r>
            <a:r>
              <a:rPr lang="en-US" sz="2400" b="1" dirty="0" smtClean="0">
                <a:latin typeface="Arial" panose="020B0604020202020204" pitchFamily="34" charset="0"/>
                <a:cs typeface="Arial" panose="020B0604020202020204" pitchFamily="34" charset="0"/>
              </a:rPr>
              <a:t>water supplies as well as space heating and pools.</a:t>
            </a:r>
          </a:p>
          <a:p>
            <a:pPr marL="0" indent="0">
              <a:buNone/>
            </a:pPr>
            <a:r>
              <a:rPr lang="en-US" sz="2400" b="1" dirty="0" smtClean="0">
                <a:latin typeface="Arial" panose="020B0604020202020204" pitchFamily="34" charset="0"/>
                <a:cs typeface="Arial" panose="020B0604020202020204" pitchFamily="34" charset="0"/>
              </a:rPr>
              <a:t>A collector - typically </a:t>
            </a:r>
            <a:r>
              <a:rPr lang="en-US" sz="2400" b="1" dirty="0">
                <a:latin typeface="Arial" panose="020B0604020202020204" pitchFamily="34" charset="0"/>
                <a:cs typeface="Arial" panose="020B0604020202020204" pitchFamily="34" charset="0"/>
              </a:rPr>
              <a:t>fastened to a roof or a wall facing the </a:t>
            </a:r>
            <a:r>
              <a:rPr lang="en-US" sz="2400" b="1" dirty="0" smtClean="0">
                <a:latin typeface="Arial" panose="020B0604020202020204" pitchFamily="34" charset="0"/>
                <a:cs typeface="Arial" panose="020B0604020202020204" pitchFamily="34" charset="0"/>
              </a:rPr>
              <a:t>sun – is used to heat an anti-freeze solution </a:t>
            </a:r>
            <a:r>
              <a:rPr lang="en-US" sz="2400" b="1" dirty="0">
                <a:latin typeface="Arial" panose="020B0604020202020204" pitchFamily="34" charset="0"/>
                <a:cs typeface="Arial" panose="020B0604020202020204" pitchFamily="34" charset="0"/>
              </a:rPr>
              <a:t>that is either pumped (active system) or driven by natural convection (passive system) through it.</a:t>
            </a:r>
            <a:endParaRPr lang="en-US" sz="2400" b="1"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97" y="2131185"/>
            <a:ext cx="3997289" cy="3786536"/>
          </a:xfrm>
          <a:prstGeom prst="rect">
            <a:avLst/>
          </a:prstGeom>
        </p:spPr>
      </p:pic>
    </p:spTree>
    <p:extLst>
      <p:ext uri="{BB962C8B-B14F-4D97-AF65-F5344CB8AC3E}">
        <p14:creationId xmlns:p14="http://schemas.microsoft.com/office/powerpoint/2010/main" val="1564639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6304" y="141131"/>
            <a:ext cx="12045696" cy="6775705"/>
          </a:xfrm>
          <a:prstGeom prst="rect">
            <a:avLst/>
          </a:prstGeom>
        </p:spPr>
      </p:pic>
    </p:spTree>
    <p:extLst>
      <p:ext uri="{BB962C8B-B14F-4D97-AF65-F5344CB8AC3E}">
        <p14:creationId xmlns:p14="http://schemas.microsoft.com/office/powerpoint/2010/main" val="695298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العتبةُ العبّاسية المقدّسة تقدّم أنموذجاً بتحويل آلاف الدوانم من صحراءَ  قاحلة الى واحةٍ خضراء"/>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344" y="0"/>
            <a:ext cx="11899392" cy="6693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844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panose="020B0604020202020204" pitchFamily="34" charset="0"/>
                <a:cs typeface="Arial" panose="020B0604020202020204" pitchFamily="34" charset="0"/>
              </a:rPr>
              <a:t>Determining system size</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04686" y="1932317"/>
            <a:ext cx="9950994" cy="4244196"/>
          </a:xfrm>
        </p:spPr>
        <p:txBody>
          <a:bodyPr>
            <a:normAutofit/>
          </a:bodyPr>
          <a:lstStyle/>
          <a:p>
            <a:pPr marL="0" indent="223838">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Your goals for electric </a:t>
            </a:r>
            <a:r>
              <a:rPr lang="en-US" sz="2800" b="1" dirty="0">
                <a:latin typeface="Arial" panose="020B0604020202020204" pitchFamily="34" charset="0"/>
                <a:cs typeface="Arial" panose="020B0604020202020204" pitchFamily="34" charset="0"/>
              </a:rPr>
              <a:t>bill </a:t>
            </a:r>
            <a:r>
              <a:rPr lang="en-US" sz="2800" b="1" dirty="0" smtClean="0">
                <a:latin typeface="Arial" panose="020B0604020202020204" pitchFamily="34" charset="0"/>
                <a:cs typeface="Arial" panose="020B0604020202020204" pitchFamily="34" charset="0"/>
              </a:rPr>
              <a:t>offset</a:t>
            </a:r>
          </a:p>
          <a:p>
            <a:pPr marL="0" indent="223838">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Roof </a:t>
            </a:r>
            <a:r>
              <a:rPr lang="en-US" sz="2800" b="1" dirty="0">
                <a:latin typeface="Arial" panose="020B0604020202020204" pitchFamily="34" charset="0"/>
                <a:cs typeface="Arial" panose="020B0604020202020204" pitchFamily="34" charset="0"/>
              </a:rPr>
              <a:t>space available for </a:t>
            </a:r>
            <a:r>
              <a:rPr lang="en-US" sz="2800" b="1" dirty="0" smtClean="0">
                <a:latin typeface="Arial" panose="020B0604020202020204" pitchFamily="34" charset="0"/>
                <a:cs typeface="Arial" panose="020B0604020202020204" pitchFamily="34" charset="0"/>
              </a:rPr>
              <a:t>PV</a:t>
            </a:r>
          </a:p>
          <a:p>
            <a:pPr marL="0" indent="223838">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Roof </a:t>
            </a:r>
            <a:r>
              <a:rPr lang="en-US" sz="2800" b="1" dirty="0">
                <a:latin typeface="Arial" panose="020B0604020202020204" pitchFamily="34" charset="0"/>
                <a:cs typeface="Arial" panose="020B0604020202020204" pitchFamily="34" charset="0"/>
              </a:rPr>
              <a:t>shading / orientation / </a:t>
            </a:r>
            <a:r>
              <a:rPr lang="en-US" sz="2800" b="1" dirty="0" smtClean="0">
                <a:latin typeface="Arial" panose="020B0604020202020204" pitchFamily="34" charset="0"/>
                <a:cs typeface="Arial" panose="020B0604020202020204" pitchFamily="34" charset="0"/>
              </a:rPr>
              <a:t>pitch</a:t>
            </a:r>
          </a:p>
          <a:p>
            <a:pPr marL="0" indent="223838">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Depends </a:t>
            </a:r>
            <a:r>
              <a:rPr lang="en-US" sz="2800" b="1" dirty="0">
                <a:latin typeface="Arial" panose="020B0604020202020204" pitchFamily="34" charset="0"/>
                <a:cs typeface="Arial" panose="020B0604020202020204" pitchFamily="34" charset="0"/>
              </a:rPr>
              <a:t>on your budget or your investment goals</a:t>
            </a:r>
          </a:p>
          <a:p>
            <a:pPr marL="182880" lvl="3" indent="223838">
              <a:buFont typeface="Wingdings" panose="05000000000000000000" pitchFamily="2" charset="2"/>
              <a:buChar char="§"/>
            </a:pPr>
            <a:r>
              <a:rPr lang="en-US" sz="2400" dirty="0">
                <a:latin typeface="Arial" panose="020B0604020202020204" pitchFamily="34" charset="0"/>
                <a:cs typeface="Arial" panose="020B0604020202020204" pitchFamily="34" charset="0"/>
              </a:rPr>
              <a:t>Complexity of installation will impact budget</a:t>
            </a:r>
          </a:p>
          <a:p>
            <a:pPr>
              <a:buFont typeface="Wingdings" panose="05000000000000000000" pitchFamily="2" charset="2"/>
              <a:buChar char="§"/>
            </a:pPr>
            <a:endParaRPr lang="en-US" sz="2800" b="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800" b="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800" b="1" dirty="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62240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4413" y="636302"/>
            <a:ext cx="8911687" cy="1280890"/>
          </a:xfrm>
        </p:spPr>
        <p:txBody>
          <a:bodyPr>
            <a:normAutofit/>
          </a:bodyPr>
          <a:lstStyle/>
          <a:p>
            <a:r>
              <a:rPr lang="en-US" sz="4400" b="1" dirty="0" smtClean="0">
                <a:latin typeface="Arial" panose="020B0604020202020204" pitchFamily="34" charset="0"/>
                <a:cs typeface="Arial" panose="020B0604020202020204" pitchFamily="34" charset="0"/>
              </a:rPr>
              <a:t>Other benefits of Solar PV</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3164" y="2170176"/>
            <a:ext cx="8915400" cy="3777622"/>
          </a:xfrm>
        </p:spPr>
        <p:txBody>
          <a:bodyPr>
            <a:normAutofit/>
          </a:bodyPr>
          <a:lstStyle/>
          <a:p>
            <a:pP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 Increased home values</a:t>
            </a:r>
          </a:p>
          <a:p>
            <a:pP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Longer warranties</a:t>
            </a:r>
          </a:p>
          <a:p>
            <a:pP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 No moving parts</a:t>
            </a:r>
          </a:p>
          <a:p>
            <a:pP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 Low maintenance (Inverter replacement)</a:t>
            </a:r>
          </a:p>
          <a:p>
            <a:pP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 Unlimited resource / free fuel (the sun!)</a:t>
            </a:r>
          </a:p>
          <a:p>
            <a:pP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 Creates local jobs</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455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What Is Solar Energy? - Green Home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71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53" y="248655"/>
            <a:ext cx="3929367" cy="5917721"/>
          </a:xfrm>
          <a:prstGeom prst="rect">
            <a:avLst/>
          </a:prstGeom>
        </p:spPr>
      </p:pic>
      <p:sp>
        <p:nvSpPr>
          <p:cNvPr id="4" name="TextBox 3"/>
          <p:cNvSpPr txBox="1"/>
          <p:nvPr/>
        </p:nvSpPr>
        <p:spPr>
          <a:xfrm>
            <a:off x="4727275" y="248655"/>
            <a:ext cx="7159927"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Solar photovoltaics </a:t>
            </a:r>
            <a:endParaRPr lang="en-US" sz="4400" b="1" dirty="0" smtClean="0">
              <a:latin typeface="Arial" panose="020B0604020202020204" pitchFamily="34" charset="0"/>
              <a:cs typeface="Arial" panose="020B0604020202020204" pitchFamily="34" charset="0"/>
            </a:endParaRPr>
          </a:p>
          <a:p>
            <a:pPr algn="ctr"/>
            <a:r>
              <a:rPr lang="en-US" sz="4400" b="1" i="1" dirty="0" smtClean="0">
                <a:latin typeface="Arial" panose="020B0604020202020204" pitchFamily="34" charset="0"/>
                <a:cs typeface="Arial" panose="020B0604020202020204" pitchFamily="34" charset="0"/>
              </a:rPr>
              <a:t>(solar PV)</a:t>
            </a:r>
            <a:endParaRPr lang="en-US" sz="4400" i="1" dirty="0"/>
          </a:p>
        </p:txBody>
      </p:sp>
      <p:sp>
        <p:nvSpPr>
          <p:cNvPr id="5" name="TextBox 4"/>
          <p:cNvSpPr txBox="1"/>
          <p:nvPr/>
        </p:nvSpPr>
        <p:spPr>
          <a:xfrm>
            <a:off x="4848045" y="2363638"/>
            <a:ext cx="7039157" cy="2523768"/>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 solar PV system generally consists of photovoltaic modules </a:t>
            </a:r>
            <a:r>
              <a:rPr lang="en-US" sz="2800" b="1" dirty="0" smtClean="0">
                <a:latin typeface="Arial" panose="020B0604020202020204" pitchFamily="34" charset="0"/>
                <a:cs typeface="Arial" panose="020B0604020202020204" pitchFamily="34" charset="0"/>
              </a:rPr>
              <a:t>("solar </a:t>
            </a:r>
            <a:r>
              <a:rPr lang="en-US" sz="2800" b="1" dirty="0">
                <a:latin typeface="Arial" panose="020B0604020202020204" pitchFamily="34" charset="0"/>
                <a:cs typeface="Arial" panose="020B0604020202020204" pitchFamily="34" charset="0"/>
              </a:rPr>
              <a:t>panels") installed as an array (series of panels) on a rooftop to generate electricity to be used by the home or business. </a:t>
            </a:r>
          </a:p>
          <a:p>
            <a:endParaRPr lang="en-US" dirty="0"/>
          </a:p>
        </p:txBody>
      </p:sp>
    </p:spTree>
    <p:extLst>
      <p:ext uri="{BB962C8B-B14F-4D97-AF65-F5344CB8AC3E}">
        <p14:creationId xmlns:p14="http://schemas.microsoft.com/office/powerpoint/2010/main" val="3505564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1" y="624110"/>
            <a:ext cx="10224452" cy="985234"/>
          </a:xfrm>
        </p:spPr>
        <p:txBody>
          <a:bodyPr/>
          <a:lstStyle/>
          <a:p>
            <a:r>
              <a:rPr lang="en-US" dirty="0" smtClean="0">
                <a:latin typeface="Times New Roman" panose="02020603050405020304" pitchFamily="18" charset="0"/>
                <a:cs typeface="Times New Roman" panose="02020603050405020304" pitchFamily="18" charset="0"/>
              </a:rPr>
              <a:t>How to get solar energy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937803" y="1609344"/>
            <a:ext cx="7986485" cy="5008924"/>
          </a:xfrm>
          <a:prstGeom prst="rect">
            <a:avLst/>
          </a:prstGeom>
        </p:spPr>
      </p:pic>
      <p:pic>
        <p:nvPicPr>
          <p:cNvPr id="6" name="Picture 5"/>
          <p:cNvPicPr>
            <a:picLocks noChangeAspect="1"/>
          </p:cNvPicPr>
          <p:nvPr/>
        </p:nvPicPr>
        <p:blipFill>
          <a:blip r:embed="rId3"/>
          <a:stretch>
            <a:fillRect/>
          </a:stretch>
        </p:blipFill>
        <p:spPr>
          <a:xfrm>
            <a:off x="1983235" y="1609344"/>
            <a:ext cx="7895620" cy="5008924"/>
          </a:xfrm>
          <a:prstGeom prst="rect">
            <a:avLst/>
          </a:prstGeom>
        </p:spPr>
      </p:pic>
    </p:spTree>
    <p:extLst>
      <p:ext uri="{BB962C8B-B14F-4D97-AF65-F5344CB8AC3E}">
        <p14:creationId xmlns:p14="http://schemas.microsoft.com/office/powerpoint/2010/main" val="19905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ow are solar panels made? - CleanN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2" y="255714"/>
            <a:ext cx="9658519" cy="643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61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9545" y="377952"/>
            <a:ext cx="6337144" cy="2017196"/>
          </a:xfrm>
          <a:prstGeom prst="rect">
            <a:avLst/>
          </a:prstGeom>
        </p:spPr>
      </p:pic>
      <p:pic>
        <p:nvPicPr>
          <p:cNvPr id="3" name="Picture 2"/>
          <p:cNvPicPr>
            <a:picLocks noChangeAspect="1"/>
          </p:cNvPicPr>
          <p:nvPr/>
        </p:nvPicPr>
        <p:blipFill>
          <a:blip r:embed="rId3"/>
          <a:stretch>
            <a:fillRect/>
          </a:stretch>
        </p:blipFill>
        <p:spPr>
          <a:xfrm>
            <a:off x="628176" y="2853640"/>
            <a:ext cx="10935648" cy="1150720"/>
          </a:xfrm>
          <a:prstGeom prst="rect">
            <a:avLst/>
          </a:prstGeom>
        </p:spPr>
      </p:pic>
      <p:sp>
        <p:nvSpPr>
          <p:cNvPr id="4" name="Curved Down Arrow 3"/>
          <p:cNvSpPr/>
          <p:nvPr/>
        </p:nvSpPr>
        <p:spPr>
          <a:xfrm rot="3472245">
            <a:off x="9691280" y="1395242"/>
            <a:ext cx="1396433" cy="10085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4"/>
          <a:stretch>
            <a:fillRect/>
          </a:stretch>
        </p:blipFill>
        <p:spPr>
          <a:xfrm>
            <a:off x="3508086" y="4260785"/>
            <a:ext cx="6916073" cy="2368805"/>
          </a:xfrm>
          <a:prstGeom prst="rect">
            <a:avLst/>
          </a:prstGeom>
        </p:spPr>
      </p:pic>
      <p:sp>
        <p:nvSpPr>
          <p:cNvPr id="8" name="Curved Right Arrow 7"/>
          <p:cNvSpPr/>
          <p:nvPr/>
        </p:nvSpPr>
        <p:spPr>
          <a:xfrm rot="18717783">
            <a:off x="497452" y="3496870"/>
            <a:ext cx="1773618" cy="38966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969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OW TO MANUFACTURE A PHOTOVOLTAIC SOLAR PANEL IN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67" y="493776"/>
            <a:ext cx="9601781" cy="623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4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5594</TotalTime>
  <Words>1153</Words>
  <Application>Microsoft Office PowerPoint</Application>
  <PresentationFormat>Widescreen</PresentationFormat>
  <Paragraphs>138</Paragraphs>
  <Slides>38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Times New Roman</vt:lpstr>
      <vt:lpstr>Tw Cen MT</vt:lpstr>
      <vt:lpstr>Tw Cen MT Condensed</vt:lpstr>
      <vt:lpstr>Wingdings</vt:lpstr>
      <vt:lpstr>Wingdings 3</vt:lpstr>
      <vt:lpstr>Integral</vt:lpstr>
      <vt:lpstr>PowerPoint Presentation</vt:lpstr>
      <vt:lpstr>Preview</vt:lpstr>
      <vt:lpstr>PowerPoint Presentation</vt:lpstr>
      <vt:lpstr>PowerPoint Presentation</vt:lpstr>
      <vt:lpstr>PowerPoint Presentation</vt:lpstr>
      <vt:lpstr>How to get solar energy ?</vt:lpstr>
      <vt:lpstr>PowerPoint Presentation</vt:lpstr>
      <vt:lpstr>PowerPoint Presentation</vt:lpstr>
      <vt:lpstr>PowerPoint Presentation</vt:lpstr>
      <vt:lpstr>PowerPoint Presentation</vt:lpstr>
      <vt:lpstr>Types of solar panels </vt:lpstr>
      <vt:lpstr>Types of solar panels </vt:lpstr>
      <vt:lpstr>Types of solar panels </vt:lpstr>
      <vt:lpstr>Types of solar panels </vt:lpstr>
      <vt:lpstr>PowerPoint Presentation</vt:lpstr>
      <vt:lpstr>Types of solar systems </vt:lpstr>
      <vt:lpstr>Stand-alone solar system  </vt:lpstr>
      <vt:lpstr>Off- grid solar system </vt:lpstr>
      <vt:lpstr>On-grid solar system </vt:lpstr>
      <vt:lpstr>Hybrid solar system  </vt:lpstr>
      <vt:lpstr>Components of solar system </vt:lpstr>
      <vt:lpstr>Components of solar system </vt:lpstr>
      <vt:lpstr>Components of solar system </vt:lpstr>
      <vt:lpstr>Components of solar system </vt:lpstr>
      <vt:lpstr>Effect of various parameters on the performance of solar PV </vt:lpstr>
      <vt:lpstr>PowerPoint Presentation</vt:lpstr>
      <vt:lpstr>Temperature </vt:lpstr>
      <vt:lpstr>PowerPoint Presentation</vt:lpstr>
      <vt:lpstr>How can you use solar in your home or business? </vt:lpstr>
      <vt:lpstr>PowerPoint Presentation</vt:lpstr>
      <vt:lpstr>Why solar energy?</vt:lpstr>
      <vt:lpstr>Heat from Solar:   Passive solar</vt:lpstr>
      <vt:lpstr>Heat from Solar:   Solar air heater</vt:lpstr>
      <vt:lpstr>Heat from Solar:   Solar thermal/hot water</vt:lpstr>
      <vt:lpstr>PowerPoint Presentation</vt:lpstr>
      <vt:lpstr>PowerPoint Presentation</vt:lpstr>
      <vt:lpstr>Determining system size</vt:lpstr>
      <vt:lpstr>Other benefits of Solar 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Nugent</dc:creator>
  <cp:lastModifiedBy>mohammad-hod1990@outlook.com</cp:lastModifiedBy>
  <cp:revision>455</cp:revision>
  <cp:lastPrinted>2014-08-20T23:32:36Z</cp:lastPrinted>
  <dcterms:created xsi:type="dcterms:W3CDTF">2014-09-17T23:57:09Z</dcterms:created>
  <dcterms:modified xsi:type="dcterms:W3CDTF">2024-03-27T18:06:38Z</dcterms:modified>
</cp:coreProperties>
</file>