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87" r:id="rId4"/>
    <p:sldId id="310" r:id="rId5"/>
    <p:sldId id="322" r:id="rId6"/>
    <p:sldId id="325" r:id="rId7"/>
    <p:sldId id="324" r:id="rId8"/>
    <p:sldId id="315" r:id="rId9"/>
    <p:sldId id="311" r:id="rId10"/>
    <p:sldId id="312" r:id="rId11"/>
    <p:sldId id="329" r:id="rId12"/>
    <p:sldId id="326" r:id="rId13"/>
    <p:sldId id="327" r:id="rId14"/>
    <p:sldId id="328" r:id="rId15"/>
    <p:sldId id="316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560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7534-D793-4BB3-A958-6DA9E8FEC00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AFAB-7357-43C6-898C-57F3A8BA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42939"/>
            <a:ext cx="27432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42939"/>
            <a:ext cx="80264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6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52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1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5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鱼不愚\桌面\未标题-1副本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42938"/>
            <a:ext cx="10972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经典特宋简" pitchFamily="1" charset="-122"/>
          <a:ea typeface="经典特宋简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D42187-A018-4141-8986-B4600D6669AF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40E753-3D7F-4C1D-B6AF-0517F0BA3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8" y="3497345"/>
            <a:ext cx="2784183" cy="250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365" y="2659173"/>
            <a:ext cx="9989501" cy="1229159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قسم </a:t>
            </a:r>
            <a:r>
              <a:rPr lang="ar-SA" sz="4000" b="1" dirty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هندسة الميكاترونيكس بالتعاون مع </a:t>
            </a:r>
            <a:r>
              <a:rPr lang="ar-IQ" sz="40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قسم ضمان الجودة</a:t>
            </a:r>
            <a:r>
              <a:rPr lang="ar-SA" sz="40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40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ورشة العمل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47136" y="5480301"/>
            <a:ext cx="5134169" cy="93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By:  Dr. Ahmed R. J. </a:t>
            </a:r>
            <a:r>
              <a:rPr lang="en-US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Almusawi </a:t>
            </a:r>
          </a:p>
          <a:p>
            <a:pPr algn="ctr"/>
            <a:r>
              <a:rPr lang="en-US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PhD. Mechatronics </a:t>
            </a:r>
            <a:r>
              <a:rPr lang="en-US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4142" r="8269" b="2677"/>
          <a:stretch/>
        </p:blipFill>
        <p:spPr bwMode="auto">
          <a:xfrm>
            <a:off x="9601201" y="77639"/>
            <a:ext cx="2182482" cy="211347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www.kecbu.uobaghdad.edu.iq/uploads/%D8%B4%D8%B9%D8%A7%D8%B1%20%D8%A7%D9%84%D9%83%D9%84%D9%8A%D8%A9%20%D8%AC%D8%AF%D9%8A%D8%A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43" y="427035"/>
            <a:ext cx="2173857" cy="19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4" y="859600"/>
            <a:ext cx="1928417" cy="1799573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4300" y="229252"/>
            <a:ext cx="4921504" cy="132343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 of  Baghdad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Al-Khwarizmi Engineering College 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Mechatronics Department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5075" y="4105981"/>
            <a:ext cx="806579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الاعتماد الهندسي والبرامجي لقسم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هندسة الميكاترون</a:t>
            </a:r>
            <a:r>
              <a:rPr lang="ar-IQ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ي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كس </a:t>
            </a:r>
            <a:r>
              <a:rPr lang="ar-IQ" sz="28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  <a:outerShdw blurRad="50800" dist="38100" algn="l">
                    <a:srgbClr val="000000">
                      <a:alpha val="40000"/>
                    </a:srgbClr>
                  </a:outerShdw>
                </a:effectLst>
              </a:rPr>
              <a:t>المتطلبات والجاهزية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  <a:outerShdw blurRad="50800" dist="38100" algn="l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9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440" t="58780"/>
          <a:stretch/>
        </p:blipFill>
        <p:spPr>
          <a:xfrm>
            <a:off x="339635" y="1224110"/>
            <a:ext cx="9011755" cy="4878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631" t="-8506" r="631" b="51926"/>
          <a:stretch/>
        </p:blipFill>
        <p:spPr>
          <a:xfrm>
            <a:off x="6169353" y="377072"/>
            <a:ext cx="6022647" cy="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28"/>
          <a:stretch/>
        </p:blipFill>
        <p:spPr>
          <a:xfrm>
            <a:off x="557348" y="396510"/>
            <a:ext cx="6076679" cy="6134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76802" y="1722728"/>
            <a:ext cx="5267789" cy="2000548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420"/>
          <a:stretch/>
        </p:blipFill>
        <p:spPr>
          <a:xfrm>
            <a:off x="7068652" y="4162696"/>
            <a:ext cx="4484087" cy="4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7" y="200819"/>
            <a:ext cx="6633091" cy="654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420"/>
          <a:stretch/>
        </p:blipFill>
        <p:spPr>
          <a:xfrm>
            <a:off x="7068652" y="4162696"/>
            <a:ext cx="4484087" cy="400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6802" y="1713301"/>
            <a:ext cx="5267789" cy="2000548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5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3" y="208977"/>
            <a:ext cx="5869577" cy="658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420"/>
          <a:stretch/>
        </p:blipFill>
        <p:spPr>
          <a:xfrm>
            <a:off x="7068652" y="4162696"/>
            <a:ext cx="4484087" cy="400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6802" y="1713301"/>
            <a:ext cx="5267789" cy="2000548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استبانة المراجعة الذاتية للجاهزية</a:t>
            </a:r>
          </a:p>
          <a:p>
            <a:pPr algn="ctr"/>
            <a:r>
              <a:rPr lang="ar-IQ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</a:t>
            </a:r>
          </a:p>
          <a:p>
            <a:pPr algn="ctr"/>
            <a:r>
              <a:rPr lang="ar-IQ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قسم هندسة الميكاترونيكس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5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IQ" sz="5400" dirty="0"/>
              <a:t>الاستنتاجات </a:t>
            </a:r>
            <a:r>
              <a:rPr lang="ar-IQ" sz="5400" dirty="0" smtClean="0"/>
              <a:t>والتوصيات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71404" y="2208339"/>
            <a:ext cx="98219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chemeClr val="accent1">
                    <a:lumMod val="75000"/>
                  </a:schemeClr>
                </a:solidFill>
              </a:rPr>
              <a:t>اعداد الخطط لتحقيق اهداف القسم.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rgbClr val="00B050"/>
                </a:solidFill>
              </a:rPr>
              <a:t>توثيق المخطط النسيابي للمنهاج الدراسي</a:t>
            </a:r>
            <a:r>
              <a:rPr lang="ar-IQ" sz="4000" dirty="0">
                <a:solidFill>
                  <a:srgbClr val="00B050"/>
                </a:solidFill>
              </a:rPr>
              <a:t>.</a:t>
            </a:r>
            <a:endParaRPr lang="ar-IQ" sz="4000" dirty="0" smtClean="0">
              <a:solidFill>
                <a:srgbClr val="00B050"/>
              </a:solidFill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rgbClr val="FF0000"/>
                </a:solidFill>
              </a:rPr>
              <a:t>قياس وتقييم مستويات تحسين للتعليم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chemeClr val="bg2">
                    <a:lumMod val="50000"/>
                  </a:schemeClr>
                </a:solidFill>
              </a:rPr>
              <a:t>توافق عدد قبول الطلبة مع الاستيعاب.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>
                <a:solidFill>
                  <a:srgbClr val="FF0000"/>
                </a:solidFill>
              </a:rPr>
              <a:t>توفير الدعم لترقية الموظفين.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4000" dirty="0" smtClean="0"/>
              <a:t>توفير قاعات ومختبرات واجهزة تتناسب مع عدد الطلبة.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614467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" y="386641"/>
            <a:ext cx="3036916" cy="27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17452" y="1614467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" y="386641"/>
            <a:ext cx="3036916" cy="2727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2256" y="2680503"/>
            <a:ext cx="30354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8000" b="1" cap="none" spc="50" dirty="0" smtClean="0">
                <a:ln w="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شكراً لكم</a:t>
            </a:r>
            <a:endParaRPr lang="en-US" sz="8000" b="1" cap="none" spc="50" dirty="0">
              <a:ln w="0"/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7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717452" y="956603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5907" y="190783"/>
            <a:ext cx="10058400" cy="765820"/>
          </a:xfrm>
        </p:spPr>
        <p:txBody>
          <a:bodyPr/>
          <a:lstStyle/>
          <a:p>
            <a:pPr algn="ctr"/>
            <a:r>
              <a:rPr lang="ar-IQ" dirty="0" smtClean="0"/>
              <a:t>المجلس العراقي لاعتماد التعليم الهندسي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C950-D28F-5AC8-519C-B991C843C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451" r="3178" b="3946"/>
          <a:stretch/>
        </p:blipFill>
        <p:spPr>
          <a:xfrm>
            <a:off x="6374920" y="1103838"/>
            <a:ext cx="5175849" cy="5521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903" t="10419" r="6459" b="9681"/>
          <a:stretch/>
        </p:blipFill>
        <p:spPr>
          <a:xfrm>
            <a:off x="123846" y="2144189"/>
            <a:ext cx="5857013" cy="3756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46" y="190783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1"/>
            <a:ext cx="10636348" cy="1051412"/>
          </a:xfrm>
        </p:spPr>
        <p:txBody>
          <a:bodyPr>
            <a:norm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IQ" b="1" dirty="0"/>
              <a:t>لجنة الاعتماد الهندسي في كلية الهندسة </a:t>
            </a:r>
            <a:r>
              <a:rPr lang="ar-IQ" b="1" dirty="0" smtClean="0"/>
              <a:t>الخوارزمي </a:t>
            </a:r>
            <a:endParaRPr lang="ar-IQ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147046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/>
        </p:blipFill>
        <p:spPr>
          <a:xfrm>
            <a:off x="3430647" y="1147046"/>
            <a:ext cx="4521707" cy="552590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8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ar-IQ" sz="5400" b="1" dirty="0" smtClean="0">
                <a:latin typeface="Times New Roman" pitchFamily="18" charset="0"/>
              </a:rPr>
              <a:t>الاجتماعات في عام </a:t>
            </a:r>
            <a:r>
              <a:rPr lang="ar-IQ" sz="5400" b="1" dirty="0">
                <a:latin typeface="Times New Roman" pitchFamily="18" charset="0"/>
              </a:rPr>
              <a:t>2023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314865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30" y="1850422"/>
            <a:ext cx="7292411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1" y="1325563"/>
            <a:ext cx="5844715" cy="3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63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الاعتماد</a:t>
            </a:r>
            <a:r>
              <a:rPr lang="ar-IQ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الهندسي الاكاديمي</a:t>
            </a:r>
            <a:r>
              <a:rPr lang="ar-SA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؟</a:t>
            </a:r>
            <a:r>
              <a:rPr lang="ar-IQ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4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Academic Engineering Accreditation</a:t>
            </a:r>
            <a:endParaRPr lang="en-US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160" y="1985554"/>
            <a:ext cx="9633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الأكاديمي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هو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الارتقاء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بجودة التعليم العالي والمحافظة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عليه</a:t>
            </a: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الوضوح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والشفافية في جميع أنشطة المؤسسة التعليمية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والإدارية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تقديم 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معلومات دقيقة وموثوقة للطلبة، وأرباب العمل، وغيرهم من المعنيين حول أهداف البرامج التعليمية التي تقدمها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المؤسسة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511873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315"/>
            <a:ext cx="10515600" cy="1325563"/>
          </a:xfrm>
        </p:spPr>
        <p:txBody>
          <a:bodyPr>
            <a:norm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</a:t>
            </a:r>
            <a:r>
              <a:rPr lang="ar-SA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المؤسسي 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IQ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</a:t>
            </a:r>
            <a:r>
              <a:rPr lang="ar-IQ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Institutional and </a:t>
            </a: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Program Accreditation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35756"/>
            <a:ext cx="10197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المؤسسي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اعتراف برسالة الجامعة في التعليم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العالي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 قبل المجلس العراقي للاعتماد,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يؤكد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أنها تمتلك البنية الإدارية من خلال القوانين واللوائح والسياسات والإجراءات ، والموارد المادية والمالية ، والبرامج الأكاديمية، وأعضاء هيئة التدريس وغيرهم من الموظفين، وشروط ضمان الجودة المطلوبة لإنجاز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مهمتها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800" dirty="0">
                <a:ln w="28575"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البرامجي </a:t>
            </a:r>
            <a:r>
              <a:rPr lang="en-US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يقصد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 تقييم البرامج </a:t>
            </a:r>
            <a:r>
              <a:rPr lang="ar-IQ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للاقسام ال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تعليمية،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والتأكد من جودة هذه البرامج، ومدى تناسبها مع مستوى الشهادة الممنوحة. 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7452" y="1589516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37"/>
            <a:ext cx="10515600" cy="1325563"/>
          </a:xfrm>
        </p:spPr>
        <p:txBody>
          <a:bodyPr>
            <a:norm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SA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معايير الاعتماد 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</a:t>
            </a:r>
            <a:r>
              <a:rPr 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Program </a:t>
            </a:r>
            <a:r>
              <a:rPr lang="en-US" sz="3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Accreditation Standards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17452" y="1592552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97590" y="2090460"/>
            <a:ext cx="98498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اشتملت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وثيقة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معايير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تسعة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معايير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تغطي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أنشطة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البرنامج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الرئيسة</a:t>
            </a:r>
            <a:r>
              <a:rPr lang="ar-IQ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الرسالة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واألهداف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وإدارة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البرنامج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وضمان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جودته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والتعليم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والتعلم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والطلب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وهيئة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التدريس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ومصادر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التعلم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والمرافق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والتجهيزات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lvl="0" algn="ctr" defTabSz="1244600">
              <a:spcAft>
                <a:spcPct val="35000"/>
              </a:spcAft>
            </a:pP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الية تحقيق الاعتماد البرامجي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7452" y="1601608"/>
            <a:ext cx="1063634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62973" y="2239964"/>
            <a:ext cx="9466053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التعرف على معايير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الاعتماد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البرامجي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استبانة استمارة الجاهزية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لقسم الميكاترونكيس.</a:t>
            </a:r>
            <a:endParaRPr lang="ar-IQ" sz="3200" dirty="0">
              <a:solidFill>
                <a:prstClr val="black">
                  <a:lumMod val="75000"/>
                  <a:lumOff val="25000"/>
                </a:prst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تقرير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التقييم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الذاتي .</a:t>
            </a: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ارسالها الى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المجلس العراقي لاعتماد التعليم الهندسي </a:t>
            </a: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sz="3200" dirty="0">
              <a:solidFill>
                <a:prstClr val="black">
                  <a:lumMod val="75000"/>
                  <a:lumOff val="25000"/>
                </a:prst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14350" lvl="0" indent="-514350" algn="r" defTabSz="457200" rtl="1">
              <a:spcBef>
                <a:spcPts val="1000"/>
              </a:spcBef>
              <a:buClr>
                <a:srgbClr val="A53010"/>
              </a:buClr>
              <a:buFont typeface="+mj-lt"/>
              <a:buAutoNum type="arabicPeriod"/>
            </a:pPr>
            <a:r>
              <a:rPr lang="ar-IQ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تقييم المجلس لتقارير </a:t>
            </a:r>
            <a:r>
              <a:rPr lang="ar-IQ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التقييم الذاتي.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05485"/>
            <a:ext cx="1718301" cy="1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388" b="41782"/>
          <a:stretch/>
        </p:blipFill>
        <p:spPr>
          <a:xfrm>
            <a:off x="1531294" y="0"/>
            <a:ext cx="9073860" cy="62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经典特宋简"/>
        <a:ea typeface="经典特宋简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228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Simplified Arabic</vt:lpstr>
      <vt:lpstr>华文细黑</vt:lpstr>
      <vt:lpstr>Times New Roman</vt:lpstr>
      <vt:lpstr>经典特宋简</vt:lpstr>
      <vt:lpstr>Theme4</vt:lpstr>
      <vt:lpstr>Retrospect</vt:lpstr>
      <vt:lpstr>قسم هندسة الميكاترونيكس بالتعاون مع قسم ضمان الجودة ورشة العمل</vt:lpstr>
      <vt:lpstr>المجلس العراقي لاعتماد التعليم الهندسي</vt:lpstr>
      <vt:lpstr>لجنة الاعتماد الهندسي في كلية الهندسة الخوارزمي </vt:lpstr>
      <vt:lpstr>الاجتماعات في عام 2023</vt:lpstr>
      <vt:lpstr> الاعتماد الهندسي الاكاديمي ؟ Academic Engineering Accreditation</vt:lpstr>
      <vt:lpstr>الاعتماد المؤسسي و البرامجي Institutional and Program Accreditation</vt:lpstr>
      <vt:lpstr>معايير الاعتماد البرامجي Program Accreditation Standards</vt:lpstr>
      <vt:lpstr>الية تحقيق الاعتماد البرامجي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الاستنتاجات والتوصيات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المختبرات العلمية لفرع هندسة ميكاترونكس السيارات</dc:title>
  <dc:creator>Ahmed Almusawi</dc:creator>
  <cp:lastModifiedBy>Dr. Ahmed  Rahamn</cp:lastModifiedBy>
  <cp:revision>118</cp:revision>
  <dcterms:created xsi:type="dcterms:W3CDTF">2018-03-11T17:22:05Z</dcterms:created>
  <dcterms:modified xsi:type="dcterms:W3CDTF">2024-02-22T06:52:17Z</dcterms:modified>
</cp:coreProperties>
</file>