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4" r:id="rId4"/>
    <p:sldId id="259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0"/>
    <p:restoredTop sz="94650"/>
  </p:normalViewPr>
  <p:slideViewPr>
    <p:cSldViewPr snapToGrid="0">
      <p:cViewPr varScale="1">
        <p:scale>
          <a:sx n="89" d="100"/>
          <a:sy n="89" d="100"/>
        </p:scale>
        <p:origin x="20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401998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367257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475338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233151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126115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3412506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325372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96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234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16763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91217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54887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22402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49216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75890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36509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64548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EF1C8EB-293A-F041-8D4D-8D8D9F327854}" type="datetimeFigureOut">
              <a:rPr lang="en-IQ" smtClean="0"/>
              <a:t>17/11/2024</a:t>
            </a:fld>
            <a:endParaRPr lang="en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BDA2F7-CD2B-C843-A996-6F4DB4466474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41433054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A2E881-41C0-6194-AAF2-CA354B40871A}"/>
              </a:ext>
            </a:extLst>
          </p:cNvPr>
          <p:cNvSpPr txBox="1"/>
          <p:nvPr/>
        </p:nvSpPr>
        <p:spPr>
          <a:xfrm>
            <a:off x="2260073" y="2109253"/>
            <a:ext cx="74637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Q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Arduino Programming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7EBEC0-8765-EBE0-9E96-DC8CAB48A0FB}"/>
              </a:ext>
            </a:extLst>
          </p:cNvPr>
          <p:cNvSpPr txBox="1"/>
          <p:nvPr/>
        </p:nvSpPr>
        <p:spPr>
          <a:xfrm>
            <a:off x="1794510" y="4255770"/>
            <a:ext cx="8096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Q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pPr algn="ctr"/>
            <a:r>
              <a:rPr lang="en-IQ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A.L. Mohanad Ghai Khamees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8A9F54-320C-24C2-150F-300393BB17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53" y="549314"/>
            <a:ext cx="1968855" cy="19971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C81582-A473-714C-7A32-CCA2AF61F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3863" y="588663"/>
            <a:ext cx="2196374" cy="206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66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FB52D-6961-CC50-4759-E9C5B7C58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F82455-8DCC-F07B-06BE-07ADB9278D5B}"/>
              </a:ext>
            </a:extLst>
          </p:cNvPr>
          <p:cNvSpPr txBox="1"/>
          <p:nvPr/>
        </p:nvSpPr>
        <p:spPr>
          <a:xfrm>
            <a:off x="491490" y="480060"/>
            <a:ext cx="111556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Products of the Arduino Company: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Arduino Hardware products, they can be mainly divided into 2 groups, which are:</a:t>
            </a: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Developments boards</a:t>
            </a: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Accessory boards </a:t>
            </a:r>
          </a:p>
        </p:txBody>
      </p:sp>
    </p:spTree>
    <p:extLst>
      <p:ext uri="{BB962C8B-B14F-4D97-AF65-F5344CB8AC3E}">
        <p14:creationId xmlns:p14="http://schemas.microsoft.com/office/powerpoint/2010/main" val="109026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22D8A-C69B-2112-4FCF-6DFDA4B0F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EF8B34-A230-076C-E2F8-D271A2228E46}"/>
              </a:ext>
            </a:extLst>
          </p:cNvPr>
          <p:cNvSpPr txBox="1"/>
          <p:nvPr/>
        </p:nvSpPr>
        <p:spPr>
          <a:xfrm>
            <a:off x="0" y="480060"/>
            <a:ext cx="66126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Developments boards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boards that contain a microcontroller unit that can be programmed to perform a certain task.</a:t>
            </a:r>
          </a:p>
        </p:txBody>
      </p:sp>
      <p:pic>
        <p:nvPicPr>
          <p:cNvPr id="3" name="Picture 2" descr="Several different electronic components&#10;&#10;Description automatically generated">
            <a:extLst>
              <a:ext uri="{FF2B5EF4-FFF2-40B4-BE49-F238E27FC236}">
                <a16:creationId xmlns:a16="http://schemas.microsoft.com/office/drawing/2014/main" id="{F4782C2C-54C4-86B9-D822-EA0BDA4B9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160" y="2096740"/>
            <a:ext cx="5034526" cy="3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1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A7F4F-952D-7AD5-99BA-009D225AC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244821-6D9C-AFF6-5C8F-DDF33C5A228D}"/>
              </a:ext>
            </a:extLst>
          </p:cNvPr>
          <p:cNvSpPr txBox="1"/>
          <p:nvPr/>
        </p:nvSpPr>
        <p:spPr>
          <a:xfrm>
            <a:off x="0" y="480060"/>
            <a:ext cx="120544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Developments boards</a:t>
            </a: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development boards include the following: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 Arduino Uno</a:t>
            </a: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Arduino Leonardo</a:t>
            </a: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II- Arduino Mega</a:t>
            </a: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IV- Arduino Due</a:t>
            </a: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many other boards</a:t>
            </a:r>
          </a:p>
        </p:txBody>
      </p:sp>
    </p:spTree>
    <p:extLst>
      <p:ext uri="{BB962C8B-B14F-4D97-AF65-F5344CB8AC3E}">
        <p14:creationId xmlns:p14="http://schemas.microsoft.com/office/powerpoint/2010/main" val="232681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7F2F9-FAC2-48D6-D169-AB7A653DD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FB2C78-7345-8BDE-AA90-7B63A823CDC9}"/>
              </a:ext>
            </a:extLst>
          </p:cNvPr>
          <p:cNvSpPr txBox="1"/>
          <p:nvPr/>
        </p:nvSpPr>
        <p:spPr>
          <a:xfrm>
            <a:off x="0" y="480060"/>
            <a:ext cx="120544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Developments boards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previous 4 boards differ from each other in the used microcontroller, clock, and some other differences</a:t>
            </a:r>
          </a:p>
        </p:txBody>
      </p:sp>
    </p:spTree>
    <p:extLst>
      <p:ext uri="{BB962C8B-B14F-4D97-AF65-F5344CB8AC3E}">
        <p14:creationId xmlns:p14="http://schemas.microsoft.com/office/powerpoint/2010/main" val="2569518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002AC-D90B-CE55-1DEB-75D95006C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2CED36-DE20-F5D7-9915-EE25FE53F557}"/>
              </a:ext>
            </a:extLst>
          </p:cNvPr>
          <p:cNvSpPr txBox="1"/>
          <p:nvPr/>
        </p:nvSpPr>
        <p:spPr>
          <a:xfrm>
            <a:off x="491490" y="480060"/>
            <a:ext cx="11155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Accessory boards 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boards that simplify adding a function to the proposed circuit. They include shield boards (sometimes called shields)</a:t>
            </a:r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888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80A2D-5B79-6090-3B36-FD293C3C9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E4A184-1AC3-CD96-9C76-B8E788E82263}"/>
              </a:ext>
            </a:extLst>
          </p:cNvPr>
          <p:cNvSpPr txBox="1"/>
          <p:nvPr/>
        </p:nvSpPr>
        <p:spPr>
          <a:xfrm>
            <a:off x="0" y="480060"/>
            <a:ext cx="120544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Arduino Uno Board:</a:t>
            </a:r>
          </a:p>
          <a:p>
            <a:pPr algn="just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most commonly used Arduino board since it is very simple, and it has sufficient number of input and output pins. It also contains a memory that is capable of saving programs that perform multiple goals</a:t>
            </a:r>
          </a:p>
          <a:p>
            <a:pPr algn="just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28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ED5B6-AF47-5B08-7641-8191C414E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5D942-3A52-7A78-CAB8-D45E2B9E89BF}"/>
              </a:ext>
            </a:extLst>
          </p:cNvPr>
          <p:cNvSpPr txBox="1"/>
          <p:nvPr/>
        </p:nvSpPr>
        <p:spPr>
          <a:xfrm>
            <a:off x="0" y="480060"/>
            <a:ext cx="1205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Arduino Uno Board:</a:t>
            </a:r>
          </a:p>
        </p:txBody>
      </p:sp>
      <p:pic>
        <p:nvPicPr>
          <p:cNvPr id="3" name="Picture 2" descr="A green circuit board with black wires and a black connector&#10;&#10;Description automatically generated">
            <a:extLst>
              <a:ext uri="{FF2B5EF4-FFF2-40B4-BE49-F238E27FC236}">
                <a16:creationId xmlns:a16="http://schemas.microsoft.com/office/drawing/2014/main" id="{C1A96E92-FCC0-4132-41F3-23C65ABC3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302" y="1456213"/>
            <a:ext cx="6293279" cy="473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83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D7349-E1FC-001D-DB03-C0661B965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B4EB87-9F82-ECFA-2573-145349016E82}"/>
              </a:ext>
            </a:extLst>
          </p:cNvPr>
          <p:cNvSpPr txBox="1"/>
          <p:nvPr/>
        </p:nvSpPr>
        <p:spPr>
          <a:xfrm>
            <a:off x="0" y="480060"/>
            <a:ext cx="1205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Examples of Arduino Circuits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circuit board with wires&#10;&#10;Description automatically generated">
            <a:extLst>
              <a:ext uri="{FF2B5EF4-FFF2-40B4-BE49-F238E27FC236}">
                <a16:creationId xmlns:a16="http://schemas.microsoft.com/office/drawing/2014/main" id="{2D2323B5-AAAC-D58A-F158-7264A130C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885" y="1866435"/>
            <a:ext cx="8541177" cy="446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925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AC978-8D20-2D88-6426-501725CFD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BA3644-0388-6C98-8166-97B4A4AED10C}"/>
              </a:ext>
            </a:extLst>
          </p:cNvPr>
          <p:cNvSpPr txBox="1"/>
          <p:nvPr/>
        </p:nvSpPr>
        <p:spPr>
          <a:xfrm>
            <a:off x="0" y="480060"/>
            <a:ext cx="1205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Examples of Arduino Circuits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lose-up of a circuit board&#10;&#10;Description automatically generated">
            <a:extLst>
              <a:ext uri="{FF2B5EF4-FFF2-40B4-BE49-F238E27FC236}">
                <a16:creationId xmlns:a16="http://schemas.microsoft.com/office/drawing/2014/main" id="{2D4C982A-882F-0CBD-7D2A-FAAE5D15C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1522999"/>
            <a:ext cx="9991849" cy="474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895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F0E0F-6288-D702-19AE-B749330AF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EA5CCB-4D8C-C2DD-1A35-EABD298AC27C}"/>
              </a:ext>
            </a:extLst>
          </p:cNvPr>
          <p:cNvSpPr txBox="1"/>
          <p:nvPr/>
        </p:nvSpPr>
        <p:spPr>
          <a:xfrm>
            <a:off x="0" y="480060"/>
            <a:ext cx="1205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Examples of Arduino Circuits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remote control car on a green mat&#10;&#10;Description automatically generated">
            <a:extLst>
              <a:ext uri="{FF2B5EF4-FFF2-40B4-BE49-F238E27FC236}">
                <a16:creationId xmlns:a16="http://schemas.microsoft.com/office/drawing/2014/main" id="{039BE21F-878A-BA28-E580-3D62C272A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837" y="1311057"/>
            <a:ext cx="10229851" cy="530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5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FF5F7-2638-B1E1-1B51-31DE21B47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439B79-BADA-8098-F581-ACF79CC499F1}"/>
              </a:ext>
            </a:extLst>
          </p:cNvPr>
          <p:cNvSpPr txBox="1"/>
          <p:nvPr/>
        </p:nvSpPr>
        <p:spPr>
          <a:xfrm>
            <a:off x="685800" y="400050"/>
            <a:ext cx="1150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Contents:</a:t>
            </a:r>
          </a:p>
          <a:p>
            <a:endParaRPr lang="en-IQ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Q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Aim.</a:t>
            </a:r>
          </a:p>
          <a:p>
            <a:r>
              <a:rPr lang="en-IQ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Background.</a:t>
            </a:r>
          </a:p>
          <a:p>
            <a:r>
              <a:rPr lang="en-IQ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Products of the Arduino Company.</a:t>
            </a:r>
          </a:p>
          <a:p>
            <a:r>
              <a:rPr lang="en-IQ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Arduino Uno Board.</a:t>
            </a:r>
          </a:p>
          <a:p>
            <a:r>
              <a:rPr lang="en-IQ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Examples of Arduino Circuits</a:t>
            </a:r>
          </a:p>
        </p:txBody>
      </p:sp>
    </p:spTree>
    <p:extLst>
      <p:ext uri="{BB962C8B-B14F-4D97-AF65-F5344CB8AC3E}">
        <p14:creationId xmlns:p14="http://schemas.microsoft.com/office/powerpoint/2010/main" val="333048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C87CB-1066-AF87-5A17-B5F25DD3F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BD0E1C-36A1-2CCA-449A-5BB568160C42}"/>
              </a:ext>
            </a:extLst>
          </p:cNvPr>
          <p:cNvSpPr txBox="1"/>
          <p:nvPr/>
        </p:nvSpPr>
        <p:spPr>
          <a:xfrm>
            <a:off x="0" y="480060"/>
            <a:ext cx="1205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Examples of Arduino Circuits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ircuit board with wires and a light&#10;&#10;Description automatically generated">
            <a:extLst>
              <a:ext uri="{FF2B5EF4-FFF2-40B4-BE49-F238E27FC236}">
                <a16:creationId xmlns:a16="http://schemas.microsoft.com/office/drawing/2014/main" id="{BE11C00D-EB52-662F-EA47-928258B22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838" y="1555749"/>
            <a:ext cx="6653212" cy="500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37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8B19B-3466-2B36-93C5-ADFEBD622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C0EEF2-6FD3-9441-90D4-806C867D6879}"/>
              </a:ext>
            </a:extLst>
          </p:cNvPr>
          <p:cNvSpPr txBox="1"/>
          <p:nvPr/>
        </p:nvSpPr>
        <p:spPr>
          <a:xfrm>
            <a:off x="0" y="480060"/>
            <a:ext cx="1205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Examples of Arduino Circuits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fingerprint scanner on a white board&#10;&#10;Description automatically generated">
            <a:extLst>
              <a:ext uri="{FF2B5EF4-FFF2-40B4-BE49-F238E27FC236}">
                <a16:creationId xmlns:a16="http://schemas.microsoft.com/office/drawing/2014/main" id="{FE8AA389-78DC-2767-21B1-2FDF74014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1868488"/>
            <a:ext cx="9896227" cy="470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70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E897B-B316-EA21-19F3-CC6815576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DE127-EBF7-43B1-06C3-ADC9D2600F38}"/>
              </a:ext>
            </a:extLst>
          </p:cNvPr>
          <p:cNvSpPr txBox="1"/>
          <p:nvPr/>
        </p:nvSpPr>
        <p:spPr>
          <a:xfrm>
            <a:off x="2364105" y="1613118"/>
            <a:ext cx="746379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Q" sz="1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very much</a:t>
            </a:r>
          </a:p>
        </p:txBody>
      </p:sp>
    </p:spTree>
    <p:extLst>
      <p:ext uri="{BB962C8B-B14F-4D97-AF65-F5344CB8AC3E}">
        <p14:creationId xmlns:p14="http://schemas.microsoft.com/office/powerpoint/2010/main" val="160448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ACB81-EAA2-E92E-B49C-66A0AABC2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DF00ED-4D08-568A-2BB6-3715B1BDEB4C}"/>
              </a:ext>
            </a:extLst>
          </p:cNvPr>
          <p:cNvSpPr txBox="1"/>
          <p:nvPr/>
        </p:nvSpPr>
        <p:spPr>
          <a:xfrm>
            <a:off x="491490" y="480060"/>
            <a:ext cx="11155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Aim: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aim of this presentation is to give an idea of the Arduino programming in order to achieve various tasks</a:t>
            </a:r>
          </a:p>
        </p:txBody>
      </p:sp>
    </p:spTree>
    <p:extLst>
      <p:ext uri="{BB962C8B-B14F-4D97-AF65-F5344CB8AC3E}">
        <p14:creationId xmlns:p14="http://schemas.microsoft.com/office/powerpoint/2010/main" val="362157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11ECE-6316-08D6-2CCC-06A75DE5A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728F35-D277-8BFF-FC68-FEBA73990A92}"/>
              </a:ext>
            </a:extLst>
          </p:cNvPr>
          <p:cNvSpPr txBox="1"/>
          <p:nvPr/>
        </p:nvSpPr>
        <p:spPr>
          <a:xfrm>
            <a:off x="491490" y="480060"/>
            <a:ext cx="11155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Aim: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tasks are usually achieved by reading the value of a sensor and then activating a machine accordingly.</a:t>
            </a:r>
          </a:p>
        </p:txBody>
      </p:sp>
    </p:spTree>
    <p:extLst>
      <p:ext uri="{BB962C8B-B14F-4D97-AF65-F5344CB8AC3E}">
        <p14:creationId xmlns:p14="http://schemas.microsoft.com/office/powerpoint/2010/main" val="49130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5022C4-70CD-6D00-F89B-86108304D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388999-6E3F-DF31-B3CC-3C110AE7C1C3}"/>
              </a:ext>
            </a:extLst>
          </p:cNvPr>
          <p:cNvSpPr txBox="1"/>
          <p:nvPr/>
        </p:nvSpPr>
        <p:spPr>
          <a:xfrm>
            <a:off x="491490" y="480060"/>
            <a:ext cx="67951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Backgraound: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Arduino is an Italian company founded by Massimo Banzi and David Cuartielles in 2005</a:t>
            </a:r>
          </a:p>
        </p:txBody>
      </p:sp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993E943A-E252-63DF-62D5-5C09FDA44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4277" y="896279"/>
            <a:ext cx="3932651" cy="366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16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665773-8ABB-0046-BB78-EB1B6ACC5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FC3D0A-A06B-078B-2C1E-5C95A4BFFBCF}"/>
              </a:ext>
            </a:extLst>
          </p:cNvPr>
          <p:cNvSpPr txBox="1"/>
          <p:nvPr/>
        </p:nvSpPr>
        <p:spPr>
          <a:xfrm>
            <a:off x="491490" y="480060"/>
            <a:ext cx="64950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Backgraound: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Arduino project started as a tool for the students at the Interaction Design Institute Ivrea, Italy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689CA8-794A-F125-EC5B-D7FDE9426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7647" y="1936750"/>
            <a:ext cx="4763216" cy="316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1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D880C-30EA-7AB7-F0FB-923C1EC6D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3B8BCA-3677-6D69-C54E-B904178EA13C}"/>
              </a:ext>
            </a:extLst>
          </p:cNvPr>
          <p:cNvSpPr txBox="1"/>
          <p:nvPr/>
        </p:nvSpPr>
        <p:spPr>
          <a:xfrm>
            <a:off x="469188" y="45163"/>
            <a:ext cx="788307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Products of the Arduino Company:</a:t>
            </a:r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Nowadays, the Arduino company provides both hardware and software that allows professionals and amatuers to achieve many electronic circuits that are easy to profram and connect</a:t>
            </a:r>
          </a:p>
        </p:txBody>
      </p:sp>
      <p:pic>
        <p:nvPicPr>
          <p:cNvPr id="3" name="Picture 2" descr="A computer and software icons&#10;&#10;Description automatically generated">
            <a:extLst>
              <a:ext uri="{FF2B5EF4-FFF2-40B4-BE49-F238E27FC236}">
                <a16:creationId xmlns:a16="http://schemas.microsoft.com/office/drawing/2014/main" id="{58A35A96-DD7C-1BBD-BF75-63ABFFA2A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3776" y="1538868"/>
            <a:ext cx="3236734" cy="412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03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CF4BA-CE5B-8E73-424A-124046DEB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05012-EB88-13F0-4CB1-FF0AA5C98232}"/>
              </a:ext>
            </a:extLst>
          </p:cNvPr>
          <p:cNvSpPr txBox="1"/>
          <p:nvPr/>
        </p:nvSpPr>
        <p:spPr>
          <a:xfrm>
            <a:off x="491490" y="480060"/>
            <a:ext cx="111556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Products of the Arduino Company: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heir main software product is the Arduino IDE (Integrated Development Environment) which is a program that is downloadable for free from the website on all operating systems (Windows, Linux, MacOS, and others)</a:t>
            </a:r>
          </a:p>
        </p:txBody>
      </p:sp>
    </p:spTree>
    <p:extLst>
      <p:ext uri="{BB962C8B-B14F-4D97-AF65-F5344CB8AC3E}">
        <p14:creationId xmlns:p14="http://schemas.microsoft.com/office/powerpoint/2010/main" val="130478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755C9-F81C-6671-4C7B-86178B0A4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F77918-EBD6-2BDD-3EB4-682F5BFD328D}"/>
              </a:ext>
            </a:extLst>
          </p:cNvPr>
          <p:cNvSpPr txBox="1"/>
          <p:nvPr/>
        </p:nvSpPr>
        <p:spPr>
          <a:xfrm>
            <a:off x="491490" y="480060"/>
            <a:ext cx="111556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Q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Products of the Arduino Company: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Arduino IDE is a programming language that is used in order to program the Arduino board to do a specific task.</a:t>
            </a:r>
          </a:p>
          <a:p>
            <a:pPr algn="just"/>
            <a:endParaRPr lang="en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Q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shows the operation sequence of the program step by step and allows debugging.</a:t>
            </a:r>
          </a:p>
        </p:txBody>
      </p:sp>
    </p:spTree>
    <p:extLst>
      <p:ext uri="{BB962C8B-B14F-4D97-AF65-F5344CB8AC3E}">
        <p14:creationId xmlns:p14="http://schemas.microsoft.com/office/powerpoint/2010/main" val="1888035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52</TotalTime>
  <Words>457</Words>
  <Application>Microsoft Macintosh PowerPoint</Application>
  <PresentationFormat>Widescreen</PresentationFormat>
  <Paragraphs>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Mohanad khamees</dc:creator>
  <cp:lastModifiedBy>Mohanad khamees</cp:lastModifiedBy>
  <cp:revision>4</cp:revision>
  <dcterms:created xsi:type="dcterms:W3CDTF">2024-11-17T07:42:37Z</dcterms:created>
  <dcterms:modified xsi:type="dcterms:W3CDTF">2024-11-17T09:37:07Z</dcterms:modified>
</cp:coreProperties>
</file>