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57" r:id="rId3"/>
    <p:sldId id="258" r:id="rId4"/>
    <p:sldId id="259" r:id="rId5"/>
    <p:sldId id="262" r:id="rId6"/>
    <p:sldId id="274" r:id="rId7"/>
    <p:sldId id="263" r:id="rId8"/>
    <p:sldId id="271" r:id="rId9"/>
    <p:sldId id="266" r:id="rId10"/>
    <p:sldId id="273" r:id="rId11"/>
    <p:sldId id="267" r:id="rId12"/>
    <p:sldId id="275" r:id="rId13"/>
    <p:sldId id="276" r:id="rId14"/>
    <p:sldId id="268" r:id="rId15"/>
    <p:sldId id="272" r:id="rId16"/>
    <p:sldId id="277" r:id="rId17"/>
    <p:sldId id="278" r:id="rId18"/>
    <p:sldId id="269" r:id="rId19"/>
    <p:sldId id="284" r:id="rId20"/>
    <p:sldId id="279" r:id="rId21"/>
    <p:sldId id="280" r:id="rId22"/>
    <p:sldId id="270" r:id="rId23"/>
    <p:sldId id="282" r:id="rId24"/>
    <p:sldId id="281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A4B401-A84F-4AB7-9E0E-27C5C9206970}" type="datetimeFigureOut">
              <a:rPr lang="ar-IQ" smtClean="0"/>
              <a:t>02/09/1445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707E98-0FEE-45FD-B475-FC7F9480727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248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07E98-0FEE-45FD-B475-FC7F9480727A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523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07E98-0FEE-45FD-B475-FC7F9480727A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582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07E98-0FEE-45FD-B475-FC7F9480727A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915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NA_sequence" TargetMode="External"/><Relationship Id="rId7" Type="http://schemas.openxmlformats.org/officeDocument/2006/relationships/hyperlink" Target="https://en.wikipedia.org/wiki/Minisatellite" TargetMode="External"/><Relationship Id="rId2" Type="http://schemas.openxmlformats.org/officeDocument/2006/relationships/hyperlink" Target="https://en.wikipedia.org/wiki/G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ingle_nucleotide_polymorphism" TargetMode="External"/><Relationship Id="rId5" Type="http://schemas.openxmlformats.org/officeDocument/2006/relationships/hyperlink" Target="https://en.wikipedia.org/wiki/Species" TargetMode="External"/><Relationship Id="rId4" Type="http://schemas.openxmlformats.org/officeDocument/2006/relationships/hyperlink" Target="https://en.wikipedia.org/wiki/Chromosom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ene_mappi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herited_disease" TargetMode="External"/><Relationship Id="rId7" Type="http://schemas.openxmlformats.org/officeDocument/2006/relationships/hyperlink" Target="https://en.wikipedia.org/wiki/Prote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Gene" TargetMode="External"/><Relationship Id="rId5" Type="http://schemas.openxmlformats.org/officeDocument/2006/relationships/hyperlink" Target="https://en.wikipedia.org/wiki/Mutation" TargetMode="External"/><Relationship Id="rId4" Type="http://schemas.openxmlformats.org/officeDocument/2006/relationships/hyperlink" Target="https://en.wikipedia.org/wiki/Genetic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cus_(genetics)" TargetMode="External"/><Relationship Id="rId3" Type="http://schemas.openxmlformats.org/officeDocument/2006/relationships/hyperlink" Target="https://en.wikipedia.org/wiki/Genetic_genealogy" TargetMode="External"/><Relationship Id="rId7" Type="http://schemas.openxmlformats.org/officeDocument/2006/relationships/hyperlink" Target="https://en.wikipedia.org/wiki/Lineage_(genetic)" TargetMode="External"/><Relationship Id="rId2" Type="http://schemas.openxmlformats.org/officeDocument/2006/relationships/hyperlink" Target="https://en.wikipedia.org/wiki/Genealogical_DNA_tes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Y_chromosome" TargetMode="External"/><Relationship Id="rId11" Type="http://schemas.openxmlformats.org/officeDocument/2006/relationships/hyperlink" Target="https://en.wikipedia.org/wiki/Allozyme" TargetMode="External"/><Relationship Id="rId5" Type="http://schemas.openxmlformats.org/officeDocument/2006/relationships/hyperlink" Target="https://en.wikipedia.org/wiki/Mitochondrial_DNA" TargetMode="External"/><Relationship Id="rId10" Type="http://schemas.openxmlformats.org/officeDocument/2006/relationships/hyperlink" Target="https://en.wikipedia.org/wiki/Homozygotes" TargetMode="External"/><Relationship Id="rId4" Type="http://schemas.openxmlformats.org/officeDocument/2006/relationships/hyperlink" Target="https://en.wikipedia.org/wiki/Genetic_distance" TargetMode="External"/><Relationship Id="rId9" Type="http://schemas.openxmlformats.org/officeDocument/2006/relationships/hyperlink" Target="https://en.wikipedia.org/wiki/Polymorphism_(biology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ome_mapping" TargetMode="External"/><Relationship Id="rId2" Type="http://schemas.openxmlformats.org/officeDocument/2006/relationships/hyperlink" Target="https://en.wikipedia.org/wiki/DNA_profil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NA_paternity_testing" TargetMode="External"/><Relationship Id="rId5" Type="http://schemas.openxmlformats.org/officeDocument/2006/relationships/hyperlink" Target="https://en.wikipedia.org/wiki/Genetic_testing" TargetMode="External"/><Relationship Id="rId4" Type="http://schemas.openxmlformats.org/officeDocument/2006/relationships/hyperlink" Target="https://en.wikipedia.org/wiki/Genetic_disor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MARKERS</a:t>
            </a:r>
            <a:endParaRPr lang="en-US" sz="7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657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Assist. Prof. Dr.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Ibtisam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Qahtan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Abdul- Kareem</a:t>
            </a:r>
            <a:endParaRPr kumimoji="0" lang="ar-IQ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96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228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AFLP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PCR- based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tool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used 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genetics research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DNA fingerprinting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and in the practice of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 engineering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AFLP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uses restriction enzymes to digest genomic DNA, followed by ligation of adaptors to the sticky ends of the restriction fragments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A subset of the restriction fragments is then selected to be amplified.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This selection is achieved by using primers complementary to the adaptor sequence, the restriction site sequence and a few nucleotides inside the restriction site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fragments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amplified fragments are separated and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visualized 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denaturing 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agarose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electrophoresis,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either through autoradiography or fluorescence methodologies, or via automated capillary sequencing instruments.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4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9916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Random amplification of polymorphic DNA (RAPD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/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Pronounced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"rapid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", but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segments of DNA that are amplified 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random.The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scientist performing RAPD creates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several arbitrary, short primers (8–12 nucleotides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then proceeds with the PCR using a large template of genomic DNA, hoping that fragments will amplify. By resolving the resulting patterns, a semi-unique profile can be gleaned from an RAPD reaction. No knowledge of the DNA sequence of the targeted genome is required, as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primers will bind somewhere in the sequence, but it is not certain exactly where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3340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This makes the method popular for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comparing the DNA of biological systems that have not had the attention of the scientific community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or in a system in which relatively few DNA sequences are compared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(it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suitable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forming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databank)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Because it relies on a large, intact DNA template sequence, it has some limitations in the use of degraded DNA samples. Its resolving power is much lower than targeted, species-specific DNA comparison methods, such as short tandem repeats.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recent years, RAPD has been used to characterize, and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phylogeny of diverse plant and animal species.</a:t>
            </a:r>
          </a:p>
        </p:txBody>
      </p:sp>
    </p:spTree>
    <p:extLst>
      <p:ext uri="{BB962C8B-B14F-4D97-AF65-F5344CB8AC3E}">
        <p14:creationId xmlns:p14="http://schemas.microsoft.com/office/powerpoint/2010/main" val="27480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29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Microsatellite: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Microsatellites are often referred to as </a:t>
            </a: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short tandem repeats (STRs) or as simple sequence repeats (SSRs) </a:t>
            </a:r>
            <a:r>
              <a:rPr lang="en-US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microsatellite is a tract of repetitive DNA in which certain DNA motifs </a:t>
            </a: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(ranging in length from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to six or more base pairs</a:t>
            </a: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are repeated, typically 5–50 times.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Microsatellites </a:t>
            </a: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occur at thousands of locations within an organism's genome.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have a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rate than other areas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 leading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genetic diversity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IQ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451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are widely used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DNA profiling in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cancer diagnosis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in kinship analysis (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especially paternity testing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in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forensic identification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They are also used in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genetic linkage analysis to locate a gene or a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mutation responsible for a given trait or disease</a:t>
            </a:r>
            <a:r>
              <a:rPr 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Microsatellites are also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used in population genetics to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 levels of relatedness between subspecies, groups and individuals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8513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GENETIC 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MARKERS</a:t>
            </a:r>
            <a:endParaRPr lang="ar-IQ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202122"/>
                </a:solidFill>
                <a:latin typeface="Arial"/>
              </a:rPr>
              <a:t>  </a:t>
            </a:r>
            <a:r>
              <a:rPr lang="en-US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2" tooltip="Gene"/>
              </a:rPr>
              <a:t>gene</a:t>
            </a:r>
            <a:r>
              <a:rPr lang="en-US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US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3" tooltip="DNA sequence"/>
              </a:rPr>
              <a:t>DNA sequence</a:t>
            </a:r>
            <a:r>
              <a:rPr lang="en-US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with a known location on a </a:t>
            </a:r>
            <a:r>
              <a:rPr lang="en-US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4" tooltip="Chromosome"/>
              </a:rPr>
              <a:t>chromosome</a:t>
            </a:r>
            <a:r>
              <a:rPr lang="en-US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that can be used to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identify individuals or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tooltip="Species"/>
              </a:rPr>
              <a:t>species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It can be described as a variation </a:t>
            </a:r>
            <a:r>
              <a:rPr lang="en-US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(which may arise due to 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mutation or alteration in the genomic loci</a:t>
            </a:r>
            <a:r>
              <a:rPr lang="en-US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) that can be observed. A genetic marker may be a short DNA sequence, such as a sequence surrounding a single base-pair change (</a:t>
            </a:r>
            <a:r>
              <a:rPr lang="en-US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6" tooltip="Single nucleotide polymorphism"/>
              </a:rPr>
              <a:t>single nucleotide polymorphism</a:t>
            </a:r>
            <a:r>
              <a:rPr lang="en-US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SNP), or a long one, like </a:t>
            </a:r>
            <a:r>
              <a:rPr lang="en-US" u="sng" dirty="0" err="1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minisatellites</a:t>
            </a:r>
            <a:r>
              <a:rPr lang="en-US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7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93643"/>
            <a:ext cx="8763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Single-nucleotide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polymorphism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SNP 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substitution of a single nucleotide at a specific position in the genome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Although certain definitions require the substitution to be present in a sufficiently </a:t>
            </a: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large fraction of the population (e.g. 1% or more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SNPs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pinpoint differences in our susceptibility to a wide range of diseases (e.g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sickle-cell anemia, β-thalassemia and cystic fibrosis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The severity of illness and the way </a:t>
            </a: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body responds to treatments are also manifestations of genetic variations caused by SNPs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For example,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single-base mutation in the  (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apolipoprotein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E) gene is associated with a lower risk for Alzheimer's disease.</a:t>
            </a:r>
            <a:endParaRPr lang="ar-IQ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44000" cy="68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7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698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1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6225"/>
            <a:ext cx="853440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763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many years, </a:t>
            </a:r>
            <a:r>
              <a:rPr lang="en-US" sz="34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2" tooltip="Gene mapping"/>
              </a:rPr>
              <a:t>gene mapping</a:t>
            </a:r>
            <a:r>
              <a:rPr lang="en-US" sz="3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was 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limited to identifying organisms by traditional phenotype markers</a:t>
            </a:r>
            <a:r>
              <a:rPr lang="en-US" sz="3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This included genes that encoded 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easily observable characteristics such as blood types or seed shapes</a:t>
            </a:r>
            <a:r>
              <a:rPr lang="en-US" sz="3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The insufficient number of these types of characteristics in several organisms limited the mapping efforts that could be done. This prompted the </a:t>
            </a:r>
            <a:r>
              <a:rPr lang="en-US" sz="3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development of gene markers which could identify genetic characteristics that are not readily observable in organisms (such as protein variation</a:t>
            </a:r>
            <a:r>
              <a:rPr lang="en-US" sz="3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400" b="0" i="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commonly used types of genetic markers are:</a:t>
            </a:r>
            <a:endParaRPr lang="ar-IQ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44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RFLP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(or Restriction fragment length polymorphism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SSLP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(or Simple sequence length polymorphism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AFLP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(or Amplified fragment length polymorphism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RAPD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(or Random amplification of polymorphic DNA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VNTR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(or Variable number tandem repeat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SSR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Microsatellite polymorphism, (or Simple sequence repeat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(or Single nucleotide polymorphism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(or Short tandem repeat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SFP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(or Single feature polymorphism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DArT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(or Diversity Arrays Technology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markers (or Restriction site associated DNA markers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IQ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Molecular genetic markers can be divided into two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classes:</a:t>
            </a:r>
          </a:p>
          <a:p>
            <a:pPr lvl="0" algn="just"/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biochemical markers 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detect variation at the gene product level such as 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changes in proteins and amino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acids.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molecular markers 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which detect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variation at the DNA level such as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nucleotide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anges: deletion, insertion, duplication and substitution.</a:t>
            </a:r>
            <a:endParaRPr lang="en-US" sz="3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0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Markers can exhibit two modes of inheritance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i.e. 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dominant/recessive or co-dominant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If the genetic pattern of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homo-zygotes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can be distinguished from that of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hetero-zygotes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then a marker is said to be co-dominant. 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Generally co-dominant markers are more informative than the dominant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markers</a:t>
            </a:r>
            <a:r>
              <a:rPr lang="en-US" sz="2800" dirty="0" smtClean="0">
                <a:solidFill>
                  <a:srgbClr val="0070C0"/>
                </a:solidFill>
                <a:latin typeface="Arial"/>
              </a:rPr>
              <a:t>.</a:t>
            </a:r>
            <a:endParaRPr lang="ar-IQ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22960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2" y="457200"/>
            <a:ext cx="827221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8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3400"/>
            <a:ext cx="90677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GENETIC MARKERS CAN BE USED TO 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4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Study of the 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relationship between an </a:t>
            </a:r>
            <a:r>
              <a:rPr lang="en-US" sz="28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3" tooltip="Inherited disease"/>
              </a:rPr>
              <a:t>inherited disease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and its </a:t>
            </a:r>
            <a:r>
              <a:rPr lang="en-US" sz="28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4" tooltip="Genetics"/>
              </a:rPr>
              <a:t>genetic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cause (for example, a particular </a:t>
            </a:r>
            <a:r>
              <a:rPr lang="en-US" sz="28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5" tooltip="Mutation"/>
              </a:rPr>
              <a:t>mutation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of a </a:t>
            </a:r>
            <a:r>
              <a:rPr lang="en-US" sz="28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6" tooltip="Gene"/>
              </a:rPr>
              <a:t>gene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that results in a defective </a:t>
            </a:r>
            <a:r>
              <a:rPr lang="en-US" sz="28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7" tooltip="Protein"/>
              </a:rPr>
              <a:t>protein</a:t>
            </a:r>
            <a:r>
              <a:rPr lang="en-US" sz="28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It is known that pieces of DNA that lie near each other on a chromosome tend to be inherited together. This property enables the use of a marker, which can then be used to determine the precise inheritance pattern of the gene that has not yet been exactly localized</a:t>
            </a:r>
            <a:r>
              <a:rPr lang="en-US" sz="28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2021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markers are employed in </a:t>
            </a:r>
            <a:r>
              <a:rPr lang="en-US" sz="30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2" tooltip="Polymorphism (biology)"/>
              </a:rPr>
              <a:t>genealogical DNA testing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for </a:t>
            </a:r>
            <a:r>
              <a:rPr lang="en-US" sz="30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genetic genealogy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to determine </a:t>
            </a:r>
            <a:r>
              <a:rPr lang="en-US" sz="30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4" tooltip="Genetic distance"/>
              </a:rPr>
              <a:t>genetic distance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between individuals or populations. </a:t>
            </a:r>
            <a:r>
              <a:rPr lang="en-US" sz="3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Uniparental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markers (on </a:t>
            </a:r>
            <a:r>
              <a:rPr lang="en-US" sz="30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5" tooltip="Mitochondrial DNA"/>
              </a:rPr>
              <a:t>mitochondrial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US" sz="30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6" tooltip="Y chromosome"/>
              </a:rPr>
              <a:t>Y chromosomal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DNA) are studied for assessing maternal or paternal </a:t>
            </a:r>
            <a:r>
              <a:rPr lang="en-US" sz="3000" dirty="0">
                <a:latin typeface="Times New Roman" pitchFamily="18" charset="0"/>
                <a:cs typeface="Times New Roman" pitchFamily="18" charset="0"/>
                <a:hlinkClick r:id="rId7"/>
              </a:rPr>
              <a:t>lineages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 algn="just"/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Genetic markers have to be 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easily identifiable, associated with a specific 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tooltip="Locus (genetics)"/>
              </a:rPr>
              <a:t>locus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and highly </a:t>
            </a:r>
            <a:r>
              <a:rPr lang="en-US" sz="30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9" tooltip="Genetic genealogy"/>
              </a:rPr>
              <a:t>polymorphic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because </a:t>
            </a:r>
            <a:r>
              <a:rPr lang="en-US" sz="30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10" tooltip="Homozygotes"/>
              </a:rPr>
              <a:t>homozygotes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do not provide any information.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Detection of the marker can be direct by RNA sequencing, or indirect using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11" tooltip="Allozyme"/>
              </a:rPr>
              <a:t>allozymes</a:t>
            </a:r>
            <a:r>
              <a:rPr lang="en-US" sz="3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1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RFLP markers: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Restriction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fragment length polymorphism (RFLP) is a technique that exploits variations in homologous DNA sequences, known as polymorphisms, in order to </a:t>
            </a: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distinguish individuals, populations, or species or to pinpoint the locations of genes within a sequence.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RFLP analysis, a DNA sample is </a:t>
            </a:r>
            <a:r>
              <a:rPr lang="en-US" sz="2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digested into fragments by one or more restriction enzymes, and the resulting restriction fragments are then separated by gel electrophoresis according to their size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RFLP analysis was the first </a:t>
            </a:r>
            <a:r>
              <a:rPr lang="en-US" sz="28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2" tooltip="DNA profiling"/>
              </a:rPr>
              <a:t>DNA profiling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technique inexpensive enough to see widespread application. RFLP analysis was an important early tool in </a:t>
            </a:r>
            <a:r>
              <a:rPr lang="en-US" sz="28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3" tooltip="Genome mapping"/>
              </a:rPr>
              <a:t>genome mapping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localization of genes for </a:t>
            </a:r>
            <a:r>
              <a:rPr lang="en-US" sz="28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4" tooltip="Genetic disorder"/>
              </a:rPr>
              <a:t>genetic disorders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determination of </a:t>
            </a:r>
            <a:r>
              <a:rPr lang="en-US" sz="28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5" tooltip="Genetic testing"/>
              </a:rPr>
              <a:t>risk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for disease, and </a:t>
            </a:r>
            <a:r>
              <a:rPr lang="en-US" sz="28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  <a:hlinkClick r:id="rId6" tooltip="DNA paternity testing"/>
              </a:rPr>
              <a:t>paternity testing</a:t>
            </a:r>
            <a:r>
              <a:rPr lang="en-US" sz="28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</TotalTime>
  <Words>918</Words>
  <Application>Microsoft Office PowerPoint</Application>
  <PresentationFormat>On-screen Show (4:3)</PresentationFormat>
  <Paragraphs>42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GENETIC MARKERS</vt:lpstr>
      <vt:lpstr>PowerPoint Presentation</vt:lpstr>
      <vt:lpstr>Some commonly used types of genetic markers are: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</dc:creator>
  <cp:lastModifiedBy>DR.Ahmed Saker</cp:lastModifiedBy>
  <cp:revision>53</cp:revision>
  <dcterms:created xsi:type="dcterms:W3CDTF">2006-08-16T00:00:00Z</dcterms:created>
  <dcterms:modified xsi:type="dcterms:W3CDTF">2024-03-14T07:51:40Z</dcterms:modified>
</cp:coreProperties>
</file>