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7" r:id="rId3"/>
    <p:sldId id="308" r:id="rId4"/>
    <p:sldId id="309" r:id="rId5"/>
    <p:sldId id="310" r:id="rId6"/>
    <p:sldId id="256" r:id="rId7"/>
    <p:sldId id="263" r:id="rId8"/>
    <p:sldId id="267" r:id="rId9"/>
    <p:sldId id="259" r:id="rId10"/>
    <p:sldId id="266" r:id="rId11"/>
    <p:sldId id="298" r:id="rId12"/>
    <p:sldId id="260" r:id="rId13"/>
    <p:sldId id="268" r:id="rId14"/>
    <p:sldId id="261" r:id="rId15"/>
    <p:sldId id="264" r:id="rId16"/>
    <p:sldId id="258" r:id="rId17"/>
    <p:sldId id="269" r:id="rId18"/>
    <p:sldId id="270" r:id="rId19"/>
    <p:sldId id="276" r:id="rId20"/>
    <p:sldId id="277" r:id="rId21"/>
    <p:sldId id="278" r:id="rId22"/>
    <p:sldId id="279" r:id="rId23"/>
    <p:sldId id="280" r:id="rId24"/>
    <p:sldId id="283" r:id="rId25"/>
    <p:sldId id="284" r:id="rId26"/>
    <p:sldId id="285" r:id="rId27"/>
    <p:sldId id="286" r:id="rId28"/>
    <p:sldId id="287" r:id="rId29"/>
    <p:sldId id="288" r:id="rId30"/>
    <p:sldId id="289" r:id="rId31"/>
    <p:sldId id="290" r:id="rId32"/>
    <p:sldId id="291" r:id="rId33"/>
    <p:sldId id="281" r:id="rId34"/>
    <p:sldId id="282" r:id="rId35"/>
    <p:sldId id="292" r:id="rId36"/>
    <p:sldId id="293" r:id="rId37"/>
    <p:sldId id="294" r:id="rId38"/>
    <p:sldId id="311" r:id="rId39"/>
    <p:sldId id="312" r:id="rId40"/>
    <p:sldId id="313" r:id="rId41"/>
    <p:sldId id="300" r:id="rId42"/>
    <p:sldId id="304" r:id="rId43"/>
    <p:sldId id="302" r:id="rId44"/>
    <p:sldId id="305" r:id="rId45"/>
    <p:sldId id="30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2" autoAdjust="0"/>
  </p:normalViewPr>
  <p:slideViewPr>
    <p:cSldViewPr>
      <p:cViewPr>
        <p:scale>
          <a:sx n="50" d="100"/>
          <a:sy n="50" d="100"/>
        </p:scale>
        <p:origin x="-1267"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762000"/>
            <a:ext cx="7848600" cy="5334000"/>
          </a:xfrm>
        </p:spPr>
        <p:txBody>
          <a:bodyPr/>
          <a:lstStyle/>
          <a:p>
            <a:r>
              <a:rPr lang="ar-IQ" sz="4400" b="1" dirty="0" smtClean="0">
                <a:solidFill>
                  <a:srgbClr val="FF0000"/>
                </a:solidFill>
                <a:cs typeface="+mj-cs"/>
              </a:rPr>
              <a:t>التمنيع ضد القراد</a:t>
            </a:r>
            <a:r>
              <a:rPr lang="en-US" sz="4400" b="1" dirty="0" smtClean="0">
                <a:solidFill>
                  <a:srgbClr val="FF0000"/>
                </a:solidFill>
                <a:cs typeface="+mj-cs"/>
              </a:rPr>
              <a:t> </a:t>
            </a:r>
            <a:endParaRPr lang="ar-IQ" sz="4400" b="1" dirty="0" smtClean="0">
              <a:solidFill>
                <a:srgbClr val="0070C0"/>
              </a:solidFill>
              <a:cs typeface="+mj-cs"/>
            </a:endParaRPr>
          </a:p>
          <a:p>
            <a:r>
              <a:rPr lang="en-US" sz="4000" b="1" dirty="0" smtClean="0">
                <a:solidFill>
                  <a:srgbClr val="0070C0"/>
                </a:solidFill>
                <a:cs typeface="+mj-cs"/>
              </a:rPr>
              <a:t>Immunization Against Ticks</a:t>
            </a:r>
          </a:p>
          <a:p>
            <a:r>
              <a:rPr lang="en-US" sz="4000" b="1" dirty="0" smtClean="0">
                <a:solidFill>
                  <a:srgbClr val="0070C0"/>
                </a:solidFill>
                <a:cs typeface="+mj-cs"/>
              </a:rPr>
              <a:t> </a:t>
            </a:r>
          </a:p>
          <a:p>
            <a:r>
              <a:rPr lang="ar-IQ" sz="4000" b="1" dirty="0" smtClean="0">
                <a:solidFill>
                  <a:srgbClr val="0070C0"/>
                </a:solidFill>
                <a:cs typeface="+mj-cs"/>
              </a:rPr>
              <a:t>أ.د. حيدرمحمد علي صادق الربيعي</a:t>
            </a:r>
            <a:r>
              <a:rPr lang="en-US" sz="4000" b="1" dirty="0" smtClean="0">
                <a:solidFill>
                  <a:srgbClr val="0070C0"/>
                </a:solidFill>
                <a:cs typeface="+mj-cs"/>
              </a:rPr>
              <a:t> </a:t>
            </a:r>
            <a:endParaRPr lang="ar-IQ" sz="4000" b="1" dirty="0">
              <a:solidFill>
                <a:srgbClr val="0070C0"/>
              </a:solidFill>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610600" cy="5078313"/>
          </a:xfrm>
          <a:prstGeom prst="rect">
            <a:avLst/>
          </a:prstGeom>
        </p:spPr>
        <p:txBody>
          <a:bodyPr wrap="square">
            <a:spAutoFit/>
          </a:bodyPr>
          <a:lstStyle/>
          <a:p>
            <a:r>
              <a:rPr lang="en-US" sz="3600" b="1" dirty="0" smtClean="0">
                <a:latin typeface="Times New Roman" pitchFamily="18" charset="0"/>
                <a:cs typeface="Times New Roman" pitchFamily="18" charset="0"/>
              </a:rPr>
              <a:t>**More than </a:t>
            </a:r>
            <a:r>
              <a:rPr lang="en-US" sz="3600" b="1" dirty="0" smtClean="0">
                <a:solidFill>
                  <a:srgbClr val="0070C0"/>
                </a:solidFill>
                <a:latin typeface="Times New Roman" pitchFamily="18" charset="0"/>
                <a:cs typeface="Times New Roman" pitchFamily="18" charset="0"/>
              </a:rPr>
              <a:t>950 tick species </a:t>
            </a:r>
            <a:r>
              <a:rPr lang="en-US" sz="3600" b="1" dirty="0" smtClean="0">
                <a:latin typeface="Times New Roman" pitchFamily="18" charset="0"/>
                <a:cs typeface="Times New Roman" pitchFamily="18" charset="0"/>
              </a:rPr>
              <a:t>have been described to date according to morphological and physiological characteristics are divided into </a:t>
            </a:r>
            <a:r>
              <a:rPr lang="en-US" sz="3600" b="1" dirty="0" smtClean="0">
                <a:solidFill>
                  <a:srgbClr val="7030A0"/>
                </a:solidFill>
                <a:latin typeface="Times New Roman" pitchFamily="18" charset="0"/>
                <a:cs typeface="Times New Roman" pitchFamily="18" charset="0"/>
              </a:rPr>
              <a:t>two main families</a:t>
            </a:r>
            <a:r>
              <a:rPr lang="en-US" sz="3600"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Ixodidae (hard ticks), </a:t>
            </a:r>
            <a:r>
              <a:rPr lang="en-US" sz="3600" b="1" dirty="0" smtClean="0">
                <a:latin typeface="Times New Roman" pitchFamily="18" charset="0"/>
                <a:cs typeface="Times New Roman" pitchFamily="18" charset="0"/>
              </a:rPr>
              <a:t>comprising more than </a:t>
            </a:r>
            <a:r>
              <a:rPr lang="en-US" sz="3600" b="1" dirty="0" smtClean="0">
                <a:solidFill>
                  <a:srgbClr val="FF0000"/>
                </a:solidFill>
                <a:latin typeface="Times New Roman" pitchFamily="18" charset="0"/>
                <a:cs typeface="Times New Roman" pitchFamily="18" charset="0"/>
              </a:rPr>
              <a:t>75% of tick species</a:t>
            </a:r>
            <a:r>
              <a:rPr lang="en-US" sz="3600" b="1" dirty="0" smtClean="0">
                <a:latin typeface="Times New Roman" pitchFamily="18" charset="0"/>
                <a:cs typeface="Times New Roman" pitchFamily="18" charset="0"/>
              </a:rPr>
              <a:t>, and </a:t>
            </a:r>
            <a:r>
              <a:rPr lang="en-US" sz="3600" b="1" dirty="0" smtClean="0">
                <a:solidFill>
                  <a:srgbClr val="0070C0"/>
                </a:solidFill>
                <a:latin typeface="Times New Roman" pitchFamily="18" charset="0"/>
                <a:cs typeface="Times New Roman" pitchFamily="18" charset="0"/>
              </a:rPr>
              <a:t>Argasidae (soft ticks); </a:t>
            </a:r>
            <a:r>
              <a:rPr lang="en-US" sz="3600" b="1" dirty="0" smtClean="0">
                <a:latin typeface="Times New Roman" pitchFamily="18" charset="0"/>
                <a:cs typeface="Times New Roman" pitchFamily="18" charset="0"/>
              </a:rPr>
              <a:t>a </a:t>
            </a:r>
            <a:r>
              <a:rPr lang="en-US" sz="3600" b="1" dirty="0" smtClean="0">
                <a:solidFill>
                  <a:schemeClr val="accent6">
                    <a:lumMod val="50000"/>
                  </a:schemeClr>
                </a:solidFill>
                <a:latin typeface="Times New Roman" pitchFamily="18" charset="0"/>
                <a:cs typeface="Times New Roman" pitchFamily="18" charset="0"/>
              </a:rPr>
              <a:t>third family,</a:t>
            </a:r>
            <a:r>
              <a:rPr lang="en-US" sz="3600" b="1" dirty="0" smtClean="0">
                <a:latin typeface="Times New Roman" pitchFamily="18" charset="0"/>
                <a:cs typeface="Times New Roman" pitchFamily="18" charset="0"/>
              </a:rPr>
              <a:t> known as </a:t>
            </a:r>
            <a:r>
              <a:rPr lang="en-US" sz="3600" b="1" dirty="0" err="1" smtClean="0">
                <a:solidFill>
                  <a:schemeClr val="accent6">
                    <a:lumMod val="50000"/>
                  </a:schemeClr>
                </a:solidFill>
                <a:latin typeface="Times New Roman" pitchFamily="18" charset="0"/>
                <a:cs typeface="Times New Roman" pitchFamily="18" charset="0"/>
              </a:rPr>
              <a:t>Nuttalliellidae</a:t>
            </a:r>
            <a:r>
              <a:rPr lang="en-US" sz="3600" b="1" dirty="0" smtClean="0">
                <a:latin typeface="Times New Roman" pitchFamily="18" charset="0"/>
                <a:cs typeface="Times New Roman" pitchFamily="18" charset="0"/>
              </a:rPr>
              <a:t>, is </a:t>
            </a:r>
            <a:r>
              <a:rPr lang="en-US" sz="3600" b="1" dirty="0" err="1" smtClean="0">
                <a:solidFill>
                  <a:schemeClr val="accent6">
                    <a:lumMod val="50000"/>
                  </a:schemeClr>
                </a:solidFill>
                <a:latin typeface="Times New Roman" pitchFamily="18" charset="0"/>
                <a:cs typeface="Times New Roman" pitchFamily="18" charset="0"/>
              </a:rPr>
              <a:t>monospecific</a:t>
            </a:r>
            <a:r>
              <a:rPr lang="en-US" sz="3600" b="1" dirty="0" smtClean="0">
                <a:latin typeface="Times New Roman" pitchFamily="18" charset="0"/>
                <a:cs typeface="Times New Roman" pitchFamily="18" charset="0"/>
              </a:rPr>
              <a:t>.</a:t>
            </a:r>
          </a:p>
          <a:p>
            <a:endParaRPr lang="en-US" sz="3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04800" y="363379"/>
            <a:ext cx="8458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b="1" dirty="0" smtClean="0">
                <a:latin typeface="Times New Roman" pitchFamily="18" charset="0"/>
                <a:cs typeface="Times New Roman" pitchFamily="18" charset="0"/>
              </a:rPr>
              <a:t>**In Iraq ,there were 33 species and subspecies of hard ticks.</a:t>
            </a:r>
            <a:endParaRPr lang="en-US" sz="3200" dirty="0" smtClean="0"/>
          </a:p>
          <a:p>
            <a:pPr fontAlgn="base">
              <a:spcBef>
                <a:spcPct val="0"/>
              </a:spcBef>
              <a:spcAft>
                <a:spcPct val="0"/>
              </a:spcAft>
            </a:pPr>
            <a:r>
              <a:rPr lang="en-US" sz="3200" b="1" dirty="0" smtClean="0">
                <a:latin typeface="Times New Roman" pitchFamily="18" charset="0"/>
                <a:cs typeface="Times New Roman" pitchFamily="18" charset="0"/>
              </a:rPr>
              <a:t>:In a survey was conducted during 2015 in 12 provinces showed </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five species belonging to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two genera </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3200" b="1" i="1"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Hyalomma</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and </a:t>
            </a:r>
            <a:r>
              <a:rPr kumimoji="0" lang="en-US" sz="3200" b="1" i="1"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Rhipicephalus</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were identified; the most abundant ticks were </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Hyalomma anatolicum </a:t>
            </a:r>
            <a:r>
              <a:rPr kumimoji="0" lang="en-US" sz="32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41.72%), </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Rhipicephalus </a:t>
            </a:r>
            <a:r>
              <a:rPr kumimoji="0" lang="en-US" sz="32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turanicus</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32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24.60%), </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Hyalomma </a:t>
            </a:r>
            <a:r>
              <a:rPr kumimoji="0" lang="en-US" sz="32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turanicum</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32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16.65%), </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Hyalomma </a:t>
            </a:r>
            <a:r>
              <a:rPr kumimoji="0" lang="en-US" sz="32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scupense</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32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13.26%) and </a:t>
            </a:r>
            <a:r>
              <a:rPr kumimoji="0" lang="en-US" sz="3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Rhipicephalus annulatus </a:t>
            </a:r>
            <a:r>
              <a:rPr kumimoji="0" lang="en-US" sz="3200" b="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3.67%) ** There were differences between each province related to the </a:t>
            </a:r>
            <a:r>
              <a:rPr kumimoji="0" lang="en-US" sz="3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environment.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458200" cy="6001643"/>
          </a:xfrm>
          <a:prstGeom prst="rect">
            <a:avLst/>
          </a:prstGeom>
        </p:spPr>
        <p:txBody>
          <a:bodyPr wrap="square">
            <a:spAutoFit/>
          </a:bodyPr>
          <a:lstStyle/>
          <a:p>
            <a:r>
              <a:rPr lang="en-US" sz="3200" b="1" dirty="0" smtClean="0">
                <a:solidFill>
                  <a:srgbClr val="C00000"/>
                </a:solidFill>
                <a:latin typeface="Times New Roman" pitchFamily="18" charset="0"/>
                <a:cs typeface="Times New Roman" pitchFamily="18" charset="0"/>
              </a:rPr>
              <a:t>**</a:t>
            </a:r>
            <a:r>
              <a:rPr lang="en-US" sz="3200" b="1" dirty="0" smtClean="0">
                <a:solidFill>
                  <a:srgbClr val="0070C0"/>
                </a:solidFill>
                <a:latin typeface="Times New Roman" pitchFamily="18" charset="0"/>
                <a:cs typeface="Times New Roman" pitchFamily="18" charset="0"/>
              </a:rPr>
              <a:t>The tick immune system</a:t>
            </a:r>
            <a:r>
              <a:rPr lang="en-US" sz="3200" b="1" dirty="0" smtClean="0">
                <a:solidFill>
                  <a:srgbClr val="C00000"/>
                </a:solidFill>
                <a:latin typeface="Times New Roman" pitchFamily="18" charset="0"/>
                <a:cs typeface="Times New Roman" pitchFamily="18" charset="0"/>
              </a:rPr>
              <a:t>, as well as the immune system of other invertebrates, is more rudimentary </a:t>
            </a:r>
            <a:r>
              <a:rPr lang="en-US" sz="3200" b="1" dirty="0" smtClean="0">
                <a:latin typeface="Times New Roman" pitchFamily="18" charset="0"/>
                <a:cs typeface="Times New Roman" pitchFamily="18" charset="0"/>
              </a:rPr>
              <a:t>than</a:t>
            </a:r>
            <a:r>
              <a:rPr lang="en-US" sz="3200" b="1" dirty="0" smtClean="0">
                <a:solidFill>
                  <a:srgbClr val="C00000"/>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the immune system of vertebrates</a:t>
            </a:r>
            <a:r>
              <a:rPr lang="en-US" sz="3200" b="1" dirty="0" smtClean="0">
                <a:solidFill>
                  <a:srgbClr val="C00000"/>
                </a:solidFill>
                <a:latin typeface="Times New Roman" pitchFamily="18" charset="0"/>
                <a:cs typeface="Times New Roman" pitchFamily="18" charset="0"/>
              </a:rPr>
              <a:t>, presenting only innate immune responses. </a:t>
            </a:r>
            <a:r>
              <a:rPr lang="en-US" sz="3200" b="1" dirty="0" smtClean="0">
                <a:solidFill>
                  <a:srgbClr val="7030A0"/>
                </a:solidFill>
                <a:latin typeface="Times New Roman" pitchFamily="18" charset="0"/>
                <a:cs typeface="Times New Roman" pitchFamily="18" charset="0"/>
              </a:rPr>
              <a:t>Although simpler, </a:t>
            </a:r>
            <a:r>
              <a:rPr lang="en-US" sz="3200" b="1" dirty="0" smtClean="0">
                <a:solidFill>
                  <a:srgbClr val="C00000"/>
                </a:solidFill>
                <a:latin typeface="Times New Roman" pitchFamily="18" charset="0"/>
                <a:cs typeface="Times New Roman" pitchFamily="18" charset="0"/>
              </a:rPr>
              <a:t>the large number of tick species evidence the efficiency of their immune system. </a:t>
            </a:r>
          </a:p>
          <a:p>
            <a:r>
              <a:rPr lang="en-US" sz="3200" b="1" dirty="0" smtClean="0">
                <a:solidFill>
                  <a:srgbClr val="0070C0"/>
                </a:solidFill>
                <a:latin typeface="Times New Roman" pitchFamily="18" charset="0"/>
                <a:cs typeface="Times New Roman" pitchFamily="18" charset="0"/>
              </a:rPr>
              <a:t>**The factors of their immune system act in each tick organ that interacts with pathogens, therefore, these factors are potential targets for the development of new strategies for the control of ticks and tick-borne diseases.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63915"/>
            <a:ext cx="8382000" cy="5016758"/>
          </a:xfrm>
          <a:prstGeom prst="rect">
            <a:avLst/>
          </a:prstGeom>
        </p:spPr>
        <p:txBody>
          <a:bodyPr wrap="square">
            <a:spAutoFit/>
          </a:bodyPr>
          <a:lstStyle/>
          <a:p>
            <a:r>
              <a:rPr lang="en-US" sz="3200" b="1" dirty="0" smtClean="0">
                <a:latin typeface="Times New Roman" pitchFamily="18" charset="0"/>
                <a:cs typeface="Times New Roman" pitchFamily="18" charset="0"/>
              </a:rPr>
              <a:t>**In addition to host pathogens, ticks are in close contact with the microbiota of the host skin, which may also be acquired within the blood meal.</a:t>
            </a:r>
          </a:p>
          <a:p>
            <a:r>
              <a:rPr lang="en-US" sz="3200" b="1" dirty="0" smtClean="0">
                <a:latin typeface="Times New Roman" pitchFamily="18" charset="0"/>
                <a:cs typeface="Times New Roman" pitchFamily="18" charset="0"/>
              </a:rPr>
              <a:t> </a:t>
            </a:r>
          </a:p>
          <a:p>
            <a:r>
              <a:rPr lang="en-US" sz="3200" b="1" dirty="0" smtClean="0">
                <a:solidFill>
                  <a:srgbClr val="FF0000"/>
                </a:solidFill>
                <a:latin typeface="Times New Roman" pitchFamily="18" charset="0"/>
                <a:cs typeface="Times New Roman" pitchFamily="18" charset="0"/>
              </a:rPr>
              <a:t>**Ticks are also exposed to microorganisms in the environment during the </a:t>
            </a:r>
            <a:r>
              <a:rPr lang="en-US" sz="3200" b="1" dirty="0" err="1" smtClean="0">
                <a:solidFill>
                  <a:srgbClr val="FF0000"/>
                </a:solidFill>
                <a:latin typeface="Times New Roman" pitchFamily="18" charset="0"/>
                <a:cs typeface="Times New Roman" pitchFamily="18" charset="0"/>
              </a:rPr>
              <a:t>nonparasitic</a:t>
            </a:r>
            <a:r>
              <a:rPr lang="en-US" sz="3200" b="1" dirty="0" smtClean="0">
                <a:solidFill>
                  <a:srgbClr val="FF0000"/>
                </a:solidFill>
                <a:latin typeface="Times New Roman" pitchFamily="18" charset="0"/>
                <a:cs typeface="Times New Roman" pitchFamily="18" charset="0"/>
              </a:rPr>
              <a:t> phases of their life cycle. </a:t>
            </a:r>
            <a:r>
              <a:rPr lang="en-US" sz="3200" b="1" dirty="0" smtClean="0">
                <a:solidFill>
                  <a:srgbClr val="7030A0"/>
                </a:solidFill>
                <a:latin typeface="Times New Roman" pitchFamily="18" charset="0"/>
                <a:cs typeface="Times New Roman" pitchFamily="18" charset="0"/>
              </a:rPr>
              <a:t>Hence, the immune system of ticks must be activated continuously to protect them from harmful infections.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561201"/>
            <a:ext cx="8534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mj-cs"/>
              </a:rPr>
              <a:t>**Earlier morphological, ultrastructural, and physiological studies of the hemocytes in different tick species reported the presence of </a:t>
            </a:r>
            <a:r>
              <a:rPr kumimoji="0" lang="en-US" sz="3600" b="1" i="0" u="none" strike="noStrike" cap="none" normalizeH="0" baseline="0" dirty="0" smtClean="0">
                <a:ln>
                  <a:noFill/>
                </a:ln>
                <a:effectLst/>
                <a:latin typeface="Times New Roman" pitchFamily="18" charset="0"/>
                <a:ea typeface="Calibri" pitchFamily="34" charset="0"/>
                <a:cs typeface="+mj-cs"/>
              </a:rPr>
              <a:t>three basic types </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mj-cs"/>
              </a:rPr>
              <a:t>of hemocytes, namely, </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mj-cs"/>
              </a:rPr>
              <a:t>phagocytic plasmatocytes </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mj-cs"/>
              </a:rPr>
              <a:t>and </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mj-cs"/>
              </a:rPr>
              <a:t>granulocytes</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mj-cs"/>
              </a:rPr>
              <a:t> and </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mj-cs"/>
              </a:rPr>
              <a:t>nonphagocytic granulocytes . </a:t>
            </a:r>
          </a:p>
          <a:p>
            <a:pPr marL="0" marR="0" lvl="0" indent="0" algn="l" defTabSz="914400" rtl="0" eaLnBrk="1" fontAlgn="base" latinLnBrk="0" hangingPunct="1">
              <a:lnSpc>
                <a:spcPct val="100000"/>
              </a:lnSpc>
              <a:spcBef>
                <a:spcPct val="0"/>
              </a:spcBef>
              <a:spcAft>
                <a:spcPct val="0"/>
              </a:spcAft>
              <a:buClrTx/>
              <a:buSzTx/>
              <a:buFontTx/>
              <a:buNone/>
              <a:tabLst/>
            </a:pPr>
            <a:r>
              <a:rPr lang="en-US" sz="3600" b="1" dirty="0" smtClean="0">
                <a:solidFill>
                  <a:srgbClr val="000000"/>
                </a:solidFill>
                <a:latin typeface="Times New Roman" pitchFamily="18" charset="0"/>
                <a:ea typeface="Calibri" pitchFamily="34" charset="0"/>
                <a:cs typeface="+mj-cs"/>
              </a:rPr>
              <a:t>**</a:t>
            </a:r>
            <a:r>
              <a:rPr kumimoji="0" lang="en-US" sz="3600" b="1" i="0" u="none" strike="noStrike" cap="none" normalizeH="0" baseline="0" dirty="0" smtClean="0">
                <a:ln>
                  <a:noFill/>
                </a:ln>
                <a:solidFill>
                  <a:srgbClr val="000000"/>
                </a:solidFill>
                <a:effectLst/>
                <a:latin typeface="Times New Roman" pitchFamily="18" charset="0"/>
                <a:ea typeface="Calibri" pitchFamily="34" charset="0"/>
                <a:cs typeface="+mj-cs"/>
              </a:rPr>
              <a:t>These cells apparently differentiate from prohemocytes . </a:t>
            </a:r>
            <a:endParaRPr kumimoji="0" lang="en-US"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458200" cy="6063198"/>
          </a:xfrm>
          <a:prstGeom prst="rect">
            <a:avLst/>
          </a:prstGeom>
        </p:spPr>
        <p:txBody>
          <a:bodyPr wrap="square">
            <a:spAutoFit/>
          </a:bodyPr>
          <a:lstStyle/>
          <a:p>
            <a:pPr lvl="0" eaLnBrk="0" fontAlgn="base" hangingPunct="0">
              <a:spcBef>
                <a:spcPct val="0"/>
              </a:spcBef>
              <a:spcAft>
                <a:spcPct val="0"/>
              </a:spcAft>
            </a:pPr>
            <a:r>
              <a:rPr lang="en-US" sz="2800" b="1" dirty="0" smtClean="0">
                <a:solidFill>
                  <a:srgbClr val="000000"/>
                </a:solidFill>
                <a:latin typeface="Times New Roman" pitchFamily="18" charset="0"/>
                <a:ea typeface="Calibri" pitchFamily="34" charset="0"/>
              </a:rPr>
              <a:t>**More recent studies have described additional types of tick hemocytes, namely, </a:t>
            </a:r>
            <a:r>
              <a:rPr lang="en-US" sz="2800" b="1" dirty="0" err="1" smtClean="0">
                <a:solidFill>
                  <a:srgbClr val="000000"/>
                </a:solidFill>
                <a:latin typeface="Times New Roman" pitchFamily="18" charset="0"/>
                <a:ea typeface="Calibri" pitchFamily="34" charset="0"/>
              </a:rPr>
              <a:t>adipohemocytes</a:t>
            </a:r>
            <a:r>
              <a:rPr lang="en-US" sz="2800" b="1" dirty="0" smtClean="0">
                <a:solidFill>
                  <a:srgbClr val="000000"/>
                </a:solidFill>
                <a:latin typeface="Times New Roman" pitchFamily="18" charset="0"/>
                <a:ea typeface="Calibri" pitchFamily="34" charset="0"/>
              </a:rPr>
              <a:t> in </a:t>
            </a:r>
            <a:r>
              <a:rPr lang="en-US" sz="2800" b="1" i="1" dirty="0" smtClean="0">
                <a:solidFill>
                  <a:srgbClr val="FF0000"/>
                </a:solidFill>
                <a:latin typeface="Times New Roman" pitchFamily="18" charset="0"/>
                <a:ea typeface="Calibri" pitchFamily="34" charset="0"/>
              </a:rPr>
              <a:t>Rhipicephalus </a:t>
            </a:r>
            <a:r>
              <a:rPr lang="en-US" sz="2800" b="1" i="1" dirty="0" err="1" smtClean="0">
                <a:solidFill>
                  <a:srgbClr val="FF0000"/>
                </a:solidFill>
                <a:latin typeface="Times New Roman" pitchFamily="18" charset="0"/>
                <a:ea typeface="Calibri" pitchFamily="34" charset="0"/>
              </a:rPr>
              <a:t>sanguineus</a:t>
            </a:r>
            <a:r>
              <a:rPr lang="en-US" sz="2800" b="1" i="1" dirty="0" smtClean="0">
                <a:solidFill>
                  <a:srgbClr val="FF0000"/>
                </a:solidFill>
                <a:latin typeface="Times New Roman" pitchFamily="18" charset="0"/>
                <a:ea typeface="Calibri" pitchFamily="34" charset="0"/>
              </a:rPr>
              <a:t> </a:t>
            </a:r>
            <a:r>
              <a:rPr lang="en-US" sz="2800" b="1" dirty="0" smtClean="0">
                <a:solidFill>
                  <a:srgbClr val="000000"/>
                </a:solidFill>
                <a:latin typeface="Times New Roman" pitchFamily="18" charset="0"/>
                <a:ea typeface="Calibri" pitchFamily="34" charset="0"/>
              </a:rPr>
              <a:t>and </a:t>
            </a:r>
            <a:r>
              <a:rPr lang="en-US" sz="2800" b="1" dirty="0" err="1" smtClean="0">
                <a:solidFill>
                  <a:srgbClr val="000000"/>
                </a:solidFill>
                <a:latin typeface="Times New Roman" pitchFamily="18" charset="0"/>
                <a:ea typeface="Calibri" pitchFamily="34" charset="0"/>
              </a:rPr>
              <a:t>spherulocytes</a:t>
            </a:r>
            <a:r>
              <a:rPr lang="en-US" sz="2800" b="1" dirty="0" smtClean="0">
                <a:solidFill>
                  <a:srgbClr val="000000"/>
                </a:solidFill>
                <a:latin typeface="Times New Roman" pitchFamily="18" charset="0"/>
                <a:ea typeface="Calibri" pitchFamily="34" charset="0"/>
              </a:rPr>
              <a:t> in </a:t>
            </a:r>
            <a:r>
              <a:rPr lang="en-US" sz="2800" b="1" i="1" dirty="0" smtClean="0">
                <a:solidFill>
                  <a:srgbClr val="C00000"/>
                </a:solidFill>
                <a:latin typeface="Times New Roman" pitchFamily="18" charset="0"/>
                <a:ea typeface="Calibri" pitchFamily="34" charset="0"/>
              </a:rPr>
              <a:t>R. microplus</a:t>
            </a:r>
            <a:r>
              <a:rPr lang="en-US" sz="2800" b="1" dirty="0" smtClean="0">
                <a:solidFill>
                  <a:srgbClr val="C00000"/>
                </a:solidFill>
                <a:latin typeface="Times New Roman" pitchFamily="18" charset="0"/>
                <a:ea typeface="Calibri" pitchFamily="34" charset="0"/>
              </a:rPr>
              <a:t> </a:t>
            </a:r>
            <a:r>
              <a:rPr lang="en-US" sz="2800" b="1" dirty="0" smtClean="0">
                <a:solidFill>
                  <a:srgbClr val="000000"/>
                </a:solidFill>
                <a:latin typeface="Times New Roman" pitchFamily="18" charset="0"/>
                <a:ea typeface="Calibri" pitchFamily="34" charset="0"/>
              </a:rPr>
              <a:t>. </a:t>
            </a:r>
          </a:p>
          <a:p>
            <a:pPr lvl="0" eaLnBrk="0" fontAlgn="base" hangingPunct="0">
              <a:spcBef>
                <a:spcPct val="0"/>
              </a:spcBef>
              <a:spcAft>
                <a:spcPct val="0"/>
              </a:spcAft>
            </a:pPr>
            <a:r>
              <a:rPr lang="en-US" sz="2800" b="1" dirty="0" smtClean="0">
                <a:solidFill>
                  <a:srgbClr val="0070C0"/>
                </a:solidFill>
                <a:latin typeface="Times New Roman" pitchFamily="18" charset="0"/>
                <a:ea typeface="Calibri" pitchFamily="34" charset="0"/>
              </a:rPr>
              <a:t>**The most important immune responses of arthropod hemocytes are phagocytosis, encapsulation, nodulation (which involves melanization by the </a:t>
            </a:r>
            <a:r>
              <a:rPr lang="en-US" sz="2800" b="1" dirty="0" err="1" smtClean="0">
                <a:solidFill>
                  <a:srgbClr val="0070C0"/>
                </a:solidFill>
                <a:latin typeface="Times New Roman" pitchFamily="18" charset="0"/>
                <a:cs typeface="Times New Roman" pitchFamily="18" charset="0"/>
              </a:rPr>
              <a:t>prophenoloxidase</a:t>
            </a:r>
            <a:r>
              <a:rPr lang="en-US" sz="2800" b="1" dirty="0" smtClean="0">
                <a:solidFill>
                  <a:srgbClr val="0070C0"/>
                </a:solidFill>
                <a:latin typeface="Times New Roman" pitchFamily="18" charset="0"/>
                <a:cs typeface="Times New Roman" pitchFamily="18" charset="0"/>
              </a:rPr>
              <a:t> -</a:t>
            </a:r>
            <a:r>
              <a:rPr lang="en-US" sz="2800" b="1" dirty="0" smtClean="0">
                <a:solidFill>
                  <a:srgbClr val="0070C0"/>
                </a:solidFill>
                <a:latin typeface="Times New Roman" pitchFamily="18" charset="0"/>
                <a:ea typeface="Calibri" pitchFamily="34" charset="0"/>
              </a:rPr>
              <a:t>PPO cascade), coagulation, and production of immune-related molecules.</a:t>
            </a:r>
            <a:r>
              <a:rPr lang="en-US" sz="4000" b="1" dirty="0" smtClean="0">
                <a:solidFill>
                  <a:srgbClr val="0070C0"/>
                </a:solidFill>
              </a:rPr>
              <a:t> </a:t>
            </a:r>
          </a:p>
          <a:p>
            <a:pPr lvl="0" eaLnBrk="0" fontAlgn="base" hangingPunct="0">
              <a:spcBef>
                <a:spcPct val="0"/>
              </a:spcBef>
              <a:spcAft>
                <a:spcPct val="0"/>
              </a:spcAft>
            </a:pPr>
            <a:r>
              <a:rPr lang="en-US" sz="4000" b="1"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The role of tick hemocytes in the phagocytosis of a variety of microbes, including bacteria, yeast, spirochetes, and foreign particles, has been investigated by several studies. </a:t>
            </a:r>
            <a:endParaRPr lang="en-US" sz="4000"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457200" y="457200"/>
            <a:ext cx="81534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901244"/>
            <a:ext cx="84582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 animal species can acquire resistance to blood-feeding by ticks after a single or repeated tick infestation, resulting in decreased weights and numbers of engorged ticks or the death of ticks in subsequent infestations. </a:t>
            </a:r>
          </a:p>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solidFill>
                  <a:srgbClr val="7030A0"/>
                </a:solidFill>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This acquired tick resistance (ATR) can reduce the risk of pathogen transmission from pathogen-infected ticks to hosts. </a:t>
            </a:r>
          </a:p>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is the basis for the development of tick antigen-targeted vaccines to forestall tick infestation and tick borne diseases.</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610600" cy="5693866"/>
          </a:xfrm>
          <a:prstGeom prst="rect">
            <a:avLst/>
          </a:prstGeom>
        </p:spPr>
        <p:txBody>
          <a:bodyPr wrap="square">
            <a:spAutoFit/>
          </a:bodyPr>
          <a:lstStyle/>
          <a:p>
            <a:r>
              <a:rPr lang="en-US" sz="2800" b="1" dirty="0" smtClean="0">
                <a:solidFill>
                  <a:srgbClr val="C00000"/>
                </a:solidFill>
                <a:latin typeface="Times New Roman" pitchFamily="18" charset="0"/>
                <a:cs typeface="Times New Roman" pitchFamily="18" charset="0"/>
              </a:rPr>
              <a:t>**To counteract these, host animals activate various defense pathways, including innate and acquired immunity against tick infestation. </a:t>
            </a:r>
          </a:p>
          <a:p>
            <a:r>
              <a:rPr lang="en-US" sz="2800" b="1" dirty="0" smtClean="0">
                <a:latin typeface="Times New Roman" pitchFamily="18" charset="0"/>
                <a:cs typeface="Times New Roman" pitchFamily="18" charset="0"/>
              </a:rPr>
              <a:t>**In different  studies , some animal species, including cattle, rabbits, guinea pigs and mice, have been demonstrated to develop resistance to tick feeding after a single </a:t>
            </a:r>
            <a:r>
              <a:rPr lang="en-US" sz="2800" b="1" dirty="0" smtClean="0">
                <a:solidFill>
                  <a:srgbClr val="C00000"/>
                </a:solidFill>
                <a:latin typeface="Times New Roman" pitchFamily="18" charset="0"/>
                <a:cs typeface="Times New Roman" pitchFamily="18" charset="0"/>
              </a:rPr>
              <a:t>or </a:t>
            </a:r>
            <a:r>
              <a:rPr lang="en-US" sz="2800" b="1" dirty="0" smtClean="0">
                <a:latin typeface="Times New Roman" pitchFamily="18" charset="0"/>
                <a:cs typeface="Times New Roman" pitchFamily="18" charset="0"/>
              </a:rPr>
              <a:t>repeated infestation, depending on the combination of tick </a:t>
            </a:r>
            <a:r>
              <a:rPr lang="en-US" sz="2800" b="1" dirty="0" smtClean="0">
                <a:solidFill>
                  <a:srgbClr val="C00000"/>
                </a:solidFill>
                <a:latin typeface="Times New Roman" pitchFamily="18" charset="0"/>
                <a:cs typeface="Times New Roman" pitchFamily="18" charset="0"/>
              </a:rPr>
              <a:t>and </a:t>
            </a:r>
            <a:r>
              <a:rPr lang="en-US" sz="2800" b="1" dirty="0" smtClean="0">
                <a:latin typeface="Times New Roman" pitchFamily="18" charset="0"/>
                <a:cs typeface="Times New Roman" pitchFamily="18" charset="0"/>
              </a:rPr>
              <a:t>animal species . </a:t>
            </a:r>
          </a:p>
          <a:p>
            <a:r>
              <a:rPr lang="en-US" sz="2800" b="1" dirty="0" smtClean="0">
                <a:solidFill>
                  <a:srgbClr val="002060"/>
                </a:solidFill>
                <a:latin typeface="Times New Roman" pitchFamily="18" charset="0"/>
                <a:cs typeface="Times New Roman" pitchFamily="18" charset="0"/>
              </a:rPr>
              <a:t>**This acquired tick resistance (ATR) is manifested by reduced weights of feeding ticks, reduced numbers of engorged ticks, prolonged duration of feeding, inhibition of molting, death of feeding ticks, diminished production of ova </a:t>
            </a:r>
            <a:r>
              <a:rPr lang="en-US" sz="2800" b="1" dirty="0" smtClean="0">
                <a:solidFill>
                  <a:srgbClr val="C00000"/>
                </a:solidFill>
                <a:latin typeface="Times New Roman" pitchFamily="18" charset="0"/>
                <a:cs typeface="Times New Roman" pitchFamily="18" charset="0"/>
              </a:rPr>
              <a:t>or</a:t>
            </a:r>
            <a:r>
              <a:rPr lang="en-US" sz="2800" b="1" dirty="0" smtClean="0">
                <a:solidFill>
                  <a:srgbClr val="002060"/>
                </a:solidFill>
                <a:latin typeface="Times New Roman" pitchFamily="18" charset="0"/>
                <a:cs typeface="Times New Roman" pitchFamily="18" charset="0"/>
              </a:rPr>
              <a:t> reduced viability of ova. </a:t>
            </a:r>
            <a:endParaRPr lang="ar-IQ"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534400" cy="6001643"/>
          </a:xfrm>
          <a:prstGeom prst="rect">
            <a:avLst/>
          </a:prstGeom>
        </p:spPr>
        <p:txBody>
          <a:bodyPr wrap="square">
            <a:spAutoFit/>
          </a:bodyPr>
          <a:lstStyle/>
          <a:p>
            <a:r>
              <a:rPr lang="en-US" sz="3200" b="1" dirty="0" smtClean="0">
                <a:solidFill>
                  <a:srgbClr val="C00000"/>
                </a:solidFill>
                <a:latin typeface="Times New Roman" pitchFamily="18" charset="0"/>
                <a:cs typeface="Times New Roman" pitchFamily="18" charset="0"/>
              </a:rPr>
              <a:t>**The expression of ATR is not confined to the skin lesion of previous tick bites and can be induced in uninfested skin of sensitized animals, suggesting the involvement of systemic rather than localized responses. </a:t>
            </a:r>
          </a:p>
          <a:p>
            <a:r>
              <a:rPr lang="en-US" sz="3200" b="1" dirty="0" smtClean="0">
                <a:latin typeface="Times New Roman" pitchFamily="18" charset="0"/>
                <a:cs typeface="Times New Roman" pitchFamily="18" charset="0"/>
              </a:rPr>
              <a:t>**It was found ATR was abolished when guinea pigs were treated with immunosuppressants agents such as methotrexate and cyclophosphamide . </a:t>
            </a:r>
          </a:p>
          <a:p>
            <a:r>
              <a:rPr lang="en-US" sz="3200" b="1" dirty="0" smtClean="0">
                <a:solidFill>
                  <a:srgbClr val="0070C0"/>
                </a:solidFill>
                <a:latin typeface="Times New Roman" pitchFamily="18" charset="0"/>
                <a:cs typeface="Times New Roman" pitchFamily="18" charset="0"/>
              </a:rPr>
              <a:t>**Furthermore, ATR can be transferred to naive animals with leukocytes or sera isolated from animals infested previously with ticks .</a:t>
            </a:r>
            <a:endParaRPr lang="ar-IQ" sz="32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er Tick - Anatomy Diagram"/>
          <p:cNvPicPr>
            <a:picLocks noChangeAspect="1" noChangeArrowheads="1"/>
          </p:cNvPicPr>
          <p:nvPr/>
        </p:nvPicPr>
        <p:blipFill>
          <a:blip r:embed="rId2" cstate="print"/>
          <a:srcRect/>
          <a:stretch>
            <a:fillRect/>
          </a:stretch>
        </p:blipFill>
        <p:spPr bwMode="auto">
          <a:xfrm>
            <a:off x="228600" y="914400"/>
            <a:ext cx="8534400" cy="48291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7772400" cy="6001643"/>
          </a:xfrm>
          <a:prstGeom prst="rect">
            <a:avLst/>
          </a:prstGeom>
        </p:spPr>
        <p:txBody>
          <a:bodyPr wrap="square">
            <a:spAutoFit/>
          </a:bodyPr>
          <a:lstStyle/>
          <a:p>
            <a:r>
              <a:rPr lang="en-US" sz="2400" b="1" dirty="0" smtClean="0">
                <a:solidFill>
                  <a:schemeClr val="accent6">
                    <a:lumMod val="50000"/>
                  </a:schemeClr>
                </a:solidFill>
                <a:latin typeface="Times New Roman" pitchFamily="18" charset="0"/>
                <a:cs typeface="Times New Roman" pitchFamily="18" charset="0"/>
              </a:rPr>
              <a:t>**These findings strongly suggested that ATR is a type of immune reaction and for the development of efficient anti-tick vaccines to prevent tick infestation and tick-borne diseases. </a:t>
            </a:r>
            <a:endParaRPr lang="en-US" sz="2400" b="1" dirty="0" smtClean="0">
              <a:latin typeface="Times New Roman" pitchFamily="18" charset="0"/>
              <a:cs typeface="Times New Roman" pitchFamily="18" charset="0"/>
            </a:endParaRPr>
          </a:p>
          <a:p>
            <a:r>
              <a:rPr lang="en-US" sz="2400" b="1" dirty="0" smtClean="0">
                <a:solidFill>
                  <a:srgbClr val="FF0000"/>
                </a:solidFill>
                <a:latin typeface="Times New Roman" pitchFamily="18" charset="0"/>
                <a:cs typeface="Times New Roman" pitchFamily="18" charset="0"/>
              </a:rPr>
              <a:t>**It was reported in </a:t>
            </a:r>
            <a:r>
              <a:rPr lang="en-US" sz="2400" b="1" dirty="0" smtClean="0">
                <a:latin typeface="Times New Roman" pitchFamily="18" charset="0"/>
                <a:cs typeface="Times New Roman" pitchFamily="18" charset="0"/>
              </a:rPr>
              <a:t>1939</a:t>
            </a:r>
            <a:r>
              <a:rPr lang="en-US" sz="2400" b="1" dirty="0" smtClean="0">
                <a:solidFill>
                  <a:srgbClr val="FF0000"/>
                </a:solidFill>
                <a:latin typeface="Times New Roman" pitchFamily="18" charset="0"/>
                <a:cs typeface="Times New Roman" pitchFamily="18" charset="0"/>
              </a:rPr>
              <a:t> that when guinea pigs were repeatedly infested with </a:t>
            </a:r>
            <a:r>
              <a:rPr lang="en-US" sz="2400" b="1" i="1" dirty="0" smtClean="0">
                <a:solidFill>
                  <a:srgbClr val="FF0000"/>
                </a:solidFill>
                <a:latin typeface="Times New Roman" pitchFamily="18" charset="0"/>
                <a:cs typeface="Times New Roman" pitchFamily="18" charset="0"/>
              </a:rPr>
              <a:t>Dermacentor </a:t>
            </a:r>
            <a:r>
              <a:rPr lang="en-US" sz="2400" b="1" i="1" dirty="0" err="1" smtClean="0">
                <a:solidFill>
                  <a:srgbClr val="FF0000"/>
                </a:solidFill>
                <a:latin typeface="Times New Roman" pitchFamily="18" charset="0"/>
                <a:cs typeface="Times New Roman" pitchFamily="18" charset="0"/>
              </a:rPr>
              <a:t>variabilis</a:t>
            </a:r>
            <a:r>
              <a:rPr lang="en-US" sz="2400" b="1" dirty="0" smtClean="0">
                <a:solidFill>
                  <a:srgbClr val="FF0000"/>
                </a:solidFill>
                <a:latin typeface="Times New Roman" pitchFamily="18" charset="0"/>
                <a:cs typeface="Times New Roman" pitchFamily="18" charset="0"/>
              </a:rPr>
              <a:t> larval ticks, </a:t>
            </a:r>
            <a:r>
              <a:rPr lang="en-US" sz="2400" b="1" dirty="0" smtClean="0">
                <a:latin typeface="Times New Roman" pitchFamily="18" charset="0"/>
                <a:cs typeface="Times New Roman" pitchFamily="18" charset="0"/>
              </a:rPr>
              <a:t>large numbers </a:t>
            </a:r>
            <a:r>
              <a:rPr lang="en-US" sz="2400" b="1" dirty="0" smtClean="0">
                <a:solidFill>
                  <a:srgbClr val="FF0000"/>
                </a:solidFill>
                <a:latin typeface="Times New Roman" pitchFamily="18" charset="0"/>
                <a:cs typeface="Times New Roman" pitchFamily="18" charset="0"/>
              </a:rPr>
              <a:t>of larvae engorged in the 1</a:t>
            </a:r>
            <a:r>
              <a:rPr lang="en-US" sz="2400" b="1" baseline="30000" dirty="0" smtClean="0">
                <a:solidFill>
                  <a:srgbClr val="FF0000"/>
                </a:solidFill>
                <a:latin typeface="Times New Roman" pitchFamily="18" charset="0"/>
                <a:cs typeface="Times New Roman" pitchFamily="18" charset="0"/>
              </a:rPr>
              <a:t>st</a:t>
            </a:r>
            <a:r>
              <a:rPr lang="en-US" sz="2400" b="1" dirty="0" smtClean="0">
                <a:solidFill>
                  <a:srgbClr val="FF0000"/>
                </a:solidFill>
                <a:latin typeface="Times New Roman" pitchFamily="18" charset="0"/>
                <a:cs typeface="Times New Roman" pitchFamily="18" charset="0"/>
              </a:rPr>
              <a:t>  infestation ,whereas relatively </a:t>
            </a:r>
            <a:r>
              <a:rPr lang="en-US" sz="2400" b="1" dirty="0" smtClean="0">
                <a:latin typeface="Times New Roman" pitchFamily="18" charset="0"/>
                <a:cs typeface="Times New Roman" pitchFamily="18" charset="0"/>
              </a:rPr>
              <a:t>few larvae </a:t>
            </a:r>
            <a:r>
              <a:rPr lang="en-US" sz="2400" b="1" dirty="0" smtClean="0">
                <a:solidFill>
                  <a:srgbClr val="FF0000"/>
                </a:solidFill>
                <a:latin typeface="Times New Roman" pitchFamily="18" charset="0"/>
                <a:cs typeface="Times New Roman" pitchFamily="18" charset="0"/>
              </a:rPr>
              <a:t>did so in the 2</a:t>
            </a:r>
            <a:r>
              <a:rPr lang="en-US" sz="2400" b="1" baseline="30000" dirty="0" smtClean="0">
                <a:solidFill>
                  <a:srgbClr val="FF0000"/>
                </a:solidFill>
                <a:latin typeface="Times New Roman" pitchFamily="18" charset="0"/>
                <a:cs typeface="Times New Roman" pitchFamily="18" charset="0"/>
              </a:rPr>
              <a:t>nd</a:t>
            </a:r>
            <a:r>
              <a:rPr lang="en-US" sz="2400" b="1" dirty="0" smtClean="0">
                <a:solidFill>
                  <a:srgbClr val="FF0000"/>
                </a:solidFill>
                <a:latin typeface="Times New Roman" pitchFamily="18" charset="0"/>
                <a:cs typeface="Times New Roman" pitchFamily="18" charset="0"/>
              </a:rPr>
              <a:t>  or subsequent infestations, indicating guinea pigs developed tick resistance after a single infestation. </a:t>
            </a:r>
          </a:p>
          <a:p>
            <a:r>
              <a:rPr lang="en-US" sz="2400" b="1" dirty="0" smtClean="0">
                <a:latin typeface="Times New Roman" pitchFamily="18" charset="0"/>
                <a:cs typeface="Times New Roman" pitchFamily="18" charset="0"/>
              </a:rPr>
              <a:t>**The resistant state developed within 2 weeks after starting the 1</a:t>
            </a:r>
            <a:r>
              <a:rPr lang="en-US" sz="2400" b="1" baseline="30000" dirty="0" smtClean="0">
                <a:latin typeface="Times New Roman" pitchFamily="18" charset="0"/>
                <a:cs typeface="Times New Roman" pitchFamily="18" charset="0"/>
              </a:rPr>
              <a:t>st</a:t>
            </a:r>
            <a:r>
              <a:rPr lang="en-US" sz="2400" b="1" dirty="0" smtClean="0">
                <a:latin typeface="Times New Roman" pitchFamily="18" charset="0"/>
                <a:cs typeface="Times New Roman" pitchFamily="18" charset="0"/>
              </a:rPr>
              <a:t> infestation and lasted for at least 3 months. </a:t>
            </a:r>
          </a:p>
          <a:p>
            <a:r>
              <a:rPr lang="en-US" sz="2400" b="1" dirty="0" smtClean="0">
                <a:solidFill>
                  <a:srgbClr val="C00000"/>
                </a:solidFill>
                <a:latin typeface="Times New Roman" pitchFamily="18" charset="0"/>
                <a:cs typeface="Times New Roman" pitchFamily="18" charset="0"/>
              </a:rPr>
              <a:t>**Skin reaction in tick-resistant guinea pigs was characterized by extensive accumulation of basophils and eosinophils, and basophils composed up to </a:t>
            </a:r>
            <a:r>
              <a:rPr lang="en-US" sz="2400" b="1" dirty="0" smtClean="0">
                <a:latin typeface="Times New Roman" pitchFamily="18" charset="0"/>
                <a:cs typeface="Times New Roman" pitchFamily="18" charset="0"/>
              </a:rPr>
              <a:t>70%</a:t>
            </a:r>
            <a:r>
              <a:rPr lang="en-US" sz="2400" b="1" dirty="0" smtClean="0">
                <a:solidFill>
                  <a:srgbClr val="C00000"/>
                </a:solidFill>
                <a:latin typeface="Times New Roman" pitchFamily="18" charset="0"/>
                <a:cs typeface="Times New Roman" pitchFamily="18" charset="0"/>
              </a:rPr>
              <a:t> of the skin-infiltrating cells.</a:t>
            </a:r>
            <a:endParaRPr lang="ar-IQ"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28600" y="685800"/>
            <a:ext cx="838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 cattle, rabbits and goats, the infiltration of basophils in the tick re-infestation site was also observed . </a:t>
            </a:r>
          </a:p>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solidFill>
                  <a:srgbClr val="000000"/>
                </a:solidFill>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The frequency of basophils among cellular infiltrates at the tick-feeding sites varied, depending on the combination of host animals and tick species.</a:t>
            </a:r>
          </a:p>
          <a:p>
            <a:pPr lvl="0" eaLnBrk="0" fontAlgn="base" hangingPunct="0">
              <a:spcBef>
                <a:spcPct val="0"/>
              </a:spcBef>
              <a:spcAft>
                <a:spcPct val="0"/>
              </a:spcAft>
            </a:pPr>
            <a:r>
              <a:rPr lang="en-US" sz="2800" b="1" dirty="0" smtClean="0">
                <a:latin typeface="Times New Roman" pitchFamily="18" charset="0"/>
                <a:cs typeface="Times New Roman" pitchFamily="18" charset="0"/>
              </a:rPr>
              <a:t>**Basophils of the tick re-infested skin lesion was clearly demonstrated in both mice infestated with </a:t>
            </a:r>
          </a:p>
          <a:p>
            <a:pPr lvl="0" eaLnBrk="0" fontAlgn="base" hangingPunct="0">
              <a:spcBef>
                <a:spcPct val="0"/>
              </a:spcBef>
              <a:spcAft>
                <a:spcPct val="0"/>
              </a:spcAft>
            </a:pPr>
            <a:r>
              <a:rPr lang="en-US" sz="2800" b="1" i="1" dirty="0" smtClean="0">
                <a:latin typeface="Times New Roman" pitchFamily="18" charset="0"/>
                <a:cs typeface="Times New Roman" pitchFamily="18" charset="0"/>
              </a:rPr>
              <a:t>H. </a:t>
            </a:r>
            <a:r>
              <a:rPr lang="en-US" sz="2800" b="1" i="1" dirty="0" err="1" smtClean="0">
                <a:latin typeface="Times New Roman" pitchFamily="18" charset="0"/>
                <a:cs typeface="Times New Roman" pitchFamily="18" charset="0"/>
              </a:rPr>
              <a:t>longicornis</a:t>
            </a:r>
            <a:r>
              <a:rPr lang="en-US" sz="2800" b="1" dirty="0" smtClean="0">
                <a:latin typeface="Times New Roman" pitchFamily="18" charset="0"/>
                <a:cs typeface="Times New Roman" pitchFamily="18" charset="0"/>
              </a:rPr>
              <a:t>  larval ticks and those infested with </a:t>
            </a:r>
          </a:p>
          <a:p>
            <a:pPr lvl="0" eaLnBrk="0" fontAlgn="base" hangingPunct="0">
              <a:spcBef>
                <a:spcPct val="0"/>
              </a:spcBef>
              <a:spcAft>
                <a:spcPct val="0"/>
              </a:spcAft>
            </a:pPr>
            <a:r>
              <a:rPr lang="en-US" sz="2800" b="1" i="1" dirty="0" smtClean="0">
                <a:latin typeface="Times New Roman" pitchFamily="18" charset="0"/>
                <a:cs typeface="Times New Roman" pitchFamily="18" charset="0"/>
              </a:rPr>
              <a:t>D. </a:t>
            </a:r>
            <a:r>
              <a:rPr lang="en-US" sz="2800" b="1" i="1" dirty="0" err="1" smtClean="0">
                <a:latin typeface="Times New Roman" pitchFamily="18" charset="0"/>
                <a:cs typeface="Times New Roman" pitchFamily="18" charset="0"/>
              </a:rPr>
              <a:t>variabilis</a:t>
            </a:r>
            <a:r>
              <a:rPr lang="en-US" sz="2800" b="1" dirty="0" smtClean="0">
                <a:latin typeface="Times New Roman" pitchFamily="18" charset="0"/>
                <a:cs typeface="Times New Roman" pitchFamily="18" charset="0"/>
              </a:rPr>
              <a:t>  larval ticks as observed in guinea pigs, cattle, rabbits and goats.</a:t>
            </a:r>
            <a:r>
              <a:rPr lang="en-US" sz="2800" b="1" dirty="0" smtClean="0">
                <a:solidFill>
                  <a:srgbClr val="C00000"/>
                </a:solidFill>
                <a:latin typeface="Times New Roman" pitchFamily="18" charset="0"/>
                <a:cs typeface="Times New Roman" pitchFamily="18" charset="0"/>
              </a:rPr>
              <a:t> </a:t>
            </a:r>
          </a:p>
          <a:p>
            <a:pPr lvl="0" eaLnBrk="0" fontAlgn="base" hangingPunct="0">
              <a:spcBef>
                <a:spcPct val="0"/>
              </a:spcBef>
              <a:spcAft>
                <a:spcPct val="0"/>
              </a:spcAft>
            </a:pPr>
            <a:r>
              <a:rPr lang="en-US" sz="2800" b="1" dirty="0" smtClean="0">
                <a:solidFill>
                  <a:srgbClr val="FF0000"/>
                </a:solidFill>
                <a:latin typeface="Times New Roman" pitchFamily="18" charset="0"/>
                <a:cs typeface="Times New Roman" pitchFamily="18" charset="0"/>
              </a:rPr>
              <a:t>**Also</a:t>
            </a:r>
            <a:r>
              <a:rPr lang="en-US" sz="2800" b="1" dirty="0" smtClean="0">
                <a:solidFill>
                  <a:srgbClr val="C0000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mast cells are essential for acquired tick resistance (</a:t>
            </a:r>
            <a:r>
              <a:rPr lang="en-US" sz="2800" b="1" dirty="0" smtClean="0">
                <a:solidFill>
                  <a:srgbClr val="FF0000"/>
                </a:solidFill>
                <a:latin typeface="Times New Roman" pitchFamily="18" charset="0"/>
                <a:cs typeface="Times New Roman" pitchFamily="18" charset="0"/>
              </a:rPr>
              <a:t>ATR</a:t>
            </a:r>
            <a:r>
              <a:rPr lang="en-US" sz="2800" b="1" dirty="0" smtClean="0">
                <a:solidFill>
                  <a:srgbClr val="7030A0"/>
                </a:solidFill>
                <a:latin typeface="Times New Roman" pitchFamily="18" charset="0"/>
                <a:cs typeface="Times New Roman" pitchFamily="18" charset="0"/>
              </a:rPr>
              <a:t>). </a:t>
            </a:r>
            <a:endParaRPr kumimoji="0" lang="en-US" sz="28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04800" y="609600"/>
            <a:ext cx="8382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**It demonstrated in mice infested with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H. </a:t>
            </a:r>
            <a:r>
              <a:rPr kumimoji="0" lang="en-US" sz="3200" b="1" i="1"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longicornis</a:t>
            </a:r>
            <a:r>
              <a:rPr kumimoji="0" lang="en-US" sz="3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larval ticks that skin-resident, memory CD4+ T cells are involved in the recruitment of basophils to the re-infestation site, and leading to ATR. </a:t>
            </a: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C00000"/>
                </a:solidFill>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In response to the 1st infestation, tick saliva antigen-specific CD4+ effector T cells are activated and expand in draining lymph nodes and are distributed to the skin throughout the body, and a fraction of them stay there as skin-resident</a:t>
            </a:r>
            <a:r>
              <a:rPr kumimoji="0" lang="en-US" sz="3200" b="1"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as memory T cells .</a:t>
            </a:r>
            <a:endParaRPr kumimoji="0" lang="en-US" sz="32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4800" y="457200"/>
            <a:ext cx="8610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In the 2nd infestation</a:t>
            </a:r>
            <a:r>
              <a:rPr kumimoji="0" lang="en-US"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tick saliva antigens injected into the tick-feeding site activate these memory T cells to secrete IL-3 that in turn promotes the recruitment of basophils to the tick-infested skin</a:t>
            </a:r>
            <a:r>
              <a:rPr kumimoji="0" lang="en-US" sz="3200" b="1" i="0" u="none" strike="noStrike" cap="none" normalizeH="0" dirty="0" smtClean="0">
                <a:ln>
                  <a:noFill/>
                </a:ln>
                <a:solidFill>
                  <a:srgbClr val="0070C0"/>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through facilitation of basophil adhesion to endothelium , leading to transendothelial migration. </a:t>
            </a:r>
          </a:p>
          <a:p>
            <a:pPr lvl="0" fontAlgn="base">
              <a:spcBef>
                <a:spcPct val="0"/>
              </a:spcBef>
              <a:spcAft>
                <a:spcPct val="0"/>
              </a:spcAft>
            </a:pPr>
            <a:r>
              <a:rPr lang="en-US" sz="3200" b="1" dirty="0" smtClean="0">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Also </a:t>
            </a:r>
            <a:r>
              <a:rPr lang="en-US" sz="3200" b="1" dirty="0" smtClean="0">
                <a:solidFill>
                  <a:srgbClr val="C00000"/>
                </a:solidFill>
                <a:latin typeface="Times New Roman" pitchFamily="18" charset="0"/>
                <a:cs typeface="Times New Roman" pitchFamily="18" charset="0"/>
              </a:rPr>
              <a:t>complements</a:t>
            </a:r>
            <a:r>
              <a:rPr lang="en-US" sz="3200" b="1" dirty="0" smtClean="0">
                <a:latin typeface="Times New Roman" pitchFamily="18" charset="0"/>
                <a:cs typeface="Times New Roman" pitchFamily="18" charset="0"/>
              </a:rPr>
              <a:t> have been shown to play a part in ATR. </a:t>
            </a:r>
            <a:r>
              <a:rPr lang="en-US" sz="3200" b="1" dirty="0" smtClean="0">
                <a:solidFill>
                  <a:srgbClr val="0070C0"/>
                </a:solidFill>
                <a:latin typeface="Times New Roman" pitchFamily="18" charset="0"/>
                <a:cs typeface="Times New Roman" pitchFamily="18" charset="0"/>
              </a:rPr>
              <a:t>Alternative</a:t>
            </a:r>
            <a:r>
              <a:rPr lang="en-US" sz="3200" b="1" dirty="0" smtClean="0">
                <a:solidFill>
                  <a:srgbClr val="C00000"/>
                </a:solidFill>
                <a:latin typeface="Times New Roman" pitchFamily="18" charset="0"/>
                <a:cs typeface="Times New Roman" pitchFamily="18" charset="0"/>
              </a:rPr>
              <a:t> rather than </a:t>
            </a:r>
            <a:r>
              <a:rPr lang="en-US" sz="3200" b="1" dirty="0" smtClean="0">
                <a:solidFill>
                  <a:srgbClr val="0070C0"/>
                </a:solidFill>
                <a:latin typeface="Times New Roman" pitchFamily="18" charset="0"/>
                <a:cs typeface="Times New Roman" pitchFamily="18" charset="0"/>
              </a:rPr>
              <a:t>classical</a:t>
            </a:r>
            <a:r>
              <a:rPr lang="en-US" sz="3200" b="1" dirty="0" smtClean="0">
                <a:solidFill>
                  <a:srgbClr val="C00000"/>
                </a:solidFill>
                <a:latin typeface="Times New Roman" pitchFamily="18" charset="0"/>
                <a:cs typeface="Times New Roman" pitchFamily="18" charset="0"/>
              </a:rPr>
              <a:t> </a:t>
            </a:r>
            <a:r>
              <a:rPr lang="en-US" sz="3200" b="1" dirty="0" smtClean="0">
                <a:solidFill>
                  <a:srgbClr val="0070C0"/>
                </a:solidFill>
                <a:latin typeface="Times New Roman" pitchFamily="18" charset="0"/>
                <a:cs typeface="Times New Roman" pitchFamily="18" charset="0"/>
              </a:rPr>
              <a:t>pathway</a:t>
            </a:r>
            <a:r>
              <a:rPr lang="en-US" sz="3200" b="1" dirty="0" smtClean="0">
                <a:solidFill>
                  <a:srgbClr val="C0000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activation. </a:t>
            </a:r>
          </a:p>
          <a:p>
            <a:pPr lvl="0" fontAlgn="base">
              <a:spcBef>
                <a:spcPct val="0"/>
              </a:spcBef>
              <a:spcAft>
                <a:spcPct val="0"/>
              </a:spcAft>
            </a:pPr>
            <a:r>
              <a:rPr lang="en-US" sz="3200" b="1" dirty="0" smtClean="0">
                <a:latin typeface="Times New Roman" pitchFamily="18" charset="0"/>
                <a:cs typeface="Times New Roman" pitchFamily="18" charset="0"/>
              </a:rPr>
              <a:t>**</a:t>
            </a:r>
            <a:r>
              <a:rPr lang="en-US" sz="3200" b="1" dirty="0" smtClean="0">
                <a:solidFill>
                  <a:srgbClr val="002060"/>
                </a:solidFill>
                <a:latin typeface="Times New Roman" pitchFamily="18" charset="0"/>
                <a:cs typeface="Times New Roman" pitchFamily="18" charset="0"/>
              </a:rPr>
              <a:t>Basophils are chemotactic attracted by complement fragments C3 and C5.</a:t>
            </a:r>
            <a:endParaRPr kumimoji="0" lang="en-US" sz="32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534400" cy="5632311"/>
          </a:xfrm>
          <a:prstGeom prst="rect">
            <a:avLst/>
          </a:prstGeom>
        </p:spPr>
        <p:txBody>
          <a:bodyPr wrap="square">
            <a:spAutoFit/>
          </a:bodyPr>
          <a:lstStyle/>
          <a:p>
            <a:r>
              <a:rPr lang="en-US" sz="3600" b="1" dirty="0" smtClean="0">
                <a:latin typeface="Times New Roman" pitchFamily="18" charset="0"/>
                <a:cs typeface="Times New Roman" pitchFamily="18" charset="0"/>
              </a:rPr>
              <a:t>**The deposition of complement components was observed at the dermo-epidermal junction near tick attachment sites and in the basophil-packed epidermal vesicles of resistant guinea pigs . </a:t>
            </a:r>
          </a:p>
          <a:p>
            <a:r>
              <a:rPr lang="en-US" sz="3600" b="1" dirty="0" smtClean="0">
                <a:solidFill>
                  <a:srgbClr val="C00000"/>
                </a:solidFill>
                <a:latin typeface="Times New Roman" pitchFamily="18" charset="0"/>
                <a:cs typeface="Times New Roman" pitchFamily="18" charset="0"/>
              </a:rPr>
              <a:t>**In both </a:t>
            </a:r>
            <a:r>
              <a:rPr lang="en-US" sz="3600" b="1" dirty="0" smtClean="0">
                <a:solidFill>
                  <a:srgbClr val="0070C0"/>
                </a:solidFill>
                <a:latin typeface="Times New Roman" pitchFamily="18" charset="0"/>
                <a:cs typeface="Times New Roman" pitchFamily="18" charset="0"/>
              </a:rPr>
              <a:t>guinea pigs </a:t>
            </a:r>
            <a:r>
              <a:rPr lang="en-US" sz="3600" b="1" dirty="0" smtClean="0">
                <a:solidFill>
                  <a:srgbClr val="C00000"/>
                </a:solidFill>
                <a:latin typeface="Times New Roman" pitchFamily="18" charset="0"/>
                <a:cs typeface="Times New Roman" pitchFamily="18" charset="0"/>
              </a:rPr>
              <a:t>and </a:t>
            </a:r>
            <a:r>
              <a:rPr lang="en-US" sz="3600" b="1" dirty="0" smtClean="0">
                <a:solidFill>
                  <a:srgbClr val="0070C0"/>
                </a:solidFill>
                <a:latin typeface="Times New Roman" pitchFamily="18" charset="0"/>
                <a:cs typeface="Times New Roman" pitchFamily="18" charset="0"/>
              </a:rPr>
              <a:t>mice</a:t>
            </a:r>
            <a:r>
              <a:rPr lang="en-US" sz="3600" b="1" dirty="0" smtClean="0">
                <a:solidFill>
                  <a:srgbClr val="C0000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the transfer of serum </a:t>
            </a:r>
            <a:r>
              <a:rPr lang="en-US" sz="3600" b="1" dirty="0" smtClean="0">
                <a:solidFill>
                  <a:srgbClr val="C00000"/>
                </a:solidFill>
                <a:latin typeface="Times New Roman" pitchFamily="18" charset="0"/>
                <a:cs typeface="Times New Roman" pitchFamily="18" charset="0"/>
              </a:rPr>
              <a:t>from animals previously infested with ticks</a:t>
            </a:r>
            <a:r>
              <a:rPr lang="en-US" sz="3600" b="1" dirty="0" smtClean="0">
                <a:latin typeface="Times New Roman" pitchFamily="18" charset="0"/>
                <a:cs typeface="Times New Roman" pitchFamily="18" charset="0"/>
              </a:rPr>
              <a:t> indicating that heat labile IgE antibodies are responsible for the ATR transfer.</a:t>
            </a:r>
            <a:endParaRPr lang="ar-IQ"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38200"/>
            <a:ext cx="8382000" cy="5693866"/>
          </a:xfrm>
          <a:prstGeom prst="rect">
            <a:avLst/>
          </a:prstGeom>
        </p:spPr>
        <p:txBody>
          <a:bodyPr wrap="square">
            <a:spAutoFit/>
          </a:bodyPr>
          <a:lstStyle/>
          <a:p>
            <a:r>
              <a:rPr lang="en-US" sz="2800" b="1" dirty="0" smtClean="0">
                <a:solidFill>
                  <a:srgbClr val="C00000"/>
                </a:solidFill>
                <a:latin typeface="Times New Roman" pitchFamily="18" charset="0"/>
                <a:cs typeface="Times New Roman" pitchFamily="18" charset="0"/>
              </a:rPr>
              <a:t>**</a:t>
            </a:r>
            <a:r>
              <a:rPr lang="en-US" sz="2800" b="1" dirty="0" smtClean="0">
                <a:latin typeface="Times New Roman" pitchFamily="18" charset="0"/>
                <a:cs typeface="Times New Roman" pitchFamily="18" charset="0"/>
              </a:rPr>
              <a:t>The 1st tick infestation </a:t>
            </a:r>
            <a:r>
              <a:rPr lang="en-US" sz="2800" b="1" dirty="0" smtClean="0">
                <a:solidFill>
                  <a:srgbClr val="C00000"/>
                </a:solidFill>
                <a:latin typeface="Times New Roman" pitchFamily="18" charset="0"/>
                <a:cs typeface="Times New Roman" pitchFamily="18" charset="0"/>
              </a:rPr>
              <a:t>elicits the production of tick saliva antigen </a:t>
            </a:r>
            <a:r>
              <a:rPr lang="en-US" sz="2800" b="1" dirty="0" smtClean="0">
                <a:solidFill>
                  <a:srgbClr val="0070C0"/>
                </a:solidFill>
                <a:latin typeface="Times New Roman" pitchFamily="18" charset="0"/>
                <a:cs typeface="Times New Roman" pitchFamily="18" charset="0"/>
              </a:rPr>
              <a:t>specific IgE by B cells</a:t>
            </a:r>
            <a:r>
              <a:rPr lang="en-US" sz="2800" b="1" dirty="0" smtClean="0">
                <a:latin typeface="Times New Roman" pitchFamily="18" charset="0"/>
                <a:cs typeface="Times New Roman" pitchFamily="18" charset="0"/>
              </a:rPr>
              <a:t>, and </a:t>
            </a:r>
            <a:r>
              <a:rPr lang="en-US" sz="2800" b="1" dirty="0" smtClean="0">
                <a:solidFill>
                  <a:srgbClr val="C00000"/>
                </a:solidFill>
                <a:latin typeface="Times New Roman" pitchFamily="18" charset="0"/>
                <a:cs typeface="Times New Roman" pitchFamily="18" charset="0"/>
              </a:rPr>
              <a:t>blood-circulating basophils </a:t>
            </a:r>
            <a:r>
              <a:rPr lang="en-US" sz="2800" b="1" dirty="0" smtClean="0">
                <a:latin typeface="Times New Roman" pitchFamily="18" charset="0"/>
                <a:cs typeface="Times New Roman" pitchFamily="18" charset="0"/>
              </a:rPr>
              <a:t>bind such IgE on the cell surface through Fce RI . </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In the 2</a:t>
            </a:r>
            <a:r>
              <a:rPr lang="en-US" sz="2800" b="1" baseline="30000" dirty="0" smtClean="0">
                <a:solidFill>
                  <a:srgbClr val="C00000"/>
                </a:solidFill>
                <a:latin typeface="Times New Roman" pitchFamily="18" charset="0"/>
                <a:cs typeface="Times New Roman" pitchFamily="18" charset="0"/>
              </a:rPr>
              <a:t>nd</a:t>
            </a:r>
            <a:r>
              <a:rPr lang="en-US" sz="2800" b="1" dirty="0" smtClean="0">
                <a:solidFill>
                  <a:srgbClr val="C00000"/>
                </a:solidFill>
                <a:latin typeface="Times New Roman" pitchFamily="18" charset="0"/>
                <a:cs typeface="Times New Roman" pitchFamily="18" charset="0"/>
              </a:rPr>
              <a:t> infestation</a:t>
            </a:r>
            <a:r>
              <a:rPr lang="en-US" sz="2800" b="1" dirty="0" smtClean="0">
                <a:latin typeface="Times New Roman" pitchFamily="18" charset="0"/>
                <a:cs typeface="Times New Roman" pitchFamily="18" charset="0"/>
              </a:rPr>
              <a:t>, tick saliva antigens injected into the tick reinfestation site bind to IgE on basophils, resulting in the activation of basophils . </a:t>
            </a:r>
          </a:p>
          <a:p>
            <a:endParaRPr lang="en-US" sz="2800" b="1" dirty="0" smtClean="0">
              <a:latin typeface="Times New Roman" pitchFamily="18" charset="0"/>
              <a:cs typeface="Times New Roman" pitchFamily="18" charset="0"/>
            </a:endParaRPr>
          </a:p>
          <a:p>
            <a:r>
              <a:rPr lang="en-US" sz="2800" b="1" dirty="0" smtClean="0">
                <a:solidFill>
                  <a:srgbClr val="7030A0"/>
                </a:solidFill>
                <a:latin typeface="Times New Roman" pitchFamily="18" charset="0"/>
                <a:cs typeface="Times New Roman" pitchFamily="18" charset="0"/>
              </a:rPr>
              <a:t>**Tick saliva antigens can activate both </a:t>
            </a:r>
            <a:r>
              <a:rPr lang="en-US" sz="2800" b="1" dirty="0" smtClean="0">
                <a:latin typeface="Times New Roman" pitchFamily="18" charset="0"/>
                <a:cs typeface="Times New Roman" pitchFamily="18" charset="0"/>
              </a:rPr>
              <a:t>basophils and mast cells</a:t>
            </a:r>
            <a:r>
              <a:rPr lang="en-US" sz="2800" b="1" dirty="0" smtClean="0"/>
              <a:t> </a:t>
            </a:r>
            <a:r>
              <a:rPr lang="en-US" sz="2800" b="1" dirty="0" smtClean="0">
                <a:solidFill>
                  <a:srgbClr val="7030A0"/>
                </a:solidFill>
                <a:latin typeface="Times New Roman" pitchFamily="18" charset="0"/>
                <a:cs typeface="Times New Roman" pitchFamily="18" charset="0"/>
              </a:rPr>
              <a:t>through cross-linking the complex of tick antigen-specific IgE and Fce RI on the cell surface. </a:t>
            </a:r>
            <a:endParaRPr lang="ar-IQ" sz="28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305800" cy="5816977"/>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en-US" sz="2800" b="1" dirty="0" smtClean="0">
                <a:latin typeface="Times New Roman" pitchFamily="18" charset="0"/>
                <a:cs typeface="Times New Roman" pitchFamily="18" charset="0"/>
              </a:rPr>
              <a:t>Also IgG1 antibodies </a:t>
            </a:r>
            <a:r>
              <a:rPr lang="en-US" sz="2800" b="1" dirty="0" smtClean="0">
                <a:solidFill>
                  <a:srgbClr val="FF0000"/>
                </a:solidFill>
                <a:latin typeface="Times New Roman" pitchFamily="18" charset="0"/>
                <a:cs typeface="Times New Roman" pitchFamily="18" charset="0"/>
              </a:rPr>
              <a:t>are responsible for significant level of tick resistance against ATR in guinea pigs. </a:t>
            </a:r>
          </a:p>
          <a:p>
            <a:r>
              <a:rPr lang="en-US" sz="3600" b="1" dirty="0" smtClean="0">
                <a:latin typeface="Times New Roman" pitchFamily="18" charset="0"/>
                <a:cs typeface="Times New Roman" pitchFamily="18" charset="0"/>
              </a:rPr>
              <a:t>**Histamine:</a:t>
            </a:r>
          </a:p>
          <a:p>
            <a:r>
              <a:rPr lang="en-US" sz="2800" b="1" dirty="0" smtClean="0">
                <a:solidFill>
                  <a:srgbClr val="7030A0"/>
                </a:solidFill>
                <a:latin typeface="Times New Roman" pitchFamily="18" charset="0"/>
                <a:cs typeface="Times New Roman" pitchFamily="18" charset="0"/>
              </a:rPr>
              <a:t>**It was found that the treatment of cattle with antihistamine lead to higher tick numbers while the injection of histamine into the cattle skin promoted tick detachment . </a:t>
            </a:r>
          </a:p>
          <a:p>
            <a:r>
              <a:rPr lang="en-US" sz="2800" b="1" dirty="0" smtClean="0">
                <a:latin typeface="Times New Roman" pitchFamily="18" charset="0"/>
                <a:cs typeface="Times New Roman" pitchFamily="18" charset="0"/>
              </a:rPr>
              <a:t>**Similar observations were reported in guinea pigs infested with </a:t>
            </a:r>
            <a:r>
              <a:rPr lang="en-US" sz="2800" b="1" i="1" dirty="0" smtClean="0">
                <a:solidFill>
                  <a:srgbClr val="FF0000"/>
                </a:solidFill>
                <a:latin typeface="Times New Roman" pitchFamily="18" charset="0"/>
                <a:cs typeface="Times New Roman" pitchFamily="18" charset="0"/>
              </a:rPr>
              <a:t>D. </a:t>
            </a:r>
            <a:r>
              <a:rPr lang="en-US" sz="2800" b="1" i="1" dirty="0" err="1" smtClean="0">
                <a:solidFill>
                  <a:srgbClr val="FF0000"/>
                </a:solidFill>
                <a:latin typeface="Times New Roman" pitchFamily="18" charset="0"/>
                <a:cs typeface="Times New Roman" pitchFamily="18" charset="0"/>
              </a:rPr>
              <a:t>andersoni</a:t>
            </a:r>
            <a:r>
              <a:rPr lang="en-US" sz="2800" b="1" i="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and rabbits infested with </a:t>
            </a:r>
            <a:r>
              <a:rPr lang="en-US" sz="2800" b="1" i="1" dirty="0" smtClean="0">
                <a:solidFill>
                  <a:srgbClr val="FF0000"/>
                </a:solidFill>
                <a:latin typeface="Times New Roman" pitchFamily="18" charset="0"/>
                <a:cs typeface="Times New Roman" pitchFamily="18" charset="0"/>
              </a:rPr>
              <a:t>Ixodes ricinus</a:t>
            </a:r>
            <a:r>
              <a:rPr lang="en-US" sz="2800" b="1" dirty="0" smtClean="0">
                <a:solidFill>
                  <a:srgbClr val="FF000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which suggesting in general , histamine is an effector molecule involved in ATR </a:t>
            </a:r>
            <a:r>
              <a:rPr lang="en-US" sz="2800" b="1" dirty="0" smtClean="0">
                <a:solidFill>
                  <a:srgbClr val="7030A0"/>
                </a:solidFill>
                <a:latin typeface="Times New Roman" pitchFamily="18" charset="0"/>
                <a:cs typeface="Times New Roman" pitchFamily="18" charset="0"/>
              </a:rPr>
              <a:t>and its release from basophils but not mast cells is important for the manifestation of ATR. </a:t>
            </a:r>
            <a:endParaRPr lang="ar-IQ" sz="28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458200" cy="6124754"/>
          </a:xfrm>
          <a:prstGeom prst="rect">
            <a:avLst/>
          </a:prstGeom>
        </p:spPr>
        <p:txBody>
          <a:bodyPr wrap="square">
            <a:spAutoFit/>
          </a:bodyPr>
          <a:lstStyle/>
          <a:p>
            <a:r>
              <a:rPr lang="en-US" sz="2800" b="1" dirty="0" smtClean="0">
                <a:latin typeface="Times New Roman" pitchFamily="18" charset="0"/>
                <a:cs typeface="Times New Roman" pitchFamily="18" charset="0"/>
              </a:rPr>
              <a:t>**Microscopic examination revealed that basophils accumulated in the epidermis of the </a:t>
            </a:r>
            <a:r>
              <a:rPr lang="en-US" sz="2800" b="1" dirty="0" smtClean="0">
                <a:solidFill>
                  <a:srgbClr val="C00000"/>
                </a:solidFill>
                <a:latin typeface="Times New Roman" pitchFamily="18" charset="0"/>
                <a:cs typeface="Times New Roman" pitchFamily="18" charset="0"/>
              </a:rPr>
              <a:t>2</a:t>
            </a:r>
            <a:r>
              <a:rPr lang="en-US" sz="2800" b="1" baseline="30000" dirty="0" smtClean="0">
                <a:solidFill>
                  <a:srgbClr val="C00000"/>
                </a:solidFill>
                <a:latin typeface="Times New Roman" pitchFamily="18" charset="0"/>
                <a:cs typeface="Times New Roman" pitchFamily="18" charset="0"/>
              </a:rPr>
              <a:t>nd</a:t>
            </a:r>
            <a:r>
              <a:rPr lang="en-US" sz="2800" b="1" dirty="0" smtClean="0">
                <a:solidFill>
                  <a:srgbClr val="C00000"/>
                </a:solidFill>
                <a:latin typeface="Times New Roman" pitchFamily="18" charset="0"/>
                <a:cs typeface="Times New Roman" pitchFamily="18" charset="0"/>
              </a:rPr>
              <a:t> tick-feeding site</a:t>
            </a:r>
            <a:r>
              <a:rPr lang="en-US" sz="2800" b="1" dirty="0" smtClean="0">
                <a:latin typeface="Times New Roman" pitchFamily="18" charset="0"/>
                <a:cs typeface="Times New Roman" pitchFamily="18" charset="0"/>
              </a:rPr>
              <a:t> and formed a cluster that surrounded a tick mouthpart. </a:t>
            </a:r>
          </a:p>
          <a:p>
            <a:endParaRPr lang="en-US" sz="2800" b="1" dirty="0" smtClean="0">
              <a:latin typeface="Times New Roman" pitchFamily="18" charset="0"/>
              <a:cs typeface="Times New Roman" pitchFamily="18" charset="0"/>
            </a:endParaRPr>
          </a:p>
          <a:p>
            <a:r>
              <a:rPr lang="en-US" sz="2800" b="1" dirty="0" smtClean="0">
                <a:solidFill>
                  <a:srgbClr val="C00000"/>
                </a:solidFill>
                <a:latin typeface="Times New Roman" pitchFamily="18" charset="0"/>
                <a:cs typeface="Times New Roman" pitchFamily="18" charset="0"/>
              </a:rPr>
              <a:t>**In contrast, most of </a:t>
            </a:r>
            <a:r>
              <a:rPr lang="en-US" sz="2800" b="1" dirty="0" smtClean="0">
                <a:latin typeface="Times New Roman" pitchFamily="18" charset="0"/>
                <a:cs typeface="Times New Roman" pitchFamily="18" charset="0"/>
              </a:rPr>
              <a:t>mast cells were scattered </a:t>
            </a:r>
            <a:r>
              <a:rPr lang="en-US" sz="2800" b="1" dirty="0" smtClean="0">
                <a:solidFill>
                  <a:srgbClr val="C00000"/>
                </a:solidFill>
                <a:latin typeface="Times New Roman" pitchFamily="18" charset="0"/>
                <a:cs typeface="Times New Roman" pitchFamily="18" charset="0"/>
              </a:rPr>
              <a:t>in the dermis and located away from the tick mouthparts that make histamine released from basophils more effective than from mast cells.</a:t>
            </a:r>
            <a:r>
              <a:rPr lang="en-US" sz="2800" b="1" dirty="0" smtClean="0"/>
              <a:t> </a:t>
            </a:r>
          </a:p>
          <a:p>
            <a:r>
              <a:rPr lang="en-US" sz="2800" b="1" dirty="0" smtClean="0">
                <a:latin typeface="Times New Roman" pitchFamily="18" charset="0"/>
                <a:cs typeface="Times New Roman" pitchFamily="18" charset="0"/>
              </a:rPr>
              <a:t>**Histamine released from activated basophils appears to contribute to the manifestation of ATR through several different modes of action: induces itching and grooming responses in the skin, leading to removal of ticks from cattle.</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81000" y="287179"/>
            <a:ext cx="8229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**Histamine released from activated basophils acts on keratinocytes, leading to the hyperplasia and thickening of epidermis that in turn hamper tick attachment or blood-feeding in the skin during the </a:t>
            </a:r>
            <a:r>
              <a:rPr kumimoji="0" lang="en-US"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2nd infestation</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lang="en-US" sz="3200" b="1" dirty="0" smtClean="0"/>
          </a:p>
          <a:p>
            <a:pPr lvl="0" fontAlgn="base">
              <a:spcBef>
                <a:spcPct val="0"/>
              </a:spcBef>
              <a:spcAft>
                <a:spcPct val="0"/>
              </a:spcAft>
            </a:pPr>
            <a:r>
              <a:rPr lang="en-US" sz="3200" b="1" dirty="0" smtClean="0">
                <a:solidFill>
                  <a:srgbClr val="C00000"/>
                </a:solidFill>
                <a:latin typeface="Times New Roman" pitchFamily="18" charset="0"/>
                <a:cs typeface="Times New Roman" pitchFamily="18" charset="0"/>
              </a:rPr>
              <a:t>**The amounts of histamine-binding proteins injected by ticks into host animals may be correlated with </a:t>
            </a:r>
            <a:r>
              <a:rPr lang="en-US" sz="3200" b="1" dirty="0" smtClean="0">
                <a:solidFill>
                  <a:srgbClr val="0070C0"/>
                </a:solidFill>
                <a:latin typeface="Times New Roman" pitchFamily="18" charset="0"/>
                <a:cs typeface="Times New Roman" pitchFamily="18" charset="0"/>
              </a:rPr>
              <a:t>differential responsiveness of ticks</a:t>
            </a:r>
            <a:r>
              <a:rPr lang="en-US" sz="3200" b="1" dirty="0" smtClean="0">
                <a:solidFill>
                  <a:srgbClr val="C00000"/>
                </a:solidFill>
                <a:latin typeface="Times New Roman" pitchFamily="18" charset="0"/>
                <a:cs typeface="Times New Roman" pitchFamily="18" charset="0"/>
              </a:rPr>
              <a:t> in the induction of tick resistance.</a:t>
            </a:r>
            <a:endParaRPr lang="en-US" sz="3200" b="1" dirty="0" smtClean="0"/>
          </a:p>
          <a:p>
            <a:pPr lvl="0" fontAlgn="base">
              <a:spcBef>
                <a:spcPct val="0"/>
              </a:spcBef>
              <a:spcAft>
                <a:spcPct val="0"/>
              </a:spcAft>
            </a:pPr>
            <a:r>
              <a:rPr lang="en-US" sz="3200" b="1" dirty="0" smtClean="0">
                <a:solidFill>
                  <a:srgbClr val="7030A0"/>
                </a:solidFill>
                <a:latin typeface="Times New Roman" pitchFamily="18" charset="0"/>
                <a:cs typeface="Times New Roman" pitchFamily="18" charset="0"/>
              </a:rPr>
              <a:t>**In general, thought that when ticks feed on their natural or reservoir animal hosts, the animals show no or weak ATR.</a:t>
            </a:r>
            <a:endParaRPr kumimoji="0" lang="en-US" sz="32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04800" y="304800"/>
            <a:ext cx="8305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suggests that a certain steps toward ATR development, including </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the production of tick-specific IgE</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generation of skin-resident</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memory CD4 T cells</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basophil recruitment, </a:t>
            </a:r>
            <a:r>
              <a:rPr kumimoji="0" lang="en-US" sz="36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histamine release </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and </a:t>
            </a:r>
            <a:r>
              <a:rPr kumimoji="0" lang="en-US"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epidermal hyperplasia.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600" b="1" dirty="0" smtClean="0">
                <a:solidFill>
                  <a:srgbClr val="002060"/>
                </a:solidFill>
                <a:latin typeface="Times New Roman" pitchFamily="18" charset="0"/>
                <a:ea typeface="Calibri" pitchFamily="34" charset="0"/>
                <a:cs typeface="Times New Roman" pitchFamily="18" charset="0"/>
              </a:rPr>
              <a:t>-</a:t>
            </a:r>
            <a:r>
              <a:rPr kumimoji="0" lang="en-US" sz="3600" b="1" i="0" u="none" strike="noStrike" cap="none" normalizeH="0" baseline="0" dirty="0" smtClean="0">
                <a:ln>
                  <a:noFill/>
                </a:ln>
                <a:effectLst/>
                <a:latin typeface="Times New Roman" pitchFamily="18" charset="0"/>
                <a:ea typeface="Calibri" pitchFamily="34" charset="0"/>
                <a:cs typeface="Times New Roman" pitchFamily="18" charset="0"/>
              </a:rPr>
              <a:t>These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may not be operative in natural hosts, </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perhaps due to the modulation of host immune system by tick-derived molecules.</a:t>
            </a:r>
            <a:endParaRPr kumimoji="0" lang="en-US" sz="36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athogen Interaction Anatomy"/>
          <p:cNvPicPr>
            <a:picLocks noChangeAspect="1" noChangeArrowheads="1"/>
          </p:cNvPicPr>
          <p:nvPr/>
        </p:nvPicPr>
        <p:blipFill>
          <a:blip r:embed="rId2" cstate="print"/>
          <a:srcRect r="26168" b="4545"/>
          <a:stretch>
            <a:fillRect/>
          </a:stretch>
        </p:blipFill>
        <p:spPr bwMode="auto">
          <a:xfrm>
            <a:off x="381000" y="152400"/>
            <a:ext cx="8763000" cy="6400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81000" y="290154"/>
            <a:ext cx="838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**Analyses of tick salivary glands demonstrated that ticks of the same species differentially express tick saliva proteins, depending on host animals they feed . </a:t>
            </a:r>
            <a:endPar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difference in the composition of saliva proteins might contribute</a:t>
            </a:r>
            <a:r>
              <a:rPr kumimoji="0" lang="en-US" sz="3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the differences in host immune responses. </a:t>
            </a: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70C0"/>
                </a:solidFill>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This needs to be taken into account when anti-tick vaccine target antigens are selected. </a:t>
            </a:r>
            <a:endPar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2060"/>
                </a:solidFill>
                <a:latin typeface="Times New Roman" pitchFamily="18" charset="0"/>
                <a:ea typeface="Calibri" pitchFamily="34" charset="0"/>
                <a:cs typeface="Times New Roman" pitchFamily="18" charset="0"/>
              </a:rPr>
              <a:t>**For that, </a:t>
            </a:r>
            <a:r>
              <a:rPr kumimoji="0" lang="en-US" sz="3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the findings obtained using laboratory animals may not be applied to wildlife animals and humans.</a:t>
            </a:r>
            <a:endParaRPr kumimoji="0" lang="en-US" sz="44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04800" y="609600"/>
            <a:ext cx="830579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457200" y="457200"/>
            <a:ext cx="8305799"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28600" y="381000"/>
            <a:ext cx="8381999"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534400" cy="6001643"/>
          </a:xfrm>
          <a:prstGeom prst="rect">
            <a:avLst/>
          </a:prstGeom>
        </p:spPr>
        <p:txBody>
          <a:bodyPr wrap="square">
            <a:spAutoFit/>
          </a:bodyPr>
          <a:lstStyle/>
          <a:p>
            <a:r>
              <a:rPr lang="en-US" sz="3200" b="1" dirty="0" smtClean="0">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Trager </a:t>
            </a:r>
            <a:r>
              <a:rPr lang="en-US" sz="3200" b="1" dirty="0" smtClean="0">
                <a:latin typeface="Times New Roman" pitchFamily="18" charset="0"/>
                <a:cs typeface="Times New Roman" pitchFamily="18" charset="0"/>
              </a:rPr>
              <a:t>investigated in </a:t>
            </a:r>
            <a:r>
              <a:rPr lang="en-US" sz="3200" b="1" dirty="0" smtClean="0">
                <a:solidFill>
                  <a:srgbClr val="FF0000"/>
                </a:solidFill>
                <a:latin typeface="Times New Roman" pitchFamily="18" charset="0"/>
                <a:cs typeface="Times New Roman" pitchFamily="18" charset="0"/>
              </a:rPr>
              <a:t>1939</a:t>
            </a:r>
            <a:r>
              <a:rPr lang="en-US" sz="3200" b="1" dirty="0" smtClean="0">
                <a:latin typeface="Times New Roman" pitchFamily="18" charset="0"/>
                <a:cs typeface="Times New Roman" pitchFamily="18" charset="0"/>
              </a:rPr>
              <a:t> the possibility of the </a:t>
            </a:r>
            <a:r>
              <a:rPr lang="en-US" sz="3200" b="1" dirty="0" smtClean="0">
                <a:solidFill>
                  <a:srgbClr val="FF0000"/>
                </a:solidFill>
                <a:latin typeface="Times New Roman" pitchFamily="18" charset="0"/>
                <a:cs typeface="Times New Roman" pitchFamily="18" charset="0"/>
              </a:rPr>
              <a:t>artificial immunization </a:t>
            </a:r>
            <a:r>
              <a:rPr lang="en-US" sz="3200" b="1" dirty="0" smtClean="0">
                <a:latin typeface="Times New Roman" pitchFamily="18" charset="0"/>
                <a:cs typeface="Times New Roman" pitchFamily="18" charset="0"/>
              </a:rPr>
              <a:t>with tick extracts to obtain tick resistance in guinea pigs. Since then, the artificial induction of significant levels of tick resistance has been achieved by immunizing guinea pigs with </a:t>
            </a:r>
            <a:r>
              <a:rPr lang="en-US" sz="3200" b="1" dirty="0" smtClean="0">
                <a:solidFill>
                  <a:srgbClr val="C00000"/>
                </a:solidFill>
                <a:latin typeface="Times New Roman" pitchFamily="18" charset="0"/>
                <a:cs typeface="Times New Roman" pitchFamily="18" charset="0"/>
              </a:rPr>
              <a:t>extracts of tick tissues including salivary glands.</a:t>
            </a:r>
            <a:r>
              <a:rPr lang="en-US" sz="3200" dirty="0" smtClean="0">
                <a:solidFill>
                  <a:srgbClr val="C00000"/>
                </a:solidFill>
                <a:latin typeface="Times New Roman" pitchFamily="18" charset="0"/>
                <a:cs typeface="Times New Roman" pitchFamily="18" charset="0"/>
              </a:rPr>
              <a:t> </a:t>
            </a:r>
          </a:p>
          <a:p>
            <a:endParaRPr lang="en-US" sz="3200" dirty="0" smtClean="0">
              <a:solidFill>
                <a:srgbClr val="C00000"/>
              </a:solidFill>
              <a:latin typeface="Times New Roman" pitchFamily="18" charset="0"/>
              <a:cs typeface="Times New Roman" pitchFamily="18" charset="0"/>
            </a:endParaRPr>
          </a:p>
          <a:p>
            <a:r>
              <a:rPr lang="en-US" sz="3200" b="1" dirty="0" smtClean="0">
                <a:solidFill>
                  <a:srgbClr val="C00000"/>
                </a:solidFill>
                <a:latin typeface="Times New Roman" pitchFamily="18" charset="0"/>
                <a:cs typeface="Times New Roman" pitchFamily="18" charset="0"/>
              </a:rPr>
              <a:t>**</a:t>
            </a:r>
            <a:r>
              <a:rPr lang="en-US" sz="3200" b="1" dirty="0" smtClean="0">
                <a:solidFill>
                  <a:srgbClr val="002060"/>
                </a:solidFill>
                <a:latin typeface="Times New Roman" pitchFamily="18" charset="0"/>
                <a:cs typeface="Times New Roman" pitchFamily="18" charset="0"/>
              </a:rPr>
              <a:t>This helps define salivary protein candidates that can serve as vaccine targets to inhibit tick feeding, reproduction and pathogen transmission to animals and humans. </a:t>
            </a:r>
            <a:endParaRPr lang="ar-IQ" sz="3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457200" y="873442"/>
            <a:ext cx="8305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**Ticks of a given species may secrete more than 500 different proteins and peptides in their saliva during blood feeding. </a:t>
            </a: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C00000"/>
                </a:solidFill>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The composition of saliva appears to change during blood feeding, perhaps confronting the different host defense responses. </a:t>
            </a: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70C0"/>
                </a:solidFill>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Targeting salivary proteins expressed early during tick feeding could have the advantage of inhibiting tick feeding early and preventing the pathogen transmission.</a:t>
            </a:r>
            <a:r>
              <a:rPr kumimoji="0" lang="en-US" sz="3200" b="1" i="0" u="none" strike="noStrike" cap="none" normalizeH="0" baseline="0" dirty="0" smtClean="0">
                <a:ln>
                  <a:noFill/>
                </a:ln>
                <a:solidFill>
                  <a:srgbClr val="0070C0"/>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28600" y="-123110"/>
            <a:ext cx="86106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summary : </a:t>
            </a:r>
            <a:r>
              <a:rPr kumimoji="0" lang="en-US"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In sensitization phase of ATR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during and after the 1st infestation</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tick saliva antigens injected into the skin are taken up by dendritic cells and delivered to draining lymph nodes where tick antigen specific B and CD4+ T cells are activated and expand, leading to the production of tick antigen-specific IgE that in turn binds to the surface of blood-circulating basophils through Fce RI. </a:t>
            </a:r>
          </a:p>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C00000"/>
                </a:solidFill>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Skin infiltrating basophils are stimulated with tick antigens to release histamine that acts on keratinocytes, leading to epidermal hyperplasia that interferes with tick attachment or blood feeding. </a:t>
            </a:r>
            <a:endParaRPr kumimoji="0" lang="en-US" sz="32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09600"/>
            <a:ext cx="8382000" cy="5509200"/>
          </a:xfrm>
          <a:prstGeom prst="rect">
            <a:avLst/>
          </a:prstGeom>
        </p:spPr>
        <p:txBody>
          <a:bodyPr wrap="square">
            <a:spAutoFit/>
          </a:bodyPr>
          <a:lstStyle/>
          <a:p>
            <a:pPr lvl="0" fontAlgn="base">
              <a:spcBef>
                <a:spcPct val="0"/>
              </a:spcBef>
              <a:spcAft>
                <a:spcPct val="0"/>
              </a:spcAft>
            </a:pPr>
            <a:r>
              <a:rPr lang="en-US" sz="3200" b="1" dirty="0" smtClean="0">
                <a:solidFill>
                  <a:schemeClr val="accent6">
                    <a:lumMod val="50000"/>
                  </a:schemeClr>
                </a:solidFill>
                <a:latin typeface="Times New Roman" pitchFamily="18" charset="0"/>
                <a:ea typeface="Calibri" pitchFamily="34" charset="0"/>
                <a:cs typeface="Times New Roman" pitchFamily="18" charset="0"/>
              </a:rPr>
              <a:t>**Some of tick antigen-specific CD4+T cells are distributed to the skin all over the body and remain as skin-resident, as memory T cells. </a:t>
            </a:r>
          </a:p>
          <a:p>
            <a:pPr lvl="0" fontAlgn="base">
              <a:spcBef>
                <a:spcPct val="0"/>
              </a:spcBef>
              <a:spcAft>
                <a:spcPct val="0"/>
              </a:spcAft>
            </a:pPr>
            <a:r>
              <a:rPr lang="en-US" sz="3200" b="1" dirty="0" smtClean="0">
                <a:latin typeface="Times New Roman" pitchFamily="18" charset="0"/>
                <a:ea typeface="Calibri" pitchFamily="34" charset="0"/>
                <a:cs typeface="Times New Roman" pitchFamily="18" charset="0"/>
              </a:rPr>
              <a:t>**</a:t>
            </a:r>
            <a:r>
              <a:rPr lang="en-US" sz="3200" b="1" dirty="0" smtClean="0">
                <a:solidFill>
                  <a:srgbClr val="C00000"/>
                </a:solidFill>
                <a:latin typeface="Times New Roman" pitchFamily="18" charset="0"/>
                <a:ea typeface="Calibri" pitchFamily="34" charset="0"/>
                <a:cs typeface="Times New Roman" pitchFamily="18" charset="0"/>
              </a:rPr>
              <a:t>In the effector phase of ATR</a:t>
            </a:r>
            <a:r>
              <a:rPr lang="en-US" sz="3200" b="1" dirty="0" smtClean="0">
                <a:latin typeface="Times New Roman" pitchFamily="18" charset="0"/>
                <a:ea typeface="Calibri" pitchFamily="34" charset="0"/>
                <a:cs typeface="Times New Roman" pitchFamily="18" charset="0"/>
              </a:rPr>
              <a:t>(</a:t>
            </a:r>
            <a:r>
              <a:rPr lang="en-US" sz="3200" b="1" dirty="0" smtClean="0">
                <a:solidFill>
                  <a:srgbClr val="0070C0"/>
                </a:solidFill>
                <a:latin typeface="Times New Roman" pitchFamily="18" charset="0"/>
                <a:ea typeface="Calibri" pitchFamily="34" charset="0"/>
                <a:cs typeface="Times New Roman" pitchFamily="18" charset="0"/>
              </a:rPr>
              <a:t>during the 2nd infestation</a:t>
            </a:r>
            <a:r>
              <a:rPr lang="en-US" sz="3200" b="1" dirty="0" smtClean="0">
                <a:latin typeface="Times New Roman" pitchFamily="18" charset="0"/>
                <a:ea typeface="Calibri" pitchFamily="34" charset="0"/>
                <a:cs typeface="Times New Roman" pitchFamily="18" charset="0"/>
              </a:rPr>
              <a:t>), </a:t>
            </a:r>
            <a:r>
              <a:rPr lang="en-US" sz="3200" b="1" dirty="0" smtClean="0">
                <a:solidFill>
                  <a:srgbClr val="7030A0"/>
                </a:solidFill>
                <a:latin typeface="Times New Roman" pitchFamily="18" charset="0"/>
                <a:ea typeface="Calibri" pitchFamily="34" charset="0"/>
                <a:cs typeface="Times New Roman" pitchFamily="18" charset="0"/>
              </a:rPr>
              <a:t>such memory T cells are activated in response to the stimulation with saliva antigens injected by ticks to produce IL-3 that in turn facilitates the recruitment of IgE-armed, blood-circulating basophils to the tick re-infestation site.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pitting Image: Tick Saliva Assists the Causative Agent of Lyme Disease in  Evading Host Skin's Innate Immune Response - ScienceDirect"/>
          <p:cNvPicPr>
            <a:picLocks noChangeAspect="1" noChangeArrowheads="1"/>
          </p:cNvPicPr>
          <p:nvPr/>
        </p:nvPicPr>
        <p:blipFill>
          <a:blip r:embed="rId2" cstate="print"/>
          <a:srcRect/>
          <a:stretch>
            <a:fillRect/>
          </a:stretch>
        </p:blipFill>
        <p:spPr bwMode="auto">
          <a:xfrm>
            <a:off x="304800" y="228600"/>
            <a:ext cx="8534400" cy="6324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ars.els-cdn.com/content/image/1-s2.0-S0021925821006657-gr6.jpg"/>
          <p:cNvPicPr>
            <a:picLocks noChangeAspect="1" noChangeArrowheads="1"/>
          </p:cNvPicPr>
          <p:nvPr/>
        </p:nvPicPr>
        <p:blipFill>
          <a:blip r:embed="rId2" cstate="print"/>
          <a:srcRect/>
          <a:stretch>
            <a:fillRect/>
          </a:stretch>
        </p:blipFill>
        <p:spPr bwMode="auto">
          <a:xfrm>
            <a:off x="381000" y="304800"/>
            <a:ext cx="8534400" cy="5105400"/>
          </a:xfrm>
          <a:prstGeom prst="rect">
            <a:avLst/>
          </a:prstGeom>
          <a:noFill/>
        </p:spPr>
      </p:pic>
      <p:sp>
        <p:nvSpPr>
          <p:cNvPr id="5" name="Rectangle 4"/>
          <p:cNvSpPr/>
          <p:nvPr/>
        </p:nvSpPr>
        <p:spPr>
          <a:xfrm>
            <a:off x="228600" y="5562600"/>
            <a:ext cx="8458200" cy="830997"/>
          </a:xfrm>
          <a:prstGeom prst="rect">
            <a:avLst/>
          </a:prstGeom>
        </p:spPr>
        <p:txBody>
          <a:bodyPr wrap="square">
            <a:spAutoFit/>
          </a:bodyPr>
          <a:lstStyle/>
          <a:p>
            <a:r>
              <a:rPr lang="en-US" sz="2400" b="1" dirty="0" smtClean="0">
                <a:latin typeface="Times New Roman" pitchFamily="18" charset="0"/>
                <a:cs typeface="Times New Roman" pitchFamily="18" charset="0"/>
              </a:rPr>
              <a:t>Figure . Schematic representation of the extrinsic coagulation and </a:t>
            </a:r>
            <a:r>
              <a:rPr lang="en-US" sz="2400" b="1" dirty="0" err="1" smtClean="0">
                <a:latin typeface="Times New Roman" pitchFamily="18" charset="0"/>
                <a:cs typeface="Times New Roman" pitchFamily="18" charset="0"/>
              </a:rPr>
              <a:t>lectin</a:t>
            </a:r>
            <a:r>
              <a:rPr lang="en-US" sz="2400" b="1" dirty="0" smtClean="0">
                <a:latin typeface="Times New Roman" pitchFamily="18" charset="0"/>
                <a:cs typeface="Times New Roman" pitchFamily="18" charset="0"/>
              </a:rPr>
              <a:t> complement pathways and Salp14 inhibitory activity.</a:t>
            </a:r>
            <a:endParaRPr lang="ar-IQ"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ickCheck.com - Anatomy of a Female Deer Tick - Tick Testing Information"/>
          <p:cNvPicPr>
            <a:picLocks noChangeAspect="1" noChangeArrowheads="1"/>
          </p:cNvPicPr>
          <p:nvPr/>
        </p:nvPicPr>
        <p:blipFill>
          <a:blip r:embed="rId2" cstate="print"/>
          <a:srcRect/>
          <a:stretch>
            <a:fillRect/>
          </a:stretch>
        </p:blipFill>
        <p:spPr bwMode="auto">
          <a:xfrm>
            <a:off x="304800" y="457200"/>
            <a:ext cx="8458200" cy="5791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ick host immunity: vector immunomodulation and acquired tick resistance:  Trends in Immunology"/>
          <p:cNvPicPr>
            <a:picLocks noChangeAspect="1" noChangeArrowheads="1"/>
          </p:cNvPicPr>
          <p:nvPr/>
        </p:nvPicPr>
        <p:blipFill>
          <a:blip r:embed="rId2" cstate="print"/>
          <a:srcRect/>
          <a:stretch>
            <a:fillRect/>
          </a:stretch>
        </p:blipFill>
        <p:spPr bwMode="auto">
          <a:xfrm>
            <a:off x="304800" y="457200"/>
            <a:ext cx="8382000" cy="6019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649408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Types of Vaccines</a:t>
            </a:r>
          </a:p>
          <a:p>
            <a:r>
              <a:rPr lang="en-US" sz="2400" b="1" dirty="0" smtClean="0">
                <a:latin typeface="Times New Roman" pitchFamily="18" charset="0"/>
                <a:cs typeface="Times New Roman" pitchFamily="18" charset="0"/>
              </a:rPr>
              <a:t>1-Recombinant </a:t>
            </a:r>
            <a:r>
              <a:rPr lang="en-US" sz="2400" b="1" i="1" dirty="0" smtClean="0">
                <a:latin typeface="Times New Roman" pitchFamily="18" charset="0"/>
                <a:cs typeface="Times New Roman" pitchFamily="18" charset="0"/>
              </a:rPr>
              <a:t>Rhipicephalus </a:t>
            </a:r>
            <a:r>
              <a:rPr lang="en-US" sz="2400" b="1"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Boophilus</a:t>
            </a:r>
            <a:r>
              <a:rPr lang="en-US" sz="2400" b="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microplus </a:t>
            </a:r>
            <a:r>
              <a:rPr lang="en-US" sz="2400" b="1" dirty="0" smtClean="0">
                <a:latin typeface="Times New Roman" pitchFamily="18" charset="0"/>
                <a:cs typeface="Times New Roman" pitchFamily="18" charset="0"/>
              </a:rPr>
              <a:t>BM86 midgut antigen.</a:t>
            </a:r>
          </a:p>
          <a:p>
            <a:r>
              <a:rPr lang="en-US" sz="2400" b="1" dirty="0" smtClean="0">
                <a:latin typeface="Times New Roman" pitchFamily="18" charset="0"/>
                <a:cs typeface="Times New Roman" pitchFamily="18" charset="0"/>
              </a:rPr>
              <a:t> In the early 1990s, commercial vaccines.</a:t>
            </a:r>
          </a:p>
          <a:p>
            <a:r>
              <a:rPr lang="en-US" sz="2400" b="1" dirty="0" smtClean="0">
                <a:solidFill>
                  <a:srgbClr val="C00000"/>
                </a:solidFill>
                <a:latin typeface="Times New Roman" pitchFamily="18" charset="0"/>
                <a:cs typeface="Times New Roman" pitchFamily="18" charset="0"/>
              </a:rPr>
              <a:t>2- Subolesin (SUB) candidate tick protective antigen, Major Surface Protein 1a (MSP1a; SUB-MSP1a), demonstrated effective control of arthropod vector infestations in various hard and soft tick species, mosquitoes, sand flies, poultry red mites and sea lice . </a:t>
            </a:r>
          </a:p>
          <a:p>
            <a:r>
              <a:rPr lang="en-US" sz="2400" b="1" dirty="0" smtClean="0">
                <a:solidFill>
                  <a:srgbClr val="7030A0"/>
                </a:solidFill>
                <a:latin typeface="Times New Roman" pitchFamily="18" charset="0"/>
                <a:cs typeface="Times New Roman" pitchFamily="18" charset="0"/>
              </a:rPr>
              <a:t>**A low-cost and effective alternative means of tick control. Both cattle and sheep developed antibodies against SUB in response to vaccination. </a:t>
            </a:r>
          </a:p>
          <a:p>
            <a:r>
              <a:rPr lang="en-US" sz="2400" b="1" dirty="0" smtClean="0">
                <a:latin typeface="Times New Roman" pitchFamily="18" charset="0"/>
                <a:cs typeface="Times New Roman" pitchFamily="18" charset="0"/>
              </a:rPr>
              <a:t>**The main effect of the vaccine in cattle was the 8-fold reduction in the percent of infested animals while vaccination in sheep reduced tick infestations by 63%. </a:t>
            </a:r>
          </a:p>
          <a:p>
            <a:r>
              <a:rPr lang="en-US" sz="2400" b="1" dirty="0" smtClean="0">
                <a:solidFill>
                  <a:srgbClr val="0070C0"/>
                </a:solidFill>
                <a:latin typeface="Times New Roman" pitchFamily="18" charset="0"/>
                <a:cs typeface="Times New Roman" pitchFamily="18" charset="0"/>
              </a:rPr>
              <a:t>**Female tick weight was 32-55% lower in ticks collected from both vaccinated cattle and sheep when compared to controls. </a:t>
            </a:r>
            <a:endParaRPr lang="ar-IQ" sz="2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609600" y="-189129"/>
            <a:ext cx="74676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a:t>
            </a:r>
            <a:r>
              <a:rPr lang="en-US" sz="2800" b="1" dirty="0" smtClean="0">
                <a:latin typeface="Times New Roman" pitchFamily="18" charset="0"/>
                <a:ea typeface="Calibri" pitchFamily="34" charset="0"/>
                <a:cs typeface="Times New Roman" pitchFamily="18" charset="0"/>
              </a:rPr>
              <a:t>HAA86 antigen of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Hyalomma anatolicum anatolicum,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reported that vaccination of cattle protect against homologous tick challenge .</a:t>
            </a:r>
          </a:p>
          <a:p>
            <a:pPr lvl="0" fontAlgn="base">
              <a:spcBef>
                <a:spcPct val="0"/>
              </a:spcBef>
              <a:spcAft>
                <a:spcPct val="0"/>
              </a:spcAf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lvl="0" fontAlgn="base">
              <a:spcBef>
                <a:spcPct val="0"/>
              </a:spcBef>
              <a:spcAft>
                <a:spcPct val="0"/>
              </a:spcAft>
            </a:pPr>
            <a:r>
              <a:rPr lang="en-US" sz="2800" b="1" dirty="0" smtClean="0">
                <a:latin typeface="Times New Roman" pitchFamily="18" charset="0"/>
                <a:cs typeface="Times New Roman" pitchFamily="18" charset="0"/>
              </a:rPr>
              <a:t>4- Recombinant ATAQ proteins is expressed in both midguts and Malpighian tubules. The vaccine efficacy against tick infestations has not been evaluated but it may constitute a good vaccine candidate with an increased cross- protective effect against heterologous ticks.</a:t>
            </a:r>
          </a:p>
          <a:p>
            <a:pPr lvl="0" fontAlgn="base">
              <a:spcBef>
                <a:spcPct val="0"/>
              </a:spcBef>
              <a:spcAft>
                <a:spcPct val="0"/>
              </a:spcAf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5-</a:t>
            </a:r>
            <a:r>
              <a:rPr lang="en-US" sz="2800" b="1" dirty="0" smtClean="0"/>
              <a:t>  Tick salivary proteins (B-cell inhibitory protein BIP and Salp15 from </a:t>
            </a:r>
            <a:r>
              <a:rPr lang="en-US" sz="2800" b="1" i="1" dirty="0" smtClean="0"/>
              <a:t>I. ricinus </a:t>
            </a:r>
            <a:r>
              <a:rPr lang="en-US" sz="2800" b="1" dirty="0" smtClean="0"/>
              <a:t>and </a:t>
            </a:r>
            <a:r>
              <a:rPr lang="en-US" sz="2800" b="1" i="1" dirty="0" smtClean="0"/>
              <a:t>I. </a:t>
            </a:r>
            <a:r>
              <a:rPr lang="en-US" sz="2800" b="1" i="1" dirty="0" err="1" smtClean="0"/>
              <a:t>scapularis</a:t>
            </a:r>
            <a:r>
              <a:rPr lang="en-US" sz="2800" b="1" dirty="0" smtClean="0"/>
              <a:t>, respectively)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04800" y="243247"/>
            <a:ext cx="85344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The main findings of</a:t>
            </a:r>
            <a:r>
              <a:rPr kumimoji="0" lang="en-US" sz="3200" b="1"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ticks vaccination are</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Tx/>
              <a:buAutoNum type="alphaLcParenBoth"/>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Both cattle and sheep developed antibodies</a:t>
            </a:r>
          </a:p>
          <a:p>
            <a:pPr marL="514350" marR="0" lvl="0" indent="-514350" algn="l" defTabSz="914400" rtl="0" eaLnBrk="0" fontAlgn="base" latinLnBrk="0" hangingPunct="0">
              <a:lnSpc>
                <a:spcPct val="100000"/>
              </a:lnSpc>
              <a:spcBef>
                <a:spcPct val="0"/>
              </a:spcBef>
              <a:spcAft>
                <a:spcPct val="0"/>
              </a:spcAft>
              <a:buClrTx/>
              <a:buSzTx/>
              <a:tabLst/>
            </a:pPr>
            <a:r>
              <a:rPr lang="en-US" sz="3200" b="1" dirty="0" smtClean="0">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response to vaccination.</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 The main effect of the vaccine in cattle was</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reduction in the percent of infested</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animals  but not in the tick infestation rate</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these animals.</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Vaccination in sheep did not affect the</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percent of infested animals but reduced tick</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infestations. </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Female tick weight was lower in ticks</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collected from both vaccinated cattle and </a:t>
            </a: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sheep</a:t>
            </a:r>
            <a:r>
              <a:rPr kumimoji="0" lang="en-US" sz="3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compared to controls.</a:t>
            </a:r>
            <a:endParaRPr kumimoji="0" lang="en-US" sz="4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28600" y="914400"/>
            <a:ext cx="8686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**During feeding, tick salivary glands secrete a large variety of </a:t>
            </a: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pharmacologically</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active molecules with </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immunosuppressive</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properties that facilitate pathogen transmission and are </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potential candidates for anti-tick vaccines</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that </a:t>
            </a:r>
            <a:r>
              <a:rPr kumimoji="0" lang="en-US" sz="3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limit infestations and interfere with tick-borne pathogen transmission.</a:t>
            </a:r>
            <a:endParaRPr kumimoji="0" lang="en-US" sz="4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 WONDER by aleshacha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s://ars.els-cdn.com/content/image/1-s2.0-S1877959X19300950-ga1.jpg"/>
          <p:cNvPicPr>
            <a:picLocks noChangeAspect="1" noChangeArrowheads="1"/>
          </p:cNvPicPr>
          <p:nvPr/>
        </p:nvPicPr>
        <p:blipFill>
          <a:blip r:embed="rId2" cstate="print"/>
          <a:srcRect/>
          <a:stretch>
            <a:fillRect/>
          </a:stretch>
        </p:blipFill>
        <p:spPr bwMode="auto">
          <a:xfrm>
            <a:off x="381000" y="457200"/>
            <a:ext cx="8458200" cy="5867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1"/>
            <a:ext cx="8534400" cy="5693866"/>
          </a:xfrm>
          <a:prstGeom prst="rect">
            <a:avLst/>
          </a:prstGeom>
        </p:spPr>
        <p:txBody>
          <a:bodyPr wrap="square">
            <a:spAutoFit/>
          </a:bodyPr>
          <a:lstStyle/>
          <a:p>
            <a:r>
              <a:rPr lang="en-US" sz="2800" b="1" dirty="0" smtClean="0">
                <a:solidFill>
                  <a:srgbClr val="C00000"/>
                </a:solidFill>
                <a:latin typeface="Times New Roman" pitchFamily="18" charset="0"/>
                <a:cs typeface="Times New Roman" pitchFamily="18" charset="0"/>
              </a:rPr>
              <a:t>**Ticks are ectoparasitic arthropods that obligatorily feed on the blood of their vertebrate hosts  including mammals, birds, reptiles, and even amphibians. </a:t>
            </a:r>
          </a:p>
          <a:p>
            <a:r>
              <a:rPr lang="en-US" sz="2800" b="1" dirty="0" smtClean="0">
                <a:latin typeface="Times New Roman" pitchFamily="18" charset="0"/>
                <a:cs typeface="Times New Roman" pitchFamily="18" charset="0"/>
              </a:rPr>
              <a:t>**A single </a:t>
            </a:r>
            <a:r>
              <a:rPr lang="en-US" sz="2800" b="1" dirty="0" smtClean="0">
                <a:solidFill>
                  <a:srgbClr val="7030A0"/>
                </a:solidFill>
                <a:latin typeface="Times New Roman" pitchFamily="18" charset="0"/>
                <a:cs typeface="Times New Roman" pitchFamily="18" charset="0"/>
              </a:rPr>
              <a:t>Ixodid adult female </a:t>
            </a:r>
            <a:r>
              <a:rPr lang="en-US" sz="2800" b="1" dirty="0" smtClean="0">
                <a:latin typeface="Times New Roman" pitchFamily="18" charset="0"/>
                <a:cs typeface="Times New Roman" pitchFamily="18" charset="0"/>
              </a:rPr>
              <a:t>can ingest more than </a:t>
            </a:r>
            <a:r>
              <a:rPr lang="en-US" sz="2800" b="1" dirty="0" smtClean="0">
                <a:solidFill>
                  <a:srgbClr val="C00000"/>
                </a:solidFill>
                <a:latin typeface="Times New Roman" pitchFamily="18" charset="0"/>
                <a:cs typeface="Times New Roman" pitchFamily="18" charset="0"/>
              </a:rPr>
              <a:t>~1 mL </a:t>
            </a:r>
            <a:r>
              <a:rPr lang="en-US" sz="2800" b="1" dirty="0" smtClean="0">
                <a:latin typeface="Times New Roman" pitchFamily="18" charset="0"/>
                <a:cs typeface="Times New Roman" pitchFamily="18" charset="0"/>
              </a:rPr>
              <a:t>of blood. </a:t>
            </a:r>
          </a:p>
          <a:p>
            <a:r>
              <a:rPr lang="en-US" sz="2800" b="1" dirty="0" smtClean="0">
                <a:solidFill>
                  <a:srgbClr val="0070C0"/>
                </a:solidFill>
                <a:latin typeface="Times New Roman" pitchFamily="18" charset="0"/>
                <a:cs typeface="Times New Roman" pitchFamily="18" charset="0"/>
              </a:rPr>
              <a:t>**Ixodid ticks insert their mouthparts into the host skin and take a blood meal for several days, resulting in increased body weight up to 200-fold. </a:t>
            </a:r>
          </a:p>
          <a:p>
            <a:r>
              <a:rPr lang="en-US" sz="2800" b="1" dirty="0" smtClean="0">
                <a:latin typeface="Times New Roman" pitchFamily="18" charset="0"/>
                <a:cs typeface="Times New Roman" pitchFamily="18" charset="0"/>
              </a:rPr>
              <a:t>**During blood feeding, tick saliva containing a wide range of </a:t>
            </a:r>
            <a:r>
              <a:rPr lang="en-US" sz="2800" b="1" dirty="0" smtClean="0">
                <a:solidFill>
                  <a:srgbClr val="7030A0"/>
                </a:solidFill>
                <a:latin typeface="Times New Roman" pitchFamily="18" charset="0"/>
                <a:cs typeface="Times New Roman" pitchFamily="18" charset="0"/>
              </a:rPr>
              <a:t>bioactive substances(</a:t>
            </a:r>
            <a:r>
              <a:rPr lang="en-US" sz="2800" b="1" dirty="0" smtClean="0">
                <a:latin typeface="Times New Roman" pitchFamily="18" charset="0"/>
                <a:cs typeface="Times New Roman" pitchFamily="18" charset="0"/>
              </a:rPr>
              <a:t>including </a:t>
            </a:r>
            <a:r>
              <a:rPr lang="en-US" sz="2800" b="1" dirty="0" smtClean="0">
                <a:solidFill>
                  <a:srgbClr val="C00000"/>
                </a:solidFill>
                <a:latin typeface="Times New Roman" pitchFamily="18" charset="0"/>
                <a:cs typeface="Times New Roman" pitchFamily="18" charset="0"/>
              </a:rPr>
              <a:t>vasodilator, anti-hemostatic, anti-inflammatory, and immunosuppressive reagents</a:t>
            </a:r>
            <a:r>
              <a:rPr lang="en-US" sz="2800" b="1" dirty="0" smtClean="0">
                <a:latin typeface="Times New Roman" pitchFamily="18" charset="0"/>
                <a:cs typeface="Times New Roman" pitchFamily="18" charset="0"/>
              </a:rPr>
              <a:t>) is injected into host animals to promote successful blood sucking.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63915"/>
            <a:ext cx="8610600" cy="6001643"/>
          </a:xfrm>
          <a:prstGeom prst="rect">
            <a:avLst/>
          </a:prstGeom>
        </p:spPr>
        <p:txBody>
          <a:bodyPr wrap="square">
            <a:spAutoFit/>
          </a:bodyPr>
          <a:lstStyle/>
          <a:p>
            <a:r>
              <a:rPr lang="en-US" sz="3200" b="1" dirty="0" smtClean="0">
                <a:solidFill>
                  <a:srgbClr val="C00000"/>
                </a:solidFill>
                <a:latin typeface="Times New Roman" pitchFamily="18" charset="0"/>
                <a:cs typeface="Times New Roman" pitchFamily="18" charset="0"/>
              </a:rPr>
              <a:t>**The host can suffer from anemia, which negatively impacts the productivity of livestock and causes a huge economic burden worldwide. </a:t>
            </a:r>
          </a:p>
          <a:p>
            <a:r>
              <a:rPr lang="en-US" sz="3200" b="1" dirty="0" smtClean="0">
                <a:solidFill>
                  <a:srgbClr val="0070C0"/>
                </a:solidFill>
                <a:latin typeface="Times New Roman" pitchFamily="18" charset="0"/>
                <a:cs typeface="Times New Roman" pitchFamily="18" charset="0"/>
              </a:rPr>
              <a:t>**Ticks are probably the most harmful ectoparasites of domestic animals including cattle and wild animals, being of very substantial veterinary importance which cause a large economic losses in livestock production through blood sucking, weight loss, biting, skin damage, toxins injected and the transmission of a variety of viral, bacterial and protozoan diseases.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153400" cy="5632311"/>
          </a:xfrm>
          <a:prstGeom prst="rect">
            <a:avLst/>
          </a:prstGeom>
        </p:spPr>
        <p:txBody>
          <a:bodyPr wrap="square">
            <a:spAutoFit/>
          </a:bodyPr>
          <a:lstStyle/>
          <a:p>
            <a:r>
              <a:rPr lang="en-US" sz="3600" b="1" dirty="0" smtClean="0">
                <a:latin typeface="Times New Roman" pitchFamily="18" charset="0"/>
                <a:cs typeface="Times New Roman" pitchFamily="18" charset="0"/>
              </a:rPr>
              <a:t>**It was estimated annual losses due to reductions in weight gain and milk production caused by the cattle tick </a:t>
            </a:r>
            <a:r>
              <a:rPr lang="en-US" sz="3600" b="1" i="1" dirty="0" smtClean="0">
                <a:latin typeface="Times New Roman" pitchFamily="18" charset="0"/>
                <a:cs typeface="Times New Roman" pitchFamily="18" charset="0"/>
              </a:rPr>
              <a:t>Rhipicephalus microplus</a:t>
            </a:r>
            <a:r>
              <a:rPr lang="en-US" sz="3600" b="1" dirty="0" smtClean="0">
                <a:latin typeface="Times New Roman" pitchFamily="18" charset="0"/>
                <a:cs typeface="Times New Roman" pitchFamily="18" charset="0"/>
              </a:rPr>
              <a:t> are approximately 3.24 billion dollars in Brazil alone. </a:t>
            </a:r>
          </a:p>
          <a:p>
            <a:endParaRPr lang="en-US" sz="3600" b="1" dirty="0" smtClean="0">
              <a:latin typeface="Times New Roman" pitchFamily="18" charset="0"/>
              <a:cs typeface="Times New Roman" pitchFamily="18" charset="0"/>
            </a:endParaRPr>
          </a:p>
          <a:p>
            <a:r>
              <a:rPr lang="en-US" sz="3600" b="1" dirty="0" smtClean="0">
                <a:solidFill>
                  <a:srgbClr val="C00000"/>
                </a:solidFill>
                <a:latin typeface="Times New Roman" pitchFamily="18" charset="0"/>
                <a:cs typeface="Times New Roman" pitchFamily="18" charset="0"/>
              </a:rPr>
              <a:t>**Also, they are considered second to mosquitoes as vectors of pathogenic microorganisms.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04800" y="943691"/>
            <a:ext cx="8610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**In contrast to other arthropods, hard ticks are strictly hematophagous</a:t>
            </a:r>
            <a:r>
              <a:rPr lang="en-US" sz="3600" b="1" dirty="0" smtClean="0">
                <a:solidFill>
                  <a:srgbClr val="0070C0"/>
                </a:solidFill>
                <a:latin typeface="Times New Roman" pitchFamily="18" charset="0"/>
                <a:ea typeface="Calibri" pitchFamily="34" charset="0"/>
                <a:cs typeface="Times New Roman" pitchFamily="18" charset="0"/>
              </a:rPr>
              <a:t>.</a:t>
            </a:r>
            <a:endParaRPr kumimoji="0" lang="en-US" sz="36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endParaRPr>
          </a:p>
          <a:p>
            <a:pPr fontAlgn="base">
              <a:spcBef>
                <a:spcPct val="0"/>
              </a:spcBef>
              <a:spcAft>
                <a:spcPct val="0"/>
              </a:spcAft>
            </a:pPr>
            <a:r>
              <a:rPr lang="en-US" sz="3600" b="1" dirty="0" smtClean="0">
                <a:solidFill>
                  <a:srgbClr val="C00000"/>
                </a:solidFill>
                <a:latin typeface="Times New Roman" pitchFamily="18" charset="0"/>
                <a:ea typeface="Calibri" pitchFamily="34" charset="0"/>
                <a:cs typeface="Times New Roman" pitchFamily="18" charset="0"/>
              </a:rPr>
              <a:t>**</a:t>
            </a:r>
            <a:r>
              <a:rPr kumimoji="0" lang="en-US" sz="3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In addition, some species feed on a different hosts in each developmental stages (larvae, nymphs, and adults), thereby increasing the chance of either acquiring or transmitting pathogens. </a:t>
            </a:r>
          </a:p>
          <a:p>
            <a:pPr fontAlgn="base">
              <a:spcBef>
                <a:spcPct val="0"/>
              </a:spcBef>
              <a:spcAft>
                <a:spcPct val="0"/>
              </a:spcAft>
            </a:pPr>
            <a:r>
              <a:rPr lang="en-US" sz="3600" b="1" dirty="0" smtClean="0">
                <a:latin typeface="Times New Roman" pitchFamily="18" charset="0"/>
                <a:cs typeface="Times New Roman" pitchFamily="18" charset="0"/>
              </a:rPr>
              <a:t> </a:t>
            </a: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2648</Words>
  <Application>Microsoft Office PowerPoint</Application>
  <PresentationFormat>On-screen Show (4:3)</PresentationFormat>
  <Paragraphs>115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DR.Ahmed Saker 2O14</cp:lastModifiedBy>
  <cp:revision>73</cp:revision>
  <dcterms:created xsi:type="dcterms:W3CDTF">2006-08-16T00:00:00Z</dcterms:created>
  <dcterms:modified xsi:type="dcterms:W3CDTF">2024-02-29T09:05:11Z</dcterms:modified>
</cp:coreProperties>
</file>