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301" r:id="rId2"/>
    <p:sldId id="289" r:id="rId3"/>
    <p:sldId id="299" r:id="rId4"/>
    <p:sldId id="274" r:id="rId5"/>
    <p:sldId id="257" r:id="rId6"/>
    <p:sldId id="291" r:id="rId7"/>
    <p:sldId id="290" r:id="rId8"/>
    <p:sldId id="269" r:id="rId9"/>
    <p:sldId id="258" r:id="rId10"/>
    <p:sldId id="268" r:id="rId11"/>
    <p:sldId id="259" r:id="rId12"/>
    <p:sldId id="271" r:id="rId13"/>
    <p:sldId id="294" r:id="rId14"/>
    <p:sldId id="273" r:id="rId15"/>
    <p:sldId id="272" r:id="rId16"/>
    <p:sldId id="295" r:id="rId17"/>
    <p:sldId id="300" r:id="rId18"/>
    <p:sldId id="298" r:id="rId19"/>
    <p:sldId id="278" r:id="rId20"/>
    <p:sldId id="279" r:id="rId21"/>
    <p:sldId id="281" r:id="rId22"/>
    <p:sldId id="283" r:id="rId23"/>
    <p:sldId id="296" r:id="rId24"/>
    <p:sldId id="284" r:id="rId25"/>
    <p:sldId id="297" r:id="rId26"/>
    <p:sldId id="266" r:id="rId27"/>
    <p:sldId id="280" r:id="rId28"/>
    <p:sldId id="287" r:id="rId29"/>
    <p:sldId id="267" r:id="rId30"/>
    <p:sldId id="261" r:id="rId31"/>
    <p:sldId id="262" r:id="rId32"/>
    <p:sldId id="277" r:id="rId33"/>
  </p:sldIdLst>
  <p:sldSz cx="12192000" cy="6858000"/>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71" d="100"/>
          <a:sy n="71" d="100"/>
        </p:scale>
        <p:origin x="69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IQ"/>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IQ"/>
          </a:p>
        </p:txBody>
      </p:sp>
      <p:sp>
        <p:nvSpPr>
          <p:cNvPr id="4" name="Date Placeholder 3"/>
          <p:cNvSpPr>
            <a:spLocks noGrp="1"/>
          </p:cNvSpPr>
          <p:nvPr>
            <p:ph type="dt" sz="half" idx="10"/>
          </p:nvPr>
        </p:nvSpPr>
        <p:spPr/>
        <p:txBody>
          <a:bodyPr/>
          <a:lstStyle/>
          <a:p>
            <a:fld id="{96C61E11-BDB8-4A0F-AC46-22C34E9E7035}" type="datetimeFigureOut">
              <a:rPr lang="ar-IQ" smtClean="0"/>
              <a:t>16/10/1445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348FEE24-740D-4D49-A87C-E356C18B6EC4}" type="slidenum">
              <a:rPr lang="ar-IQ" smtClean="0"/>
              <a:t>‹#›</a:t>
            </a:fld>
            <a:endParaRPr lang="ar-IQ"/>
          </a:p>
        </p:txBody>
      </p:sp>
    </p:spTree>
    <p:extLst>
      <p:ext uri="{BB962C8B-B14F-4D97-AF65-F5344CB8AC3E}">
        <p14:creationId xmlns:p14="http://schemas.microsoft.com/office/powerpoint/2010/main" val="3273564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96C61E11-BDB8-4A0F-AC46-22C34E9E7035}" type="datetimeFigureOut">
              <a:rPr lang="ar-IQ" smtClean="0"/>
              <a:t>16/10/1445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348FEE24-740D-4D49-A87C-E356C18B6EC4}" type="slidenum">
              <a:rPr lang="ar-IQ" smtClean="0"/>
              <a:t>‹#›</a:t>
            </a:fld>
            <a:endParaRPr lang="ar-IQ"/>
          </a:p>
        </p:txBody>
      </p:sp>
    </p:spTree>
    <p:extLst>
      <p:ext uri="{BB962C8B-B14F-4D97-AF65-F5344CB8AC3E}">
        <p14:creationId xmlns:p14="http://schemas.microsoft.com/office/powerpoint/2010/main" val="634091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96C61E11-BDB8-4A0F-AC46-22C34E9E7035}" type="datetimeFigureOut">
              <a:rPr lang="ar-IQ" smtClean="0"/>
              <a:t>16/10/1445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348FEE24-740D-4D49-A87C-E356C18B6EC4}" type="slidenum">
              <a:rPr lang="ar-IQ" smtClean="0"/>
              <a:t>‹#›</a:t>
            </a:fld>
            <a:endParaRPr lang="ar-IQ"/>
          </a:p>
        </p:txBody>
      </p:sp>
    </p:spTree>
    <p:extLst>
      <p:ext uri="{BB962C8B-B14F-4D97-AF65-F5344CB8AC3E}">
        <p14:creationId xmlns:p14="http://schemas.microsoft.com/office/powerpoint/2010/main" val="526388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96C61E11-BDB8-4A0F-AC46-22C34E9E7035}" type="datetimeFigureOut">
              <a:rPr lang="ar-IQ" smtClean="0"/>
              <a:t>16/10/1445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348FEE24-740D-4D49-A87C-E356C18B6EC4}" type="slidenum">
              <a:rPr lang="ar-IQ" smtClean="0"/>
              <a:t>‹#›</a:t>
            </a:fld>
            <a:endParaRPr lang="ar-IQ"/>
          </a:p>
        </p:txBody>
      </p:sp>
    </p:spTree>
    <p:extLst>
      <p:ext uri="{BB962C8B-B14F-4D97-AF65-F5344CB8AC3E}">
        <p14:creationId xmlns:p14="http://schemas.microsoft.com/office/powerpoint/2010/main" val="288965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IQ"/>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C61E11-BDB8-4A0F-AC46-22C34E9E7035}" type="datetimeFigureOut">
              <a:rPr lang="ar-IQ" smtClean="0"/>
              <a:t>16/10/1445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348FEE24-740D-4D49-A87C-E356C18B6EC4}" type="slidenum">
              <a:rPr lang="ar-IQ" smtClean="0"/>
              <a:t>‹#›</a:t>
            </a:fld>
            <a:endParaRPr lang="ar-IQ"/>
          </a:p>
        </p:txBody>
      </p:sp>
    </p:spTree>
    <p:extLst>
      <p:ext uri="{BB962C8B-B14F-4D97-AF65-F5344CB8AC3E}">
        <p14:creationId xmlns:p14="http://schemas.microsoft.com/office/powerpoint/2010/main" val="99808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fld id="{96C61E11-BDB8-4A0F-AC46-22C34E9E7035}" type="datetimeFigureOut">
              <a:rPr lang="ar-IQ" smtClean="0"/>
              <a:t>16/10/1445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348FEE24-740D-4D49-A87C-E356C18B6EC4}" type="slidenum">
              <a:rPr lang="ar-IQ" smtClean="0"/>
              <a:t>‹#›</a:t>
            </a:fld>
            <a:endParaRPr lang="ar-IQ"/>
          </a:p>
        </p:txBody>
      </p:sp>
    </p:spTree>
    <p:extLst>
      <p:ext uri="{BB962C8B-B14F-4D97-AF65-F5344CB8AC3E}">
        <p14:creationId xmlns:p14="http://schemas.microsoft.com/office/powerpoint/2010/main" val="46746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IQ"/>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fld id="{96C61E11-BDB8-4A0F-AC46-22C34E9E7035}" type="datetimeFigureOut">
              <a:rPr lang="ar-IQ" smtClean="0"/>
              <a:t>16/10/1445</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348FEE24-740D-4D49-A87C-E356C18B6EC4}" type="slidenum">
              <a:rPr lang="ar-IQ" smtClean="0"/>
              <a:t>‹#›</a:t>
            </a:fld>
            <a:endParaRPr lang="ar-IQ"/>
          </a:p>
        </p:txBody>
      </p:sp>
    </p:spTree>
    <p:extLst>
      <p:ext uri="{BB962C8B-B14F-4D97-AF65-F5344CB8AC3E}">
        <p14:creationId xmlns:p14="http://schemas.microsoft.com/office/powerpoint/2010/main" val="3126286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fld id="{96C61E11-BDB8-4A0F-AC46-22C34E9E7035}" type="datetimeFigureOut">
              <a:rPr lang="ar-IQ" smtClean="0"/>
              <a:t>16/10/1445</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348FEE24-740D-4D49-A87C-E356C18B6EC4}" type="slidenum">
              <a:rPr lang="ar-IQ" smtClean="0"/>
              <a:t>‹#›</a:t>
            </a:fld>
            <a:endParaRPr lang="ar-IQ"/>
          </a:p>
        </p:txBody>
      </p:sp>
    </p:spTree>
    <p:extLst>
      <p:ext uri="{BB962C8B-B14F-4D97-AF65-F5344CB8AC3E}">
        <p14:creationId xmlns:p14="http://schemas.microsoft.com/office/powerpoint/2010/main" val="3821633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61E11-BDB8-4A0F-AC46-22C34E9E7035}" type="datetimeFigureOut">
              <a:rPr lang="ar-IQ" smtClean="0"/>
              <a:t>16/10/1445</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348FEE24-740D-4D49-A87C-E356C18B6EC4}" type="slidenum">
              <a:rPr lang="ar-IQ" smtClean="0"/>
              <a:t>‹#›</a:t>
            </a:fld>
            <a:endParaRPr lang="ar-IQ"/>
          </a:p>
        </p:txBody>
      </p:sp>
    </p:spTree>
    <p:extLst>
      <p:ext uri="{BB962C8B-B14F-4D97-AF65-F5344CB8AC3E}">
        <p14:creationId xmlns:p14="http://schemas.microsoft.com/office/powerpoint/2010/main" val="1882828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1E11-BDB8-4A0F-AC46-22C34E9E7035}" type="datetimeFigureOut">
              <a:rPr lang="ar-IQ" smtClean="0"/>
              <a:t>16/10/1445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348FEE24-740D-4D49-A87C-E356C18B6EC4}" type="slidenum">
              <a:rPr lang="ar-IQ" smtClean="0"/>
              <a:t>‹#›</a:t>
            </a:fld>
            <a:endParaRPr lang="ar-IQ"/>
          </a:p>
        </p:txBody>
      </p:sp>
    </p:spTree>
    <p:extLst>
      <p:ext uri="{BB962C8B-B14F-4D97-AF65-F5344CB8AC3E}">
        <p14:creationId xmlns:p14="http://schemas.microsoft.com/office/powerpoint/2010/main" val="2034801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1E11-BDB8-4A0F-AC46-22C34E9E7035}" type="datetimeFigureOut">
              <a:rPr lang="ar-IQ" smtClean="0"/>
              <a:t>16/10/1445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348FEE24-740D-4D49-A87C-E356C18B6EC4}" type="slidenum">
              <a:rPr lang="ar-IQ" smtClean="0"/>
              <a:t>‹#›</a:t>
            </a:fld>
            <a:endParaRPr lang="ar-IQ"/>
          </a:p>
        </p:txBody>
      </p:sp>
    </p:spTree>
    <p:extLst>
      <p:ext uri="{BB962C8B-B14F-4D97-AF65-F5344CB8AC3E}">
        <p14:creationId xmlns:p14="http://schemas.microsoft.com/office/powerpoint/2010/main" val="725593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6C61E11-BDB8-4A0F-AC46-22C34E9E7035}" type="datetimeFigureOut">
              <a:rPr lang="ar-IQ" smtClean="0"/>
              <a:t>16/10/1445</a:t>
            </a:fld>
            <a:endParaRPr lang="ar-IQ"/>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48FEE24-740D-4D49-A87C-E356C18B6EC4}" type="slidenum">
              <a:rPr lang="ar-IQ" smtClean="0"/>
              <a:t>‹#›</a:t>
            </a:fld>
            <a:endParaRPr lang="ar-IQ"/>
          </a:p>
        </p:txBody>
      </p:sp>
    </p:spTree>
    <p:extLst>
      <p:ext uri="{BB962C8B-B14F-4D97-AF65-F5344CB8AC3E}">
        <p14:creationId xmlns:p14="http://schemas.microsoft.com/office/powerpoint/2010/main" val="3155108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42A7E-7BAA-4B9B-AD19-839D0356CBA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AB3EABD-4394-4563-941E-14E25F905A01}"/>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98673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1"/>
            <a:ext cx="12307908" cy="6858000"/>
          </a:xfrm>
          <a:prstGeom prst="rect">
            <a:avLst/>
          </a:prstGeom>
        </p:spPr>
      </p:pic>
    </p:spTree>
    <p:extLst>
      <p:ext uri="{BB962C8B-B14F-4D97-AF65-F5344CB8AC3E}">
        <p14:creationId xmlns:p14="http://schemas.microsoft.com/office/powerpoint/2010/main" val="598963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l" rtl="0">
              <a:buNone/>
            </a:pPr>
            <a:r>
              <a:rPr lang="en-US" sz="3200" dirty="0"/>
              <a:t>The replication and extranuclear synthesis of the orf virus </a:t>
            </a:r>
            <a:r>
              <a:rPr lang="en-US" sz="3200" b="1" dirty="0">
                <a:solidFill>
                  <a:srgbClr val="C00000"/>
                </a:solidFill>
              </a:rPr>
              <a:t>utilizes a double envelope structure that is unique to Poxviridae</a:t>
            </a:r>
            <a:r>
              <a:rPr lang="en-US" sz="3200" dirty="0"/>
              <a:t>. A single extracellular virus is composed of many, individually infectious virions. This feature of Orf viridae and Pox viridae, in general, makes them particularly resilient </a:t>
            </a:r>
            <a:r>
              <a:rPr lang="ar-IQ" sz="3200" dirty="0"/>
              <a:t>مقاوم</a:t>
            </a:r>
            <a:r>
              <a:rPr lang="en-US" sz="3200" dirty="0"/>
              <a:t>and even capable of spread via fomites. Orf lesions commonly appear three to seven days after inoculation and progress through six clinical stages over the course of six to eight weeks, ending in </a:t>
            </a:r>
            <a:r>
              <a:rPr lang="en-US" sz="3200" dirty="0" err="1"/>
              <a:t>resolution.The</a:t>
            </a:r>
            <a:r>
              <a:rPr lang="en-US" sz="3200" dirty="0"/>
              <a:t> duration of each stage is approximately one week .Erythematous spots in the affected sites </a:t>
            </a:r>
            <a:r>
              <a:rPr lang="en-US" sz="3200" b="1" dirty="0">
                <a:solidFill>
                  <a:srgbClr val="C00000"/>
                </a:solidFill>
              </a:rPr>
              <a:t>developing into Maculopapular stage, Target stage </a:t>
            </a:r>
            <a:r>
              <a:rPr lang="en-US" sz="3200" dirty="0"/>
              <a:t>(papule or nodule with gray-white, necrotic center and red outer halo) </a:t>
            </a:r>
            <a:r>
              <a:rPr lang="en-US" sz="3200" b="1" dirty="0">
                <a:solidFill>
                  <a:srgbClr val="C00000"/>
                </a:solidFill>
              </a:rPr>
              <a:t>, Acute-nodular weepy stage </a:t>
            </a:r>
            <a:r>
              <a:rPr lang="en-US" sz="3200" dirty="0"/>
              <a:t>(draining papule or nodule)</a:t>
            </a:r>
            <a:r>
              <a:rPr lang="en-US" sz="3200" b="1" dirty="0">
                <a:solidFill>
                  <a:srgbClr val="C00000"/>
                </a:solidFill>
              </a:rPr>
              <a:t> , Regenerative-nodular dry stage </a:t>
            </a:r>
            <a:r>
              <a:rPr lang="en-US" sz="3200" dirty="0"/>
              <a:t>(firm, crusted papule or nodule) ,</a:t>
            </a:r>
            <a:r>
              <a:rPr lang="en-US" sz="3200" b="1" dirty="0">
                <a:solidFill>
                  <a:srgbClr val="C00000"/>
                </a:solidFill>
              </a:rPr>
              <a:t>Papilloma stage </a:t>
            </a:r>
            <a:r>
              <a:rPr lang="en-US" sz="3200" dirty="0"/>
              <a:t>(papule or nodule with a papillomatous surface and dry crust) ,</a:t>
            </a:r>
            <a:r>
              <a:rPr lang="en-US" sz="3200" b="1" dirty="0">
                <a:solidFill>
                  <a:srgbClr val="C00000"/>
                </a:solidFill>
              </a:rPr>
              <a:t>Regression stage </a:t>
            </a:r>
            <a:r>
              <a:rPr lang="en-US" sz="3200" dirty="0"/>
              <a:t>(lesion progressively shrinks in size and resolves, generally without residual</a:t>
            </a:r>
          </a:p>
        </p:txBody>
      </p:sp>
    </p:spTree>
    <p:extLst>
      <p:ext uri="{BB962C8B-B14F-4D97-AF65-F5344CB8AC3E}">
        <p14:creationId xmlns:p14="http://schemas.microsoft.com/office/powerpoint/2010/main" val="1948664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83669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E92ECF-9CEA-415D-8400-6892B42FACDF}"/>
              </a:ext>
            </a:extLst>
          </p:cNvPr>
          <p:cNvSpPr>
            <a:spLocks noGrp="1"/>
          </p:cNvSpPr>
          <p:nvPr>
            <p:ph idx="1"/>
          </p:nvPr>
        </p:nvSpPr>
        <p:spPr>
          <a:xfrm>
            <a:off x="0" y="0"/>
            <a:ext cx="12192000" cy="6858000"/>
          </a:xfrm>
        </p:spPr>
        <p:txBody>
          <a:bodyPr>
            <a:normAutofit fontScale="92500" lnSpcReduction="10000"/>
          </a:bodyPr>
          <a:lstStyle/>
          <a:p>
            <a:pPr marL="0" indent="0" algn="l">
              <a:buNone/>
            </a:pPr>
            <a:r>
              <a:rPr lang="en-US" sz="3200" dirty="0"/>
              <a:t>scar) .</a:t>
            </a:r>
          </a:p>
          <a:p>
            <a:pPr marL="0" indent="0" algn="l">
              <a:buNone/>
            </a:pPr>
            <a:r>
              <a:rPr lang="en-US" sz="3500" b="1" dirty="0">
                <a:solidFill>
                  <a:srgbClr val="C00000"/>
                </a:solidFill>
              </a:rPr>
              <a:t>pathological lesions </a:t>
            </a:r>
          </a:p>
          <a:p>
            <a:pPr marL="0" indent="0" algn="l" rtl="0">
              <a:buNone/>
            </a:pPr>
            <a:r>
              <a:rPr lang="en-US" sz="3500" dirty="0"/>
              <a:t>It can be found most frequently in the oral cavity (</a:t>
            </a:r>
            <a:r>
              <a:rPr lang="en-US" sz="3500" b="1" dirty="0">
                <a:solidFill>
                  <a:srgbClr val="C00000"/>
                </a:solidFill>
              </a:rPr>
              <a:t>lip mucosa, tongue, gums), skin of the face and nose</a:t>
            </a:r>
            <a:r>
              <a:rPr lang="en-US" sz="3500" dirty="0"/>
              <a:t>, they are also observed </a:t>
            </a:r>
            <a:r>
              <a:rPr lang="en-US" sz="3500" b="1" dirty="0">
                <a:solidFill>
                  <a:srgbClr val="C00000"/>
                </a:solidFill>
              </a:rPr>
              <a:t>at the udder skin of ewes and the testis of male goats </a:t>
            </a:r>
            <a:r>
              <a:rPr lang="en-US" sz="3500" dirty="0"/>
              <a:t>. It is particularly severe in </a:t>
            </a:r>
            <a:r>
              <a:rPr lang="en-US" sz="3500" b="1" dirty="0">
                <a:solidFill>
                  <a:srgbClr val="C00000"/>
                </a:solidFill>
              </a:rPr>
              <a:t>artificially-reared lambs</a:t>
            </a:r>
            <a:r>
              <a:rPr lang="en-US" sz="3500" dirty="0"/>
              <a:t> ,Outbreaks may occur within 10 to 14 days of </a:t>
            </a:r>
            <a:r>
              <a:rPr lang="en-US" sz="3500" b="1" dirty="0">
                <a:solidFill>
                  <a:srgbClr val="C00000"/>
                </a:solidFill>
              </a:rPr>
              <a:t>pasture change especially onto those pastures which contain thistles &amp; gorse</a:t>
            </a:r>
            <a:r>
              <a:rPr lang="ar-MA" sz="3500" b="1" dirty="0">
                <a:solidFill>
                  <a:srgbClr val="C00000"/>
                </a:solidFill>
              </a:rPr>
              <a:t> </a:t>
            </a:r>
            <a:r>
              <a:rPr lang="en-US" sz="3500" b="1" dirty="0">
                <a:solidFill>
                  <a:srgbClr val="C00000"/>
                </a:solidFill>
              </a:rPr>
              <a:t>which cause superficial trauma to the lips/mouth. </a:t>
            </a:r>
            <a:r>
              <a:rPr lang="en-US" sz="3500" dirty="0"/>
              <a:t>The virus most commonly results in </a:t>
            </a:r>
            <a:r>
              <a:rPr lang="en-US" sz="3500" b="1" dirty="0">
                <a:solidFill>
                  <a:srgbClr val="C00000"/>
                </a:solidFill>
              </a:rPr>
              <a:t>proliferative lesions at the hoof/horn junction and on the lips/gums.. Large scabs are often present at the commissure of the lips and along the gum margins surrounding the incisor</a:t>
            </a:r>
            <a:r>
              <a:rPr lang="ar-MA" sz="3500" b="1" dirty="0">
                <a:solidFill>
                  <a:srgbClr val="C00000"/>
                </a:solidFill>
              </a:rPr>
              <a:t>القواطع </a:t>
            </a:r>
            <a:r>
              <a:rPr lang="en-US" sz="3500" b="1" dirty="0">
                <a:solidFill>
                  <a:srgbClr val="C00000"/>
                </a:solidFill>
              </a:rPr>
              <a:t>teeth. Much less commonly, lesions may involve the hard palate and tongue .</a:t>
            </a:r>
            <a:r>
              <a:rPr lang="en-US" sz="3500" dirty="0"/>
              <a:t>. </a:t>
            </a:r>
            <a:r>
              <a:rPr lang="en-US" sz="3500" b="1" dirty="0">
                <a:solidFill>
                  <a:srgbClr val="C00000"/>
                </a:solidFill>
              </a:rPr>
              <a:t>Lesions</a:t>
            </a:r>
            <a:r>
              <a:rPr lang="en-US" sz="3500" dirty="0"/>
              <a:t> persist for four to eight weeks then slowly regress. Initial papule and vesicle stages are rarely observed. Scabs progressing to large proliferative wart-like structures, which bleed profusely following trauma to their base, are the more common presentation.  </a:t>
            </a:r>
          </a:p>
        </p:txBody>
      </p:sp>
    </p:spTree>
    <p:extLst>
      <p:ext uri="{BB962C8B-B14F-4D97-AF65-F5344CB8AC3E}">
        <p14:creationId xmlns:p14="http://schemas.microsoft.com/office/powerpoint/2010/main" val="483415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dirty="0"/>
          </a:p>
        </p:txBody>
      </p:sp>
      <p:pic>
        <p:nvPicPr>
          <p:cNvPr id="4" name="Content Placeholder 3"/>
          <p:cNvPicPr>
            <a:picLocks noGrp="1" noChangeAspect="1"/>
          </p:cNvPicPr>
          <p:nvPr>
            <p:ph idx="1"/>
          </p:nvPr>
        </p:nvPicPr>
        <p:blipFill>
          <a:blip r:embed="rId2"/>
          <a:stretch>
            <a:fillRect/>
          </a:stretch>
        </p:blipFill>
        <p:spPr>
          <a:xfrm>
            <a:off x="0" y="0"/>
            <a:ext cx="7620000" cy="6858000"/>
          </a:xfrm>
          <a:prstGeom prst="rect">
            <a:avLst/>
          </a:prstGeom>
        </p:spPr>
      </p:pic>
      <p:pic>
        <p:nvPicPr>
          <p:cNvPr id="5" name="Picture 4"/>
          <p:cNvPicPr>
            <a:picLocks noChangeAspect="1"/>
          </p:cNvPicPr>
          <p:nvPr/>
        </p:nvPicPr>
        <p:blipFill>
          <a:blip r:embed="rId3"/>
          <a:stretch>
            <a:fillRect/>
          </a:stretch>
        </p:blipFill>
        <p:spPr>
          <a:xfrm>
            <a:off x="7620000" y="0"/>
            <a:ext cx="4572000" cy="6858000"/>
          </a:xfrm>
          <a:prstGeom prst="rect">
            <a:avLst/>
          </a:prstGeom>
        </p:spPr>
      </p:pic>
    </p:spTree>
    <p:extLst>
      <p:ext uri="{BB962C8B-B14F-4D97-AF65-F5344CB8AC3E}">
        <p14:creationId xmlns:p14="http://schemas.microsoft.com/office/powerpoint/2010/main" val="2233994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4" name="Content Placeholder 3"/>
          <p:cNvPicPr>
            <a:picLocks noGrp="1" noChangeAspect="1"/>
          </p:cNvPicPr>
          <p:nvPr>
            <p:ph idx="1"/>
          </p:nvPr>
        </p:nvPicPr>
        <p:blipFill>
          <a:blip r:embed="rId2"/>
          <a:stretch>
            <a:fillRect/>
          </a:stretch>
        </p:blipFill>
        <p:spPr>
          <a:xfrm>
            <a:off x="147917" y="94129"/>
            <a:ext cx="12192001" cy="6858000"/>
          </a:xfrm>
          <a:prstGeom prst="rect">
            <a:avLst/>
          </a:prstGeom>
        </p:spPr>
      </p:pic>
    </p:spTree>
    <p:extLst>
      <p:ext uri="{BB962C8B-B14F-4D97-AF65-F5344CB8AC3E}">
        <p14:creationId xmlns:p14="http://schemas.microsoft.com/office/powerpoint/2010/main" val="2570829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002E10-C560-4CFA-ACEB-D5AD37B115C1}"/>
              </a:ext>
            </a:extLst>
          </p:cNvPr>
          <p:cNvSpPr>
            <a:spLocks noGrp="1"/>
          </p:cNvSpPr>
          <p:nvPr>
            <p:ph idx="1"/>
          </p:nvPr>
        </p:nvSpPr>
        <p:spPr>
          <a:xfrm>
            <a:off x="0" y="0"/>
            <a:ext cx="12192000" cy="6858000"/>
          </a:xfrm>
        </p:spPr>
        <p:txBody>
          <a:bodyPr>
            <a:normAutofit/>
          </a:bodyPr>
          <a:lstStyle/>
          <a:p>
            <a:pPr marL="0" indent="0" algn="l" rtl="0">
              <a:buNone/>
            </a:pPr>
            <a:r>
              <a:rPr lang="en-US" sz="3200" dirty="0"/>
              <a:t>Orf is a highly contagious and fairly common disease of goats and sheep with worldwide distribution. Although this disease is usually self-limiting that could resolve within 1 month in adult animals, </a:t>
            </a:r>
            <a:r>
              <a:rPr lang="en-US" sz="3200" b="1" dirty="0">
                <a:solidFill>
                  <a:srgbClr val="C00000"/>
                </a:solidFill>
              </a:rPr>
              <a:t>it can be fatal in kids </a:t>
            </a:r>
            <a:r>
              <a:rPr lang="en-US" sz="3200" dirty="0"/>
              <a:t>causing considerable economic losses worldwide every year because of their high culling rate and mortality . </a:t>
            </a:r>
          </a:p>
          <a:p>
            <a:pPr marL="0" indent="0" algn="l" rtl="0">
              <a:buNone/>
            </a:pPr>
            <a:r>
              <a:rPr lang="en-US" sz="3200" dirty="0"/>
              <a:t>This virus can </a:t>
            </a:r>
            <a:r>
              <a:rPr lang="en-US" sz="3200" b="1" dirty="0">
                <a:solidFill>
                  <a:srgbClr val="C00000"/>
                </a:solidFill>
              </a:rPr>
              <a:t>remain infective in the environment </a:t>
            </a:r>
            <a:r>
              <a:rPr lang="en-US" sz="3200" dirty="0"/>
              <a:t>for many months in dried scabs. The proportion of the flock affected can be high but mortality in uncomplicated cases is low. </a:t>
            </a:r>
          </a:p>
          <a:p>
            <a:pPr marL="0" indent="0" algn="l" rtl="0">
              <a:buNone/>
            </a:pPr>
            <a:r>
              <a:rPr lang="en-US" sz="3200" b="1" dirty="0">
                <a:solidFill>
                  <a:srgbClr val="C00000"/>
                </a:solidFill>
              </a:rPr>
              <a:t>In human </a:t>
            </a:r>
            <a:r>
              <a:rPr lang="en-US" sz="3200" dirty="0"/>
              <a:t>may </a:t>
            </a:r>
            <a:r>
              <a:rPr lang="en-US" sz="3200" b="1" dirty="0">
                <a:solidFill>
                  <a:srgbClr val="C00000"/>
                </a:solidFill>
              </a:rPr>
              <a:t>experience enlarged lymph nodes on elbow</a:t>
            </a:r>
            <a:r>
              <a:rPr lang="ar-MA" sz="3200" b="1" dirty="0">
                <a:solidFill>
                  <a:srgbClr val="C00000"/>
                </a:solidFill>
              </a:rPr>
              <a:t>المرفق </a:t>
            </a:r>
            <a:r>
              <a:rPr lang="en-US" sz="3200" b="1" dirty="0">
                <a:solidFill>
                  <a:srgbClr val="C00000"/>
                </a:solidFill>
              </a:rPr>
              <a:t>or underneath arm, along with red streaks.</a:t>
            </a:r>
            <a:r>
              <a:rPr lang="en-US" sz="3200" dirty="0"/>
              <a:t> A mild fever may develop, and you may also feel fatigued. humans may first notice a </a:t>
            </a:r>
            <a:r>
              <a:rPr lang="en-US" sz="3200" b="1" dirty="0">
                <a:solidFill>
                  <a:srgbClr val="C00000"/>
                </a:solidFill>
              </a:rPr>
              <a:t>pimple</a:t>
            </a:r>
            <a:r>
              <a:rPr lang="ar-MA" sz="3200" b="1" dirty="0">
                <a:solidFill>
                  <a:srgbClr val="C00000"/>
                </a:solidFill>
              </a:rPr>
              <a:t>بثرة </a:t>
            </a:r>
            <a:r>
              <a:rPr lang="en-US" sz="3200" dirty="0"/>
              <a:t>appear on their affected skin. The pimple eventually develops into a lesion. This lesion typically has a red center with a white ring around it. As the lesion grows, it turns red and begins seeping</a:t>
            </a:r>
            <a:r>
              <a:rPr lang="ar-MA" sz="3200" dirty="0"/>
              <a:t>يسرب </a:t>
            </a:r>
            <a:r>
              <a:rPr lang="en-US" sz="3200" dirty="0"/>
              <a:t>pus. </a:t>
            </a:r>
          </a:p>
        </p:txBody>
      </p:sp>
    </p:spTree>
    <p:extLst>
      <p:ext uri="{BB962C8B-B14F-4D97-AF65-F5344CB8AC3E}">
        <p14:creationId xmlns:p14="http://schemas.microsoft.com/office/powerpoint/2010/main" val="753600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738DFA-90F7-41FA-8297-DDEDA20782AC}"/>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08498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77B0F8-7813-4E1B-9FE4-19EFFBD5EC87}"/>
              </a:ext>
            </a:extLst>
          </p:cNvPr>
          <p:cNvSpPr>
            <a:spLocks noGrp="1"/>
          </p:cNvSpPr>
          <p:nvPr>
            <p:ph idx="1"/>
          </p:nvPr>
        </p:nvSpPr>
        <p:spPr>
          <a:xfrm>
            <a:off x="0" y="0"/>
            <a:ext cx="12192000" cy="6858000"/>
          </a:xfrm>
        </p:spPr>
        <p:txBody>
          <a:bodyPr>
            <a:normAutofit fontScale="92500" lnSpcReduction="20000"/>
          </a:bodyPr>
          <a:lstStyle/>
          <a:p>
            <a:pPr marL="0" indent="0" algn="l" rtl="0">
              <a:buNone/>
            </a:pPr>
            <a:r>
              <a:rPr lang="en-US" sz="3200" dirty="0"/>
              <a:t>Temporary hair loss may result from the lesion if it is located around hair follicles. As it progresses, the lesion will dry out, and you’ll notice tiny black spots forming on the surface. Finally, the lesion becomes flat, and a dry crust forms around it. At this point, the healing process begins. Human-to-human transmission also exists, although such cases are very rare . </a:t>
            </a:r>
          </a:p>
          <a:p>
            <a:pPr marL="0" indent="0" algn="l" rtl="0">
              <a:buNone/>
            </a:pPr>
            <a:r>
              <a:rPr lang="en-US" sz="3600" b="1" dirty="0">
                <a:solidFill>
                  <a:srgbClr val="C00000"/>
                </a:solidFill>
              </a:rPr>
              <a:t>Diagnosis</a:t>
            </a:r>
          </a:p>
          <a:p>
            <a:pPr marL="0" indent="0" algn="l" rtl="0">
              <a:buNone/>
            </a:pPr>
            <a:r>
              <a:rPr lang="en-US" sz="3500" dirty="0"/>
              <a:t>Orf usually can be diagnosed based upon the patient history and physical examination. </a:t>
            </a:r>
            <a:r>
              <a:rPr lang="en-US" sz="3500" b="1" dirty="0">
                <a:solidFill>
                  <a:srgbClr val="C00000"/>
                </a:solidFill>
              </a:rPr>
              <a:t>A biopsy or molecular testing </a:t>
            </a:r>
            <a:r>
              <a:rPr lang="en-US" sz="3500" dirty="0"/>
              <a:t>can aid in confirming the diagnosis in difficult cases. The clinical differential diagnosis is extensive. In particular, orf should be distinguished from milker's nodule and cutaneous anthrax, infections that may also result in </a:t>
            </a:r>
            <a:r>
              <a:rPr lang="en-US" sz="3500" dirty="0" err="1"/>
              <a:t>vesiculoulcerative</a:t>
            </a:r>
            <a:r>
              <a:rPr lang="en-US" sz="3500" dirty="0"/>
              <a:t> lesions following contact with </a:t>
            </a:r>
            <a:r>
              <a:rPr lang="en-US" sz="3500" dirty="0" err="1"/>
              <a:t>animals.Other</a:t>
            </a:r>
            <a:r>
              <a:rPr lang="en-US" sz="3500" dirty="0"/>
              <a:t> infections that may present with papules or nodules include giant molluscum, atypical mycobacterial infections, paronychia ,cutaneous leishmaniasis, herpetic whitlow, tularemia, and sporotrichosis. Neoplastic entities, such as keratoacanthoma and pyogenic granuloma, are also in the differential diagnosis .The patient history and clinical findings are often sufficient for differentiating orf from these disorders</a:t>
            </a:r>
            <a:r>
              <a:rPr lang="en-US" dirty="0"/>
              <a:t>.</a:t>
            </a:r>
          </a:p>
        </p:txBody>
      </p:sp>
    </p:spTree>
    <p:extLst>
      <p:ext uri="{BB962C8B-B14F-4D97-AF65-F5344CB8AC3E}">
        <p14:creationId xmlns:p14="http://schemas.microsoft.com/office/powerpoint/2010/main" val="2946525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Milker's</a:t>
            </a:r>
            <a:r>
              <a:rPr lang="en-US" dirty="0"/>
              <a:t> Nodules Clinical Presentation:</a:t>
            </a:r>
            <a:endParaRPr lang="ar-IQ" dirty="0"/>
          </a:p>
        </p:txBody>
      </p:sp>
      <p:pic>
        <p:nvPicPr>
          <p:cNvPr id="4" name="Content Placeholder 3"/>
          <p:cNvPicPr>
            <a:picLocks noGrp="1" noChangeAspect="1"/>
          </p:cNvPicPr>
          <p:nvPr>
            <p:ph idx="1"/>
          </p:nvPr>
        </p:nvPicPr>
        <p:blipFill>
          <a:blip r:embed="rId2"/>
          <a:stretch>
            <a:fillRect/>
          </a:stretch>
        </p:blipFill>
        <p:spPr>
          <a:xfrm>
            <a:off x="0" y="-141668"/>
            <a:ext cx="12192000" cy="6999668"/>
          </a:xfrm>
          <a:prstGeom prst="rect">
            <a:avLst/>
          </a:prstGeom>
        </p:spPr>
      </p:pic>
    </p:spTree>
    <p:extLst>
      <p:ext uri="{BB962C8B-B14F-4D97-AF65-F5344CB8AC3E}">
        <p14:creationId xmlns:p14="http://schemas.microsoft.com/office/powerpoint/2010/main" val="2806461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3C23-D22F-4B28-BABB-0F8594C9506E}"/>
              </a:ext>
            </a:extLst>
          </p:cNvPr>
          <p:cNvSpPr>
            <a:spLocks noGrp="1"/>
          </p:cNvSpPr>
          <p:nvPr>
            <p:ph type="title"/>
          </p:nvPr>
        </p:nvSpPr>
        <p:spPr>
          <a:xfrm>
            <a:off x="838200" y="365124"/>
            <a:ext cx="10515600" cy="5591923"/>
          </a:xfrm>
        </p:spPr>
        <p:txBody>
          <a:bodyPr>
            <a:normAutofit/>
          </a:bodyPr>
          <a:lstStyle/>
          <a:p>
            <a:pPr algn="l"/>
            <a:r>
              <a:rPr lang="en-US" dirty="0"/>
              <a:t>                                  </a:t>
            </a:r>
            <a:r>
              <a:rPr lang="en-US" sz="6000" b="1" dirty="0">
                <a:solidFill>
                  <a:srgbClr val="C00000"/>
                </a:solidFill>
              </a:rPr>
              <a:t>Orf  </a:t>
            </a:r>
            <a:br>
              <a:rPr lang="en-US" b="1" dirty="0">
                <a:solidFill>
                  <a:srgbClr val="C00000"/>
                </a:solidFill>
              </a:rPr>
            </a:br>
            <a:r>
              <a:rPr lang="en-US" b="1" dirty="0">
                <a:solidFill>
                  <a:srgbClr val="C00000"/>
                </a:solidFill>
              </a:rPr>
              <a:t>  (Also referred to as, Contagious pustular dermatitis (CPD), Scabby Mouth, Contagious Ecthyma)            </a:t>
            </a:r>
            <a:r>
              <a:rPr lang="en-US" dirty="0"/>
              <a:t>                                                  </a:t>
            </a:r>
          </a:p>
        </p:txBody>
      </p:sp>
      <p:pic>
        <p:nvPicPr>
          <p:cNvPr id="3" name="Picture 2">
            <a:extLst>
              <a:ext uri="{FF2B5EF4-FFF2-40B4-BE49-F238E27FC236}">
                <a16:creationId xmlns:a16="http://schemas.microsoft.com/office/drawing/2014/main" id="{C209257D-C044-4931-AC89-9CBC7D6B8FC4}"/>
              </a:ext>
            </a:extLst>
          </p:cNvPr>
          <p:cNvPicPr>
            <a:picLocks noChangeAspect="1"/>
          </p:cNvPicPr>
          <p:nvPr/>
        </p:nvPicPr>
        <p:blipFill>
          <a:blip r:embed="rId2"/>
          <a:stretch>
            <a:fillRect/>
          </a:stretch>
        </p:blipFill>
        <p:spPr>
          <a:xfrm>
            <a:off x="6600461" y="-26895"/>
            <a:ext cx="5591539" cy="2487707"/>
          </a:xfrm>
          <a:prstGeom prst="rect">
            <a:avLst/>
          </a:prstGeom>
        </p:spPr>
      </p:pic>
      <p:pic>
        <p:nvPicPr>
          <p:cNvPr id="4" name="Picture 3">
            <a:extLst>
              <a:ext uri="{FF2B5EF4-FFF2-40B4-BE49-F238E27FC236}">
                <a16:creationId xmlns:a16="http://schemas.microsoft.com/office/drawing/2014/main" id="{9FC62381-966B-458F-B0D3-64955C98204D}"/>
              </a:ext>
            </a:extLst>
          </p:cNvPr>
          <p:cNvPicPr>
            <a:picLocks noChangeAspect="1"/>
          </p:cNvPicPr>
          <p:nvPr/>
        </p:nvPicPr>
        <p:blipFill>
          <a:blip r:embed="rId3"/>
          <a:stretch>
            <a:fillRect/>
          </a:stretch>
        </p:blipFill>
        <p:spPr>
          <a:xfrm>
            <a:off x="3300230" y="3832412"/>
            <a:ext cx="5591540" cy="3025588"/>
          </a:xfrm>
          <a:prstGeom prst="rect">
            <a:avLst/>
          </a:prstGeom>
        </p:spPr>
      </p:pic>
      <p:pic>
        <p:nvPicPr>
          <p:cNvPr id="5" name="Picture 4">
            <a:extLst>
              <a:ext uri="{FF2B5EF4-FFF2-40B4-BE49-F238E27FC236}">
                <a16:creationId xmlns:a16="http://schemas.microsoft.com/office/drawing/2014/main" id="{9DE8BAC4-9980-42ED-A7C5-236A6240C8B0}"/>
              </a:ext>
            </a:extLst>
          </p:cNvPr>
          <p:cNvPicPr>
            <a:picLocks noChangeAspect="1"/>
          </p:cNvPicPr>
          <p:nvPr/>
        </p:nvPicPr>
        <p:blipFill>
          <a:blip r:embed="rId4"/>
          <a:stretch>
            <a:fillRect/>
          </a:stretch>
        </p:blipFill>
        <p:spPr>
          <a:xfrm>
            <a:off x="-1" y="-13447"/>
            <a:ext cx="5217459" cy="2366682"/>
          </a:xfrm>
          <a:prstGeom prst="rect">
            <a:avLst/>
          </a:prstGeom>
        </p:spPr>
      </p:pic>
    </p:spTree>
    <p:extLst>
      <p:ext uri="{BB962C8B-B14F-4D97-AF65-F5344CB8AC3E}">
        <p14:creationId xmlns:p14="http://schemas.microsoft.com/office/powerpoint/2010/main" val="4294941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4" name="Content Placeholder 3"/>
          <p:cNvPicPr>
            <a:picLocks noGrp="1" noChangeAspect="1"/>
          </p:cNvPicPr>
          <p:nvPr>
            <p:ph idx="1"/>
          </p:nvPr>
        </p:nvPicPr>
        <p:blipFill>
          <a:blip r:embed="rId2"/>
          <a:stretch>
            <a:fillRect/>
          </a:stretch>
        </p:blipFill>
        <p:spPr>
          <a:xfrm>
            <a:off x="0" y="174811"/>
            <a:ext cx="12192000" cy="6858000"/>
          </a:xfrm>
          <a:prstGeom prst="rect">
            <a:avLst/>
          </a:prstGeom>
        </p:spPr>
      </p:pic>
    </p:spTree>
    <p:extLst>
      <p:ext uri="{BB962C8B-B14F-4D97-AF65-F5344CB8AC3E}">
        <p14:creationId xmlns:p14="http://schemas.microsoft.com/office/powerpoint/2010/main" val="26456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l" rtl="0">
              <a:buNone/>
            </a:pPr>
            <a:r>
              <a:rPr lang="en-US" dirty="0"/>
              <a:t>   </a:t>
            </a:r>
            <a:r>
              <a:rPr lang="en-US" sz="4000" b="1" dirty="0">
                <a:solidFill>
                  <a:srgbClr val="C00000"/>
                </a:solidFill>
              </a:rPr>
              <a:t>Treatment</a:t>
            </a:r>
          </a:p>
          <a:p>
            <a:pPr marL="0" indent="0" algn="l" rtl="0">
              <a:buNone/>
            </a:pPr>
            <a:r>
              <a:rPr lang="en-US" dirty="0"/>
              <a:t> </a:t>
            </a:r>
            <a:r>
              <a:rPr lang="en-US" sz="3200" b="1" dirty="0">
                <a:solidFill>
                  <a:srgbClr val="C00000"/>
                </a:solidFill>
              </a:rPr>
              <a:t>In human </a:t>
            </a:r>
            <a:r>
              <a:rPr lang="en-US" sz="3200" dirty="0"/>
              <a:t>there's no specific treatment for orf. The blister on your skin should clear up in around 6 weeks. Cover it with a waterproof dressing to keep it clean and dry and stop it getting infected. If it becomes infected, you may need antibiotics. Secondary bacterial infection of orf is not uncommon and must be treated with topical or systemic antibiotics. Several case reports describe orf successfully treated with topical imiquimod resulting in rapid regression </a:t>
            </a:r>
            <a:r>
              <a:rPr lang="ar-IQ" sz="3200" dirty="0"/>
              <a:t>تراجع</a:t>
            </a:r>
            <a:r>
              <a:rPr lang="en-US" sz="3200" dirty="0"/>
              <a:t>of the lesions. Imiquimod has been effective in both immunocompetent and immunocompromised patients.</a:t>
            </a:r>
          </a:p>
          <a:p>
            <a:pPr marL="0" indent="0" algn="l" rtl="0">
              <a:buNone/>
            </a:pPr>
            <a:r>
              <a:rPr lang="en-US" sz="3200" dirty="0"/>
              <a:t> </a:t>
            </a:r>
            <a:r>
              <a:rPr lang="en-US" sz="3200" b="1" dirty="0">
                <a:solidFill>
                  <a:srgbClr val="C00000"/>
                </a:solidFill>
              </a:rPr>
              <a:t>In animals </a:t>
            </a:r>
            <a:r>
              <a:rPr lang="en-US" sz="3200" dirty="0"/>
              <a:t>there is no treatment available for orf as it is a primary viral infection. However treatment with local antiseptics and pain relief can be helpful for secondary infections. Every animal with clinical signs should be kept and fed separately from symptom free animals. </a:t>
            </a:r>
            <a:endParaRPr lang="ar-IQ" sz="3200" dirty="0"/>
          </a:p>
        </p:txBody>
      </p:sp>
    </p:spTree>
    <p:extLst>
      <p:ext uri="{BB962C8B-B14F-4D97-AF65-F5344CB8AC3E}">
        <p14:creationId xmlns:p14="http://schemas.microsoft.com/office/powerpoint/2010/main" val="2943070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4" name="Content Placeholder 3"/>
          <p:cNvPicPr>
            <a:picLocks noGrp="1" noChangeAspect="1"/>
          </p:cNvPicPr>
          <p:nvPr>
            <p:ph idx="1"/>
          </p:nvPr>
        </p:nvPicPr>
        <p:blipFill>
          <a:blip r:embed="rId2"/>
          <a:stretch>
            <a:fillRect/>
          </a:stretch>
        </p:blipFill>
        <p:spPr>
          <a:xfrm>
            <a:off x="0" y="0"/>
            <a:ext cx="3464417" cy="6858000"/>
          </a:xfrm>
          <a:prstGeom prst="rect">
            <a:avLst/>
          </a:prstGeom>
        </p:spPr>
      </p:pic>
      <p:pic>
        <p:nvPicPr>
          <p:cNvPr id="5" name="Picture 4"/>
          <p:cNvPicPr>
            <a:picLocks noChangeAspect="1"/>
          </p:cNvPicPr>
          <p:nvPr/>
        </p:nvPicPr>
        <p:blipFill>
          <a:blip r:embed="rId3"/>
          <a:stretch>
            <a:fillRect/>
          </a:stretch>
        </p:blipFill>
        <p:spPr>
          <a:xfrm>
            <a:off x="3211803" y="0"/>
            <a:ext cx="3652636" cy="6858000"/>
          </a:xfrm>
          <a:prstGeom prst="rect">
            <a:avLst/>
          </a:prstGeom>
        </p:spPr>
      </p:pic>
      <p:pic>
        <p:nvPicPr>
          <p:cNvPr id="6" name="Picture 5"/>
          <p:cNvPicPr>
            <a:picLocks noChangeAspect="1"/>
          </p:cNvPicPr>
          <p:nvPr/>
        </p:nvPicPr>
        <p:blipFill>
          <a:blip r:embed="rId4"/>
          <a:stretch>
            <a:fillRect/>
          </a:stretch>
        </p:blipFill>
        <p:spPr>
          <a:xfrm>
            <a:off x="5727946" y="1"/>
            <a:ext cx="3362325" cy="6709892"/>
          </a:xfrm>
          <a:prstGeom prst="rect">
            <a:avLst/>
          </a:prstGeom>
        </p:spPr>
      </p:pic>
      <p:pic>
        <p:nvPicPr>
          <p:cNvPr id="7" name="Picture 6"/>
          <p:cNvPicPr>
            <a:picLocks noChangeAspect="1"/>
          </p:cNvPicPr>
          <p:nvPr/>
        </p:nvPicPr>
        <p:blipFill>
          <a:blip r:embed="rId5"/>
          <a:stretch>
            <a:fillRect/>
          </a:stretch>
        </p:blipFill>
        <p:spPr>
          <a:xfrm>
            <a:off x="7982889" y="2807594"/>
            <a:ext cx="4209110" cy="4050406"/>
          </a:xfrm>
          <a:prstGeom prst="rect">
            <a:avLst/>
          </a:prstGeom>
        </p:spPr>
      </p:pic>
      <p:pic>
        <p:nvPicPr>
          <p:cNvPr id="8" name="Picture 7"/>
          <p:cNvPicPr>
            <a:picLocks noChangeAspect="1"/>
          </p:cNvPicPr>
          <p:nvPr/>
        </p:nvPicPr>
        <p:blipFill>
          <a:blip r:embed="rId6"/>
          <a:stretch>
            <a:fillRect/>
          </a:stretch>
        </p:blipFill>
        <p:spPr>
          <a:xfrm>
            <a:off x="7982888" y="0"/>
            <a:ext cx="4209111" cy="3354947"/>
          </a:xfrm>
          <a:prstGeom prst="rect">
            <a:avLst/>
          </a:prstGeom>
        </p:spPr>
      </p:pic>
    </p:spTree>
    <p:extLst>
      <p:ext uri="{BB962C8B-B14F-4D97-AF65-F5344CB8AC3E}">
        <p14:creationId xmlns:p14="http://schemas.microsoft.com/office/powerpoint/2010/main" val="3800682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F7781B-5A04-47D0-9839-16548C129A3D}"/>
              </a:ext>
            </a:extLst>
          </p:cNvPr>
          <p:cNvSpPr>
            <a:spLocks noGrp="1"/>
          </p:cNvSpPr>
          <p:nvPr>
            <p:ph idx="1"/>
          </p:nvPr>
        </p:nvSpPr>
        <p:spPr>
          <a:xfrm>
            <a:off x="0" y="0"/>
            <a:ext cx="12192000" cy="6858000"/>
          </a:xfrm>
        </p:spPr>
        <p:txBody>
          <a:bodyPr>
            <a:normAutofit lnSpcReduction="10000"/>
          </a:bodyPr>
          <a:lstStyle/>
          <a:p>
            <a:pPr marL="0" indent="0" algn="l" rtl="0">
              <a:buNone/>
            </a:pPr>
            <a:r>
              <a:rPr lang="en-US" sz="3200" dirty="0"/>
              <a:t>In immunocompetent patients treatment is not necessary since the infection spontaneously resolves within several weeks. Topical antiseptics can be used to minimize risk for secondary bacterial infections. These patients may develop giant persistent lesions and may require intervention for resolution. Case reports describe successful treatment with cryotherapy, electrocautery, curettage, imiquimod, intralesional interferon injections, or topical cidofovir .Wide local excision has been performed for refractory infections that cannot be managed with less invasive therapies, but recurrence after excision is common . Early manual removal of scabs will delay healing.. Scabby mouth sores or on the legs are susceptible to flystrike. Commercial vaccines labeled for goats and sheep are available. Ewes should be vaccinated NOT LESS THAN 7 WEEKS before lambing and moving to lambing areas. Lambs can be vaccinated from one day old. Bactokill spray is effective against orf in sheep and ringworm in cattle. Ringworm and Orf are two of the most contagious skin infections in livestock farming. </a:t>
            </a:r>
          </a:p>
          <a:p>
            <a:pPr marL="0" indent="0" algn="l" rtl="0">
              <a:buNone/>
            </a:pPr>
            <a:endParaRPr lang="en-US" dirty="0"/>
          </a:p>
        </p:txBody>
      </p:sp>
    </p:spTree>
    <p:extLst>
      <p:ext uri="{BB962C8B-B14F-4D97-AF65-F5344CB8AC3E}">
        <p14:creationId xmlns:p14="http://schemas.microsoft.com/office/powerpoint/2010/main" val="3129280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56073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016FCB-47BC-4694-A688-260A55452E9F}"/>
              </a:ext>
            </a:extLst>
          </p:cNvPr>
          <p:cNvSpPr>
            <a:spLocks noGrp="1"/>
          </p:cNvSpPr>
          <p:nvPr>
            <p:ph idx="1"/>
          </p:nvPr>
        </p:nvSpPr>
        <p:spPr>
          <a:xfrm>
            <a:off x="0" y="0"/>
            <a:ext cx="12192000" cy="6857999"/>
          </a:xfrm>
        </p:spPr>
        <p:txBody>
          <a:bodyPr>
            <a:normAutofit lnSpcReduction="10000"/>
          </a:bodyPr>
          <a:lstStyle/>
          <a:p>
            <a:pPr marL="0" indent="0" algn="l" rtl="0">
              <a:buNone/>
            </a:pPr>
            <a:r>
              <a:rPr lang="en-US" sz="3200" b="1" dirty="0">
                <a:solidFill>
                  <a:srgbClr val="C00000"/>
                </a:solidFill>
              </a:rPr>
              <a:t>PREVENTION </a:t>
            </a:r>
          </a:p>
          <a:p>
            <a:pPr marL="0" indent="0" algn="l" rtl="0">
              <a:buNone/>
            </a:pPr>
            <a:r>
              <a:rPr lang="en-US" sz="3200" dirty="0"/>
              <a:t>Reinfection with orf virus can occur. However, reinfection is commonly characterized by decreased lesion size and faster resolution .Use of nonpermeable gloves when handling infected animals may reduce risk for human infection. Orf virus vaccines have been used in animals but appear only partially effective and are not available for use in humans.</a:t>
            </a:r>
          </a:p>
          <a:p>
            <a:pPr marL="0" indent="0" algn="l" rtl="0">
              <a:buNone/>
            </a:pPr>
            <a:r>
              <a:rPr lang="en-US" sz="3600" b="1" dirty="0">
                <a:solidFill>
                  <a:srgbClr val="C00000"/>
                </a:solidFill>
              </a:rPr>
              <a:t>Orf Virus Complications </a:t>
            </a:r>
          </a:p>
          <a:p>
            <a:pPr marL="0" indent="0" algn="l" rtl="0">
              <a:buNone/>
            </a:pPr>
            <a:r>
              <a:rPr lang="en-US" sz="3200" dirty="0"/>
              <a:t>Though they are rare, complications can occur. We are at a greater risk of complications if we are immunocompromised due to conditions like HIV or chemotherapy treatments. Complications may include bacterial infection, a rash that looks like a bulls-eye target, or a skin condition known as bullous pemphigoid</a:t>
            </a:r>
            <a:r>
              <a:rPr lang="ar-MA" sz="3200" dirty="0"/>
              <a:t>الفقاع الفقاعي, </a:t>
            </a:r>
            <a:r>
              <a:rPr lang="en-US" sz="3200" dirty="0"/>
              <a:t>which forms large blisters. Orf outbreaks in sheep and goats usually lead to high culling rate and mortality in newborn kids and lambs, posing a great threat to the development of goat and sheep industry. </a:t>
            </a:r>
          </a:p>
          <a:p>
            <a:pPr marL="0" indent="0" algn="l" rtl="0">
              <a:buNone/>
            </a:pPr>
            <a:endParaRPr lang="en-US" sz="3200" dirty="0"/>
          </a:p>
          <a:p>
            <a:pPr marL="0" indent="0" algn="l" rtl="0">
              <a:buNone/>
            </a:pPr>
            <a:endParaRPr lang="en-US" dirty="0"/>
          </a:p>
        </p:txBody>
      </p:sp>
    </p:spTree>
    <p:extLst>
      <p:ext uri="{BB962C8B-B14F-4D97-AF65-F5344CB8AC3E}">
        <p14:creationId xmlns:p14="http://schemas.microsoft.com/office/powerpoint/2010/main" val="717763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lnSpcReduction="10000"/>
          </a:bodyPr>
          <a:lstStyle/>
          <a:p>
            <a:pPr marL="0" indent="0" algn="l" rtl="0">
              <a:buNone/>
            </a:pPr>
            <a:r>
              <a:rPr lang="en-US" dirty="0"/>
              <a:t> </a:t>
            </a:r>
            <a:r>
              <a:rPr lang="en-US" sz="4000" b="1" dirty="0">
                <a:solidFill>
                  <a:srgbClr val="C00000"/>
                </a:solidFill>
              </a:rPr>
              <a:t>Recommendations</a:t>
            </a:r>
          </a:p>
          <a:p>
            <a:pPr marL="0" indent="0" algn="l" rtl="0">
              <a:buNone/>
            </a:pPr>
            <a:r>
              <a:rPr lang="en-US" sz="3200" dirty="0"/>
              <a:t>avoiding the direct consumption of fresh or unpasteurized milk should be highly encouraged to prevent these food-borne illnesses. In addition, farm workers and consumers should be very careful when milking the goats and when touching fresh milk to minimize the potential risk of such infections. To this end, protective measures (i.e., wearing protective clothing and gloves) should be taken when touching fresh milk.</a:t>
            </a:r>
          </a:p>
          <a:p>
            <a:pPr marL="0" indent="0" algn="l" rtl="0">
              <a:buNone/>
            </a:pPr>
            <a:r>
              <a:rPr lang="en-US" sz="3200" dirty="0"/>
              <a:t>study is that live ORFV can be isolated from the saliva of goats. </a:t>
            </a:r>
            <a:r>
              <a:rPr lang="en-US" sz="3200" b="1" dirty="0">
                <a:solidFill>
                  <a:srgbClr val="C00000"/>
                </a:solidFill>
              </a:rPr>
              <a:t>For dairy goats, an important maternal behavior is that the ewe will lick the newborn kids immediately after lambing. Usually, the licking cleaning begins with the mouth and nose first, followed by the face, the head and other parts of the newborn kids.</a:t>
            </a:r>
            <a:r>
              <a:rPr lang="en-US" sz="3200" dirty="0"/>
              <a:t> While this behavior is necessary for the establishment of the mother-infant bond  it could inevitably</a:t>
            </a:r>
            <a:r>
              <a:rPr lang="ar-IQ" sz="3200" dirty="0"/>
              <a:t>حتما او بالضرورة</a:t>
            </a:r>
            <a:r>
              <a:rPr lang="en-US" sz="3200" dirty="0"/>
              <a:t> mediate the transmission of saliva-borne diseases. </a:t>
            </a:r>
          </a:p>
        </p:txBody>
      </p:sp>
    </p:spTree>
    <p:extLst>
      <p:ext uri="{BB962C8B-B14F-4D97-AF65-F5344CB8AC3E}">
        <p14:creationId xmlns:p14="http://schemas.microsoft.com/office/powerpoint/2010/main" val="1449212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4" name="Content Placeholder 3"/>
          <p:cNvPicPr>
            <a:picLocks noGrp="1" noChangeAspect="1"/>
          </p:cNvPicPr>
          <p:nvPr>
            <p:ph idx="1"/>
          </p:nvPr>
        </p:nvPicPr>
        <p:blipFill>
          <a:blip r:embed="rId2"/>
          <a:stretch>
            <a:fillRect/>
          </a:stretch>
        </p:blipFill>
        <p:spPr>
          <a:xfrm>
            <a:off x="0" y="0"/>
            <a:ext cx="8754035" cy="6857999"/>
          </a:xfrm>
          <a:prstGeom prst="rect">
            <a:avLst/>
          </a:prstGeom>
        </p:spPr>
      </p:pic>
      <p:pic>
        <p:nvPicPr>
          <p:cNvPr id="3" name="Picture 2">
            <a:extLst>
              <a:ext uri="{FF2B5EF4-FFF2-40B4-BE49-F238E27FC236}">
                <a16:creationId xmlns:a16="http://schemas.microsoft.com/office/drawing/2014/main" id="{52B9A421-1B1E-40E2-9C07-379CD1736E86}"/>
              </a:ext>
            </a:extLst>
          </p:cNvPr>
          <p:cNvPicPr>
            <a:picLocks noChangeAspect="1"/>
          </p:cNvPicPr>
          <p:nvPr/>
        </p:nvPicPr>
        <p:blipFill>
          <a:blip r:embed="rId3"/>
          <a:stretch>
            <a:fillRect/>
          </a:stretch>
        </p:blipFill>
        <p:spPr>
          <a:xfrm>
            <a:off x="8754034" y="0"/>
            <a:ext cx="3437965" cy="6857998"/>
          </a:xfrm>
          <a:prstGeom prst="rect">
            <a:avLst/>
          </a:prstGeom>
        </p:spPr>
      </p:pic>
    </p:spTree>
    <p:extLst>
      <p:ext uri="{BB962C8B-B14F-4D97-AF65-F5344CB8AC3E}">
        <p14:creationId xmlns:p14="http://schemas.microsoft.com/office/powerpoint/2010/main" val="2915030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1DBE64-E55E-416E-AB37-304E577D30A1}"/>
              </a:ext>
            </a:extLst>
          </p:cNvPr>
          <p:cNvSpPr>
            <a:spLocks noGrp="1"/>
          </p:cNvSpPr>
          <p:nvPr>
            <p:ph idx="1"/>
          </p:nvPr>
        </p:nvSpPr>
        <p:spPr>
          <a:xfrm>
            <a:off x="0" y="0"/>
            <a:ext cx="12192000" cy="6858000"/>
          </a:xfrm>
        </p:spPr>
        <p:txBody>
          <a:bodyPr>
            <a:normAutofit/>
          </a:bodyPr>
          <a:lstStyle/>
          <a:p>
            <a:pPr marL="0" indent="0" algn="l">
              <a:buNone/>
            </a:pPr>
            <a:r>
              <a:rPr lang="en-US" sz="3200" dirty="0"/>
              <a:t>Considering the finding of this study, licking the newborn kids should be an unignored explanation of kid Orf if their mother happens to carry ORFV in the saliva. </a:t>
            </a:r>
          </a:p>
          <a:p>
            <a:pPr marL="0" indent="0" algn="l">
              <a:buNone/>
            </a:pPr>
            <a:r>
              <a:rPr lang="en-US" sz="3200" dirty="0"/>
              <a:t>In addition, </a:t>
            </a:r>
            <a:r>
              <a:rPr lang="en-US" sz="3200" b="1" dirty="0">
                <a:solidFill>
                  <a:srgbClr val="C00000"/>
                </a:solidFill>
              </a:rPr>
              <a:t>lick blocks are commonly used in many dairy goat farms for the supplementation of minerals and trace elements </a:t>
            </a:r>
            <a:r>
              <a:rPr lang="en-US" sz="3200" dirty="0"/>
              <a:t>.Although direct evidence is lacking, these lick blocks can possibly serve as reservoirs of ORFV and allow the spread of Orf to goat housed together. The same conclusion may be also applied to the transmission of Orf through the fence</a:t>
            </a:r>
            <a:r>
              <a:rPr lang="ar-IQ" sz="3200" dirty="0"/>
              <a:t>سياج, </a:t>
            </a:r>
            <a:r>
              <a:rPr lang="en-US" sz="3200" dirty="0"/>
              <a:t>the wall, the waterers, the feeders and other shared devices of a farm which could be licked by ORFV-carrying animals. Because infectious ORFV can be present in the saliva of dairy animals, saliva droplet transmission may also be a possible route for Orf spread when they were kept in </a:t>
            </a:r>
            <a:r>
              <a:rPr lang="en-US" sz="3200" b="1" dirty="0">
                <a:solidFill>
                  <a:srgbClr val="C00000"/>
                </a:solidFill>
              </a:rPr>
              <a:t>close contact due to excessive herd density. In addition, they have the nature to crowd together. All these aspects could promote the potential transmission of Orf via saliva droplets. </a:t>
            </a:r>
          </a:p>
        </p:txBody>
      </p:sp>
    </p:spTree>
    <p:extLst>
      <p:ext uri="{BB962C8B-B14F-4D97-AF65-F5344CB8AC3E}">
        <p14:creationId xmlns:p14="http://schemas.microsoft.com/office/powerpoint/2010/main" val="491449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p>
            <a:pPr marL="0" indent="0" algn="l" rtl="0">
              <a:buNone/>
            </a:pPr>
            <a:endParaRPr lang="ar-IQ" dirty="0"/>
          </a:p>
          <a:p>
            <a:pPr marL="0" indent="0" algn="l" rtl="0">
              <a:buNone/>
            </a:pPr>
            <a:r>
              <a:rPr lang="en-US" sz="3200" dirty="0"/>
              <a:t>The widespread outbreak of Orf has caused great economic loss 0n industry, especially because of its fatal impact on newborn kids. According to the present study, infectious ORFV can be detected in the milk of lactating .This finding strongly suggests that milk can be a possible route for Orf transmission, and </a:t>
            </a:r>
            <a:r>
              <a:rPr lang="en-US" sz="3200" b="1" dirty="0">
                <a:solidFill>
                  <a:srgbClr val="C00000"/>
                </a:solidFill>
              </a:rPr>
              <a:t>suckling milk by newborn kids is likely one of the most important reasons for the rapid outbreak of Orf in kids. so we must in this case separate mothers &amp;kids.</a:t>
            </a:r>
          </a:p>
          <a:p>
            <a:pPr marL="0" indent="0" algn="l" rtl="0">
              <a:buNone/>
            </a:pPr>
            <a:endParaRPr lang="ar-IQ" dirty="0"/>
          </a:p>
        </p:txBody>
      </p:sp>
    </p:spTree>
    <p:extLst>
      <p:ext uri="{BB962C8B-B14F-4D97-AF65-F5344CB8AC3E}">
        <p14:creationId xmlns:p14="http://schemas.microsoft.com/office/powerpoint/2010/main" val="4253381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D5541-D646-4DCF-A7CA-0C7062835263}"/>
              </a:ext>
            </a:extLst>
          </p:cNvPr>
          <p:cNvSpPr>
            <a:spLocks noGrp="1"/>
          </p:cNvSpPr>
          <p:nvPr>
            <p:ph type="title"/>
          </p:nvPr>
        </p:nvSpPr>
        <p:spPr>
          <a:xfrm>
            <a:off x="0" y="1"/>
            <a:ext cx="12192000" cy="6858000"/>
          </a:xfrm>
        </p:spPr>
        <p:txBody>
          <a:bodyPr>
            <a:normAutofit/>
          </a:bodyPr>
          <a:lstStyle/>
          <a:p>
            <a:r>
              <a:rPr lang="ar-MA" sz="5300" b="1" dirty="0">
                <a:solidFill>
                  <a:srgbClr val="C00000"/>
                </a:solidFill>
              </a:rPr>
              <a:t>                              اعداد</a:t>
            </a:r>
            <a:br>
              <a:rPr lang="ar-MA" dirty="0">
                <a:solidFill>
                  <a:srgbClr val="C00000"/>
                </a:solidFill>
              </a:rPr>
            </a:br>
            <a:r>
              <a:rPr lang="ar-MA" sz="4900" b="1" dirty="0">
                <a:solidFill>
                  <a:srgbClr val="C00000"/>
                </a:solidFill>
              </a:rPr>
              <a:t>                         د.ناديا ابراهيم</a:t>
            </a:r>
            <a:br>
              <a:rPr lang="ar-MA" dirty="0">
                <a:solidFill>
                  <a:srgbClr val="C00000"/>
                </a:solidFill>
              </a:rPr>
            </a:br>
            <a:r>
              <a:rPr lang="ar-MA" dirty="0">
                <a:solidFill>
                  <a:srgbClr val="C00000"/>
                </a:solidFill>
              </a:rPr>
              <a:t>                        </a:t>
            </a:r>
            <a:br>
              <a:rPr lang="ar-MA" dirty="0">
                <a:solidFill>
                  <a:srgbClr val="C00000"/>
                </a:solidFill>
              </a:rPr>
            </a:br>
            <a:r>
              <a:rPr lang="ar-MA" dirty="0">
                <a:solidFill>
                  <a:srgbClr val="C00000"/>
                </a:solidFill>
              </a:rPr>
              <a:t> </a:t>
            </a:r>
            <a:r>
              <a:rPr lang="ar-MA" b="1" dirty="0">
                <a:solidFill>
                  <a:srgbClr val="C00000"/>
                </a:solidFill>
              </a:rPr>
              <a:t>د.ظافر عبد علي                              د.هوازن ثامر</a:t>
            </a:r>
            <a:endParaRPr lang="en-US" b="1" dirty="0">
              <a:solidFill>
                <a:srgbClr val="C00000"/>
              </a:solidFill>
            </a:endParaRPr>
          </a:p>
        </p:txBody>
      </p:sp>
    </p:spTree>
    <p:extLst>
      <p:ext uri="{BB962C8B-B14F-4D97-AF65-F5344CB8AC3E}">
        <p14:creationId xmlns:p14="http://schemas.microsoft.com/office/powerpoint/2010/main" val="241357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85000" lnSpcReduction="10000"/>
          </a:bodyPr>
          <a:lstStyle/>
          <a:p>
            <a:pPr marL="0" indent="0" algn="l" rtl="0">
              <a:buNone/>
            </a:pPr>
            <a:r>
              <a:rPr lang="en-US" sz="4000" b="1" dirty="0">
                <a:solidFill>
                  <a:srgbClr val="C00000"/>
                </a:solidFill>
              </a:rPr>
              <a:t>Contagious pustular dermatitis virus and various bacteria </a:t>
            </a:r>
          </a:p>
          <a:p>
            <a:pPr marL="0" indent="0" algn="l" rtl="0">
              <a:buNone/>
            </a:pPr>
            <a:r>
              <a:rPr lang="en-US" sz="3500" b="1" dirty="0">
                <a:solidFill>
                  <a:srgbClr val="C00000"/>
                </a:solidFill>
              </a:rPr>
              <a:t>Virus &amp;Staphylococcus aureus</a:t>
            </a:r>
            <a:r>
              <a:rPr lang="en-US" sz="3500" dirty="0"/>
              <a:t>, may act together to cause </a:t>
            </a:r>
            <a:r>
              <a:rPr lang="en-US" sz="3500" b="1" dirty="0">
                <a:solidFill>
                  <a:srgbClr val="C00000"/>
                </a:solidFill>
              </a:rPr>
              <a:t>severe facial dermatitis </a:t>
            </a:r>
            <a:r>
              <a:rPr lang="en-US" sz="3500" dirty="0"/>
              <a:t>which appears as sharply-demarcated areas</a:t>
            </a:r>
            <a:r>
              <a:rPr lang="ar-IQ" sz="3500" dirty="0"/>
              <a:t>مناطق منقوشة</a:t>
            </a:r>
            <a:r>
              <a:rPr lang="en-US" sz="3500" dirty="0"/>
              <a:t> on the muzzle and involving the lower lip with scab material also palpable within the hairs extending for a further 2-3 </a:t>
            </a:r>
            <a:r>
              <a:rPr lang="en-US" sz="3500" dirty="0" err="1"/>
              <a:t>cms</a:t>
            </a:r>
            <a:r>
              <a:rPr lang="en-US" sz="3500" dirty="0"/>
              <a:t> from the periphery of the visible lesions. The skin is edematous with serous exudation and superficial pus accumulation and other foreign material which may become desiccated forming hard scabs separated by deep fissures. Careful removal of the scabs reveals a deep bed of exuberant</a:t>
            </a:r>
            <a:r>
              <a:rPr lang="ar-IQ" sz="3500" dirty="0"/>
              <a:t>غزير</a:t>
            </a:r>
            <a:r>
              <a:rPr lang="en-US" sz="3500" dirty="0"/>
              <a:t> granulation tissue. </a:t>
            </a:r>
          </a:p>
          <a:p>
            <a:pPr marL="0" indent="0" algn="l" rtl="0">
              <a:buNone/>
            </a:pPr>
            <a:endParaRPr lang="ar-IQ" sz="3500" b="1" dirty="0">
              <a:solidFill>
                <a:srgbClr val="C00000"/>
              </a:solidFill>
            </a:endParaRPr>
          </a:p>
          <a:p>
            <a:pPr marL="0" indent="0" algn="l" rtl="0">
              <a:buNone/>
            </a:pPr>
            <a:r>
              <a:rPr lang="en-US" sz="3500" b="1" dirty="0">
                <a:solidFill>
                  <a:srgbClr val="C00000"/>
                </a:solidFill>
              </a:rPr>
              <a:t>Contagious pustular dermatitis virus and Dermatophilus congolensis </a:t>
            </a:r>
            <a:r>
              <a:rPr lang="en-US" sz="3500" dirty="0"/>
              <a:t>may act together to produce large </a:t>
            </a:r>
            <a:r>
              <a:rPr lang="en-US" sz="3500" b="1" dirty="0">
                <a:solidFill>
                  <a:srgbClr val="C00000"/>
                </a:solidFill>
              </a:rPr>
              <a:t>granulomatous masses</a:t>
            </a:r>
            <a:r>
              <a:rPr lang="ar-IQ" sz="3500" b="1" dirty="0">
                <a:solidFill>
                  <a:srgbClr val="C00000"/>
                </a:solidFill>
              </a:rPr>
              <a:t>كتلة حبيبية</a:t>
            </a:r>
            <a:r>
              <a:rPr lang="en-US" sz="3500" b="1" dirty="0">
                <a:solidFill>
                  <a:srgbClr val="C00000"/>
                </a:solidFill>
              </a:rPr>
              <a:t> </a:t>
            </a:r>
            <a:r>
              <a:rPr lang="en-US" sz="3500" dirty="0"/>
              <a:t>extending 4 to 8 </a:t>
            </a:r>
            <a:r>
              <a:rPr lang="en-US" sz="3500" dirty="0" err="1"/>
              <a:t>cms</a:t>
            </a:r>
            <a:r>
              <a:rPr lang="en-US" sz="3500" dirty="0"/>
              <a:t> from the coronary band often referred to as "</a:t>
            </a:r>
            <a:r>
              <a:rPr lang="en-US" sz="3500" b="1" dirty="0">
                <a:solidFill>
                  <a:srgbClr val="C00000"/>
                </a:solidFill>
              </a:rPr>
              <a:t>strawberry foot rot</a:t>
            </a:r>
            <a:r>
              <a:rPr lang="en-US" sz="3500" dirty="0"/>
              <a:t>". These lesions bleed profusely when </a:t>
            </a:r>
            <a:r>
              <a:rPr lang="en-US" sz="3500" dirty="0" err="1"/>
              <a:t>traumatised</a:t>
            </a:r>
            <a:r>
              <a:rPr lang="en-US" sz="3500" dirty="0"/>
              <a:t>. Typically, strawberry foot rot lesions only affect one leg and are more commonly seen in </a:t>
            </a:r>
            <a:r>
              <a:rPr lang="en-US" sz="3500" b="1" dirty="0">
                <a:solidFill>
                  <a:srgbClr val="C00000"/>
                </a:solidFill>
              </a:rPr>
              <a:t>weaned lambs</a:t>
            </a:r>
            <a:r>
              <a:rPr lang="ar-IQ" sz="3500" b="1" dirty="0">
                <a:solidFill>
                  <a:srgbClr val="C00000"/>
                </a:solidFill>
              </a:rPr>
              <a:t>الحملان المفطومة</a:t>
            </a:r>
            <a:r>
              <a:rPr lang="en-US" sz="3500" b="1" dirty="0">
                <a:solidFill>
                  <a:srgbClr val="C00000"/>
                </a:solidFill>
              </a:rPr>
              <a:t> </a:t>
            </a:r>
            <a:r>
              <a:rPr lang="en-US" sz="3500" dirty="0"/>
              <a:t>recently moved onto stubbles. While lesions are severe in individual lambs, the proportion affected is generally low. </a:t>
            </a:r>
            <a:endParaRPr lang="ar-IQ" sz="3500" dirty="0"/>
          </a:p>
        </p:txBody>
      </p:sp>
    </p:spTree>
    <p:extLst>
      <p:ext uri="{BB962C8B-B14F-4D97-AF65-F5344CB8AC3E}">
        <p14:creationId xmlns:p14="http://schemas.microsoft.com/office/powerpoint/2010/main" val="2419286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l" rtl="0">
              <a:buNone/>
            </a:pPr>
            <a:r>
              <a:rPr lang="en-US" sz="3200" b="1" dirty="0">
                <a:solidFill>
                  <a:srgbClr val="C00000"/>
                </a:solidFill>
              </a:rPr>
              <a:t>Contagious pustular dermatitis virus and various bacteria may act synergistically to cause severe facial dermatitis. </a:t>
            </a:r>
            <a:r>
              <a:rPr lang="en-US" sz="3200" dirty="0"/>
              <a:t>Secondary bacterial infection of scabs show a good response to either intramuscular procaine penicillin or oxytetracycline injections and topical oxytetracycline spray for three to five consecutive</a:t>
            </a:r>
            <a:r>
              <a:rPr lang="ar-IQ" sz="3200" dirty="0"/>
              <a:t>متتالية او متعاقبة</a:t>
            </a:r>
            <a:r>
              <a:rPr lang="en-US" sz="3200" dirty="0"/>
              <a:t> days. </a:t>
            </a:r>
            <a:endParaRPr lang="ar-IQ" sz="3200" dirty="0"/>
          </a:p>
        </p:txBody>
      </p:sp>
    </p:spTree>
    <p:extLst>
      <p:ext uri="{BB962C8B-B14F-4D97-AF65-F5344CB8AC3E}">
        <p14:creationId xmlns:p14="http://schemas.microsoft.com/office/powerpoint/2010/main" val="426392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8" name="Content Placeholder 7"/>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09306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180142" y="690563"/>
            <a:ext cx="2457450" cy="1857375"/>
          </a:xfrm>
          <a:prstGeom prst="rect">
            <a:avLst/>
          </a:prstGeom>
        </p:spPr>
      </p:pic>
      <p:pic>
        <p:nvPicPr>
          <p:cNvPr id="7" name="Picture 6"/>
          <p:cNvPicPr>
            <a:picLocks noChangeAspect="1"/>
          </p:cNvPicPr>
          <p:nvPr/>
        </p:nvPicPr>
        <p:blipFill>
          <a:blip r:embed="rId3"/>
          <a:stretch>
            <a:fillRect/>
          </a:stretch>
        </p:blipFill>
        <p:spPr>
          <a:xfrm>
            <a:off x="0" y="2"/>
            <a:ext cx="5177307" cy="6857998"/>
          </a:xfrm>
          <a:prstGeom prst="rect">
            <a:avLst/>
          </a:prstGeom>
        </p:spPr>
      </p:pic>
      <p:pic>
        <p:nvPicPr>
          <p:cNvPr id="8" name="Picture 7"/>
          <p:cNvPicPr>
            <a:picLocks noChangeAspect="1"/>
          </p:cNvPicPr>
          <p:nvPr/>
        </p:nvPicPr>
        <p:blipFill>
          <a:blip r:embed="rId4"/>
          <a:stretch>
            <a:fillRect/>
          </a:stretch>
        </p:blipFill>
        <p:spPr>
          <a:xfrm>
            <a:off x="5177307" y="0"/>
            <a:ext cx="7014693" cy="6858000"/>
          </a:xfrm>
          <a:prstGeom prst="rect">
            <a:avLst/>
          </a:prstGeom>
        </p:spPr>
      </p:pic>
      <p:pic>
        <p:nvPicPr>
          <p:cNvPr id="4" name="Picture 3">
            <a:extLst>
              <a:ext uri="{FF2B5EF4-FFF2-40B4-BE49-F238E27FC236}">
                <a16:creationId xmlns:a16="http://schemas.microsoft.com/office/drawing/2014/main" id="{93E511E5-BA2D-4694-AAC0-69AD8D888557}"/>
              </a:ext>
            </a:extLst>
          </p:cNvPr>
          <p:cNvPicPr>
            <a:picLocks noChangeAspect="1"/>
          </p:cNvPicPr>
          <p:nvPr/>
        </p:nvPicPr>
        <p:blipFill>
          <a:blip r:embed="rId5"/>
          <a:stretch>
            <a:fillRect/>
          </a:stretch>
        </p:blipFill>
        <p:spPr>
          <a:xfrm>
            <a:off x="9338825" y="4639235"/>
            <a:ext cx="2853175" cy="2218765"/>
          </a:xfrm>
          <a:prstGeom prst="rect">
            <a:avLst/>
          </a:prstGeom>
        </p:spPr>
      </p:pic>
    </p:spTree>
    <p:extLst>
      <p:ext uri="{BB962C8B-B14F-4D97-AF65-F5344CB8AC3E}">
        <p14:creationId xmlns:p14="http://schemas.microsoft.com/office/powerpoint/2010/main" val="235636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fontScale="85000" lnSpcReduction="20000"/>
          </a:bodyPr>
          <a:lstStyle/>
          <a:p>
            <a:pPr marL="0" indent="0" algn="l" rtl="0">
              <a:buNone/>
            </a:pPr>
            <a:r>
              <a:rPr lang="en-US" dirty="0"/>
              <a:t> </a:t>
            </a:r>
          </a:p>
          <a:p>
            <a:pPr marL="0" indent="0" algn="l" rtl="0">
              <a:buNone/>
            </a:pPr>
            <a:r>
              <a:rPr lang="en-US" sz="4200" b="1" dirty="0">
                <a:solidFill>
                  <a:srgbClr val="C00000"/>
                </a:solidFill>
              </a:rPr>
              <a:t>Orf</a:t>
            </a:r>
            <a:r>
              <a:rPr lang="en-US" sz="4200" dirty="0"/>
              <a:t> </a:t>
            </a:r>
            <a:r>
              <a:rPr lang="en-US" sz="4200" b="1" dirty="0">
                <a:solidFill>
                  <a:srgbClr val="C00000"/>
                </a:solidFill>
              </a:rPr>
              <a:t>disease</a:t>
            </a:r>
          </a:p>
          <a:p>
            <a:pPr marL="0" indent="0" algn="l" rtl="0">
              <a:buNone/>
            </a:pPr>
            <a:r>
              <a:rPr lang="en-US" sz="3800" dirty="0"/>
              <a:t>Also referred to as, </a:t>
            </a:r>
            <a:r>
              <a:rPr lang="en-US" sz="3800" b="1" dirty="0">
                <a:solidFill>
                  <a:srgbClr val="C00000"/>
                </a:solidFill>
              </a:rPr>
              <a:t>Contagious pustular dermatitis </a:t>
            </a:r>
            <a:r>
              <a:rPr lang="ar-IQ" sz="3800" b="1" dirty="0">
                <a:solidFill>
                  <a:srgbClr val="C00000"/>
                </a:solidFill>
              </a:rPr>
              <a:t>)</a:t>
            </a:r>
            <a:r>
              <a:rPr lang="en-US" sz="3800" b="1" dirty="0">
                <a:solidFill>
                  <a:srgbClr val="C00000"/>
                </a:solidFill>
              </a:rPr>
              <a:t>CPD</a:t>
            </a:r>
            <a:r>
              <a:rPr lang="ar-IQ" sz="3800" b="1" dirty="0">
                <a:solidFill>
                  <a:srgbClr val="C00000"/>
                </a:solidFill>
              </a:rPr>
              <a:t>(</a:t>
            </a:r>
            <a:r>
              <a:rPr lang="en-US" sz="3800" b="1" dirty="0">
                <a:solidFill>
                  <a:srgbClr val="C00000"/>
                </a:solidFill>
              </a:rPr>
              <a:t>, Scabby Mouth, Contagious Ecthyma) . </a:t>
            </a:r>
            <a:r>
              <a:rPr lang="en-US" sz="3800" dirty="0"/>
              <a:t>A farmyard pox </a:t>
            </a:r>
            <a:r>
              <a:rPr lang="ar-IQ" sz="3800" dirty="0"/>
              <a:t>جدري المزرعة</a:t>
            </a:r>
            <a:r>
              <a:rPr lang="en-US" sz="3800" dirty="0"/>
              <a:t>. The disease is endemic in livestock herds worldwide. Orf is primarily a disease of sheep and goats where it causes lesions to develop around their mouth also it has been reported as a natural disease in humans, steenbok </a:t>
            </a:r>
            <a:r>
              <a:rPr lang="ar-MA" sz="3800" dirty="0"/>
              <a:t>الظبي</a:t>
            </a:r>
            <a:r>
              <a:rPr lang="en-US" sz="3800" dirty="0"/>
              <a:t>and alpacas</a:t>
            </a:r>
            <a:r>
              <a:rPr lang="ar-MA" sz="3800" dirty="0"/>
              <a:t>اللاما, </a:t>
            </a:r>
            <a:r>
              <a:rPr lang="en-US" sz="3800" dirty="0"/>
              <a:t>chamois</a:t>
            </a:r>
            <a:r>
              <a:rPr lang="ar-MA" sz="3800" dirty="0"/>
              <a:t>نوع من الغزال </a:t>
            </a:r>
            <a:r>
              <a:rPr lang="en-US" sz="3800" dirty="0"/>
              <a:t>and, reindeer </a:t>
            </a:r>
            <a:r>
              <a:rPr lang="ar-MA" sz="3800" dirty="0"/>
              <a:t>الرنة, </a:t>
            </a:r>
            <a:r>
              <a:rPr lang="en-US" sz="3800" dirty="0"/>
              <a:t>musk oxen</a:t>
            </a:r>
            <a:r>
              <a:rPr lang="ar-MA" sz="3800" dirty="0"/>
              <a:t>ثيران المسك, </a:t>
            </a:r>
            <a:r>
              <a:rPr lang="en-US" sz="3800" dirty="0"/>
              <a:t>dogs, cats, mountain goats, bighorn sheep, </a:t>
            </a:r>
            <a:r>
              <a:rPr lang="en-US" sz="3800" dirty="0" err="1"/>
              <a:t>dall</a:t>
            </a:r>
            <a:r>
              <a:rPr lang="en-US" sz="3800" dirty="0"/>
              <a:t> sheep</a:t>
            </a:r>
            <a:r>
              <a:rPr lang="ar-MA" sz="3800" dirty="0"/>
              <a:t>اغنام الدال, </a:t>
            </a:r>
            <a:r>
              <a:rPr lang="en-US" sz="3800" dirty="0"/>
              <a:t>and red squirrels. </a:t>
            </a:r>
          </a:p>
          <a:p>
            <a:pPr marL="0" indent="0" algn="l" rtl="0">
              <a:buNone/>
            </a:pPr>
            <a:r>
              <a:rPr lang="en-US" sz="3800" b="1" dirty="0">
                <a:solidFill>
                  <a:srgbClr val="C00000"/>
                </a:solidFill>
              </a:rPr>
              <a:t>Orf</a:t>
            </a:r>
            <a:r>
              <a:rPr lang="en-US" sz="3800" dirty="0"/>
              <a:t> is a zoonotic disease, meaning humans can contract this disorder through direct contact with infected sheep and goats or with fomites carrying the orf virus. Orf virus in humans is a common and widespread zoonotic viral infection that affects the skin. </a:t>
            </a:r>
            <a:r>
              <a:rPr lang="en-US" sz="3800" b="1" dirty="0">
                <a:solidFill>
                  <a:srgbClr val="C00000"/>
                </a:solidFill>
              </a:rPr>
              <a:t>The main difference between animal and human orf virus infections is that humans develop lesions on their hands and fingers. In rare cases, lesions can occur on the face as well.  instead of around or inside their mouths.</a:t>
            </a:r>
            <a:endParaRPr lang="ar-IQ" b="1" dirty="0">
              <a:solidFill>
                <a:srgbClr val="C00000"/>
              </a:solidFill>
            </a:endParaRPr>
          </a:p>
        </p:txBody>
      </p:sp>
    </p:spTree>
    <p:extLst>
      <p:ext uri="{BB962C8B-B14F-4D97-AF65-F5344CB8AC3E}">
        <p14:creationId xmlns:p14="http://schemas.microsoft.com/office/powerpoint/2010/main" val="1412366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22A72-E4FC-4014-B46D-73C6500C36E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F7A6355-4055-4233-AF5E-F704D4126C73}"/>
              </a:ext>
            </a:extLst>
          </p:cNvPr>
          <p:cNvPicPr>
            <a:picLocks noGrp="1" noChangeAspect="1"/>
          </p:cNvPicPr>
          <p:nvPr>
            <p:ph idx="1"/>
          </p:nvPr>
        </p:nvPicPr>
        <p:blipFill>
          <a:blip r:embed="rId2"/>
          <a:stretch>
            <a:fillRect/>
          </a:stretch>
        </p:blipFill>
        <p:spPr>
          <a:xfrm>
            <a:off x="6383827" y="0"/>
            <a:ext cx="5808173" cy="6858000"/>
          </a:xfrm>
          <a:prstGeom prst="rect">
            <a:avLst/>
          </a:prstGeom>
        </p:spPr>
      </p:pic>
      <p:pic>
        <p:nvPicPr>
          <p:cNvPr id="3" name="Picture 2">
            <a:extLst>
              <a:ext uri="{FF2B5EF4-FFF2-40B4-BE49-F238E27FC236}">
                <a16:creationId xmlns:a16="http://schemas.microsoft.com/office/drawing/2014/main" id="{1BBBA51A-6554-4C4C-8725-3A1875F3CCE3}"/>
              </a:ext>
            </a:extLst>
          </p:cNvPr>
          <p:cNvPicPr>
            <a:picLocks noChangeAspect="1"/>
          </p:cNvPicPr>
          <p:nvPr/>
        </p:nvPicPr>
        <p:blipFill>
          <a:blip r:embed="rId3"/>
          <a:stretch>
            <a:fillRect/>
          </a:stretch>
        </p:blipFill>
        <p:spPr>
          <a:xfrm>
            <a:off x="0" y="-13448"/>
            <a:ext cx="6803726" cy="6871447"/>
          </a:xfrm>
          <a:prstGeom prst="rect">
            <a:avLst/>
          </a:prstGeom>
        </p:spPr>
      </p:pic>
    </p:spTree>
    <p:extLst>
      <p:ext uri="{BB962C8B-B14F-4D97-AF65-F5344CB8AC3E}">
        <p14:creationId xmlns:p14="http://schemas.microsoft.com/office/powerpoint/2010/main" val="3170298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6DC9F2-1568-4D6A-BF09-EA2DC437912B}"/>
              </a:ext>
            </a:extLst>
          </p:cNvPr>
          <p:cNvSpPr>
            <a:spLocks noGrp="1"/>
          </p:cNvSpPr>
          <p:nvPr>
            <p:ph idx="1"/>
          </p:nvPr>
        </p:nvSpPr>
        <p:spPr>
          <a:xfrm>
            <a:off x="0" y="0"/>
            <a:ext cx="12192000" cy="6858000"/>
          </a:xfrm>
        </p:spPr>
        <p:txBody>
          <a:bodyPr>
            <a:noAutofit/>
          </a:bodyPr>
          <a:lstStyle/>
          <a:p>
            <a:pPr marL="0" indent="0" algn="l">
              <a:buNone/>
            </a:pPr>
            <a:r>
              <a:rPr lang="en-US" sz="3200" b="1" dirty="0">
                <a:solidFill>
                  <a:srgbClr val="C00000"/>
                </a:solidFill>
              </a:rPr>
              <a:t>While orf is usually a benign self-limiting illness which resolves in 3-6 weeks, in the immunocompromised especially patients with inherited or acquired T cell dysfunction </a:t>
            </a:r>
            <a:r>
              <a:rPr lang="en-US" sz="3200" dirty="0"/>
              <a:t>it can be very progressive and even life-threatening. Serious damage may be inflicted on the eye if it is infected by orf, even among healthy individuals.</a:t>
            </a:r>
          </a:p>
          <a:p>
            <a:pPr marL="0" indent="0" algn="l">
              <a:buNone/>
            </a:pPr>
            <a:r>
              <a:rPr lang="en-US" sz="3200" b="1" dirty="0">
                <a:solidFill>
                  <a:srgbClr val="C00000"/>
                </a:solidFill>
              </a:rPr>
              <a:t>The most at risk of infection :</a:t>
            </a:r>
            <a:r>
              <a:rPr lang="en-US" sz="3200" dirty="0"/>
              <a:t>is most often an occupational hazard. include shepherds, wool shearers, butchers, farmers, and veterinarians &amp;other people who live around livestock, especially sheep and goats. A few activities put at even greater risk for becoming infected, </a:t>
            </a:r>
            <a:r>
              <a:rPr lang="en-US" sz="3200" b="1" dirty="0">
                <a:solidFill>
                  <a:srgbClr val="C00000"/>
                </a:solidFill>
              </a:rPr>
              <a:t>including: </a:t>
            </a:r>
            <a:r>
              <a:rPr lang="en-US" sz="3200" dirty="0"/>
              <a:t>Tending to sheep or goats by bottle feeding, tube feeding, or sheering them Engaging in casual contact with infected animals, such as petting, Coming into contact with contaminated equipment, Being bitten by an animal with orf virus. </a:t>
            </a:r>
          </a:p>
          <a:p>
            <a:pPr marL="0" indent="0" algn="l">
              <a:buNone/>
            </a:pPr>
            <a:r>
              <a:rPr lang="en-US" sz="3200" b="1" dirty="0">
                <a:solidFill>
                  <a:srgbClr val="C00000"/>
                </a:solidFill>
              </a:rPr>
              <a:t>While it’s easy for orf to spread from an animal to a human, it’s rare for this infection to be passed from person to person. </a:t>
            </a:r>
          </a:p>
        </p:txBody>
      </p:sp>
    </p:spTree>
    <p:extLst>
      <p:ext uri="{BB962C8B-B14F-4D97-AF65-F5344CB8AC3E}">
        <p14:creationId xmlns:p14="http://schemas.microsoft.com/office/powerpoint/2010/main" val="2052672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4" name="Content Placeholder 3"/>
          <p:cNvPicPr>
            <a:picLocks noGrp="1" noChangeAspect="1"/>
          </p:cNvPicPr>
          <p:nvPr>
            <p:ph idx="1"/>
          </p:nvPr>
        </p:nvPicPr>
        <p:blipFill>
          <a:blip r:embed="rId2"/>
          <a:stretch>
            <a:fillRect/>
          </a:stretch>
        </p:blipFill>
        <p:spPr>
          <a:xfrm>
            <a:off x="8293994" y="1"/>
            <a:ext cx="3898006" cy="4800170"/>
          </a:xfrm>
          <a:prstGeom prst="rect">
            <a:avLst/>
          </a:prstGeom>
        </p:spPr>
      </p:pic>
      <p:pic>
        <p:nvPicPr>
          <p:cNvPr id="5" name="Picture 4"/>
          <p:cNvPicPr>
            <a:picLocks noChangeAspect="1"/>
          </p:cNvPicPr>
          <p:nvPr/>
        </p:nvPicPr>
        <p:blipFill>
          <a:blip r:embed="rId3"/>
          <a:stretch>
            <a:fillRect/>
          </a:stretch>
        </p:blipFill>
        <p:spPr>
          <a:xfrm>
            <a:off x="5273498" y="0"/>
            <a:ext cx="2963416" cy="6857999"/>
          </a:xfrm>
          <a:prstGeom prst="rect">
            <a:avLst/>
          </a:prstGeom>
        </p:spPr>
      </p:pic>
      <p:pic>
        <p:nvPicPr>
          <p:cNvPr id="6" name="Picture 5"/>
          <p:cNvPicPr>
            <a:picLocks noChangeAspect="1"/>
          </p:cNvPicPr>
          <p:nvPr/>
        </p:nvPicPr>
        <p:blipFill>
          <a:blip r:embed="rId4"/>
          <a:stretch>
            <a:fillRect/>
          </a:stretch>
        </p:blipFill>
        <p:spPr>
          <a:xfrm>
            <a:off x="0" y="0"/>
            <a:ext cx="5273497" cy="6858000"/>
          </a:xfrm>
          <a:prstGeom prst="rect">
            <a:avLst/>
          </a:prstGeom>
        </p:spPr>
      </p:pic>
      <p:pic>
        <p:nvPicPr>
          <p:cNvPr id="7" name="Picture 6"/>
          <p:cNvPicPr>
            <a:picLocks noChangeAspect="1"/>
          </p:cNvPicPr>
          <p:nvPr/>
        </p:nvPicPr>
        <p:blipFill>
          <a:blip r:embed="rId5"/>
          <a:stretch>
            <a:fillRect/>
          </a:stretch>
        </p:blipFill>
        <p:spPr>
          <a:xfrm>
            <a:off x="8236914" y="4800169"/>
            <a:ext cx="4012165" cy="2057829"/>
          </a:xfrm>
          <a:prstGeom prst="rect">
            <a:avLst/>
          </a:prstGeom>
        </p:spPr>
      </p:pic>
    </p:spTree>
    <p:extLst>
      <p:ext uri="{BB962C8B-B14F-4D97-AF65-F5344CB8AC3E}">
        <p14:creationId xmlns:p14="http://schemas.microsoft.com/office/powerpoint/2010/main" val="2993647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lnSpcReduction="10000"/>
          </a:bodyPr>
          <a:lstStyle/>
          <a:p>
            <a:pPr marL="0" indent="0" algn="l" rtl="0">
              <a:buNone/>
            </a:pPr>
            <a:r>
              <a:rPr lang="en-US" sz="4000" b="1" dirty="0">
                <a:solidFill>
                  <a:srgbClr val="C00000"/>
                </a:solidFill>
              </a:rPr>
              <a:t>The cause of orf disease</a:t>
            </a:r>
          </a:p>
          <a:p>
            <a:pPr marL="0" indent="0" algn="l" rtl="0">
              <a:buNone/>
            </a:pPr>
            <a:r>
              <a:rPr lang="en-US" sz="3200" dirty="0"/>
              <a:t>Orf virus is the prototype member of the genus </a:t>
            </a:r>
            <a:r>
              <a:rPr lang="en-US" sz="3200" dirty="0" err="1"/>
              <a:t>Parapox</a:t>
            </a:r>
            <a:r>
              <a:rPr lang="en-US" sz="3200" dirty="0"/>
              <a:t> virus of the family Poxviridae . </a:t>
            </a:r>
            <a:r>
              <a:rPr lang="en-US" sz="3200" b="1" dirty="0">
                <a:solidFill>
                  <a:srgbClr val="C00000"/>
                </a:solidFill>
              </a:rPr>
              <a:t>Orf virus is a double-stranded DNA virus</a:t>
            </a:r>
            <a:r>
              <a:rPr lang="en-US" sz="3200" dirty="0"/>
              <a:t>. As a poxvirus, Orfviridae shares the family’s rare trait for promiscuous </a:t>
            </a:r>
            <a:r>
              <a:rPr lang="ar-IQ" sz="3200" dirty="0"/>
              <a:t>مختلط </a:t>
            </a:r>
            <a:r>
              <a:rPr lang="en-US" sz="3200" dirty="0"/>
              <a:t>mammalian cell entry. They do not require a specific receptor; instead, they utilize ambiguous</a:t>
            </a:r>
            <a:r>
              <a:rPr lang="ar-IQ" sz="3200" dirty="0"/>
              <a:t>غامض </a:t>
            </a:r>
            <a:r>
              <a:rPr lang="en-US" sz="3200" dirty="0"/>
              <a:t>and common place components such as </a:t>
            </a:r>
            <a:r>
              <a:rPr lang="en-US" sz="3200" b="1" dirty="0">
                <a:solidFill>
                  <a:srgbClr val="C00000"/>
                </a:solidFill>
              </a:rPr>
              <a:t>glycosaminoglycan's</a:t>
            </a:r>
            <a:r>
              <a:rPr lang="en-US" sz="3200" dirty="0"/>
              <a:t> for attachment and fusion into the host cell. </a:t>
            </a:r>
          </a:p>
          <a:p>
            <a:pPr marL="0" indent="0" algn="l" rtl="0">
              <a:buNone/>
            </a:pPr>
            <a:r>
              <a:rPr lang="en-US" sz="3200" dirty="0"/>
              <a:t>After successful entry, Orf viridae starts pumping out a medley </a:t>
            </a:r>
            <a:r>
              <a:rPr lang="ar-IQ" sz="3200" dirty="0"/>
              <a:t>خليط او مزيج</a:t>
            </a:r>
            <a:r>
              <a:rPr lang="en-US" sz="3200" dirty="0"/>
              <a:t>of virulence factors – all with the aim of immunomodulation </a:t>
            </a:r>
            <a:r>
              <a:rPr lang="en-US" sz="3200" b="1" dirty="0" err="1">
                <a:solidFill>
                  <a:srgbClr val="C00000"/>
                </a:solidFill>
              </a:rPr>
              <a:t>eg</a:t>
            </a:r>
            <a:r>
              <a:rPr lang="en-US" sz="3200" b="1" dirty="0">
                <a:solidFill>
                  <a:srgbClr val="C00000"/>
                </a:solidFill>
              </a:rPr>
              <a:t>: viral-vascular endothelial growth factor ,Anti-inflammatory proteins, orf “viral” Interleukins, apoptosis inhibitor, interferon resistance, a granulocyte-macrophage colony-stimulating factor ,inhibitory factor, ,chemokine binding protein and proteins that promote virus survival and host cell manipulation or exploitation all made before any phase of viral replication.</a:t>
            </a:r>
          </a:p>
          <a:p>
            <a:pPr marL="0" indent="0" algn="l" rtl="0">
              <a:buNone/>
            </a:pPr>
            <a:endParaRPr lang="en-US" sz="3200" dirty="0"/>
          </a:p>
          <a:p>
            <a:pPr marL="0" indent="0" algn="l" rtl="0">
              <a:buNone/>
            </a:pPr>
            <a:endParaRPr lang="en-US" dirty="0"/>
          </a:p>
          <a:p>
            <a:pPr marL="0" indent="0" algn="l" rtl="0">
              <a:buNone/>
            </a:pPr>
            <a:endParaRPr lang="ar-IQ" dirty="0"/>
          </a:p>
        </p:txBody>
      </p:sp>
    </p:spTree>
    <p:extLst>
      <p:ext uri="{BB962C8B-B14F-4D97-AF65-F5344CB8AC3E}">
        <p14:creationId xmlns:p14="http://schemas.microsoft.com/office/powerpoint/2010/main" val="2537525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1050</TotalTime>
  <Words>2445</Words>
  <Application>Microsoft Office PowerPoint</Application>
  <PresentationFormat>Widescreen</PresentationFormat>
  <Paragraphs>44</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                                  Orf     (Also referred to as, Contagious pustular dermatitis (CPD), Scabby Mouth, Contagious Ecthyma)                                                              </vt:lpstr>
      <vt:lpstr>                              اعداد                          د.ناديا ابراهيم                           د.ظافر عبد علي                              د.هوازن ثامر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Milker's Nodules Clinical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Maher</dc:creator>
  <cp:lastModifiedBy>ALI76</cp:lastModifiedBy>
  <cp:revision>93</cp:revision>
  <dcterms:created xsi:type="dcterms:W3CDTF">2023-10-01T08:38:39Z</dcterms:created>
  <dcterms:modified xsi:type="dcterms:W3CDTF">2024-04-25T04:33:16Z</dcterms:modified>
</cp:coreProperties>
</file>