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321" r:id="rId2"/>
    <p:sldId id="322" r:id="rId3"/>
    <p:sldId id="272" r:id="rId4"/>
    <p:sldId id="274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19" r:id="rId21"/>
    <p:sldId id="320" r:id="rId22"/>
    <p:sldId id="271" r:id="rId23"/>
    <p:sldId id="275" r:id="rId24"/>
    <p:sldId id="276" r:id="rId25"/>
    <p:sldId id="277" r:id="rId26"/>
    <p:sldId id="289" r:id="rId27"/>
    <p:sldId id="290" r:id="rId28"/>
    <p:sldId id="291" r:id="rId29"/>
    <p:sldId id="292" r:id="rId30"/>
    <p:sldId id="278" r:id="rId31"/>
    <p:sldId id="293" r:id="rId32"/>
    <p:sldId id="279" r:id="rId33"/>
    <p:sldId id="294" r:id="rId34"/>
    <p:sldId id="317" r:id="rId35"/>
    <p:sldId id="318" r:id="rId36"/>
    <p:sldId id="295" r:id="rId37"/>
    <p:sldId id="309" r:id="rId38"/>
    <p:sldId id="311" r:id="rId39"/>
    <p:sldId id="316" r:id="rId40"/>
    <p:sldId id="312" r:id="rId41"/>
    <p:sldId id="313" r:id="rId42"/>
    <p:sldId id="31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99D1E6-74F4-4396-830A-EF3DC12F7EEE}" type="datetimeFigureOut">
              <a:rPr lang="ar-IQ" smtClean="0"/>
              <a:t>29/07/1445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640828-941B-41AE-AC02-3BF58F6201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635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Dog Diseases 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Assist. Prof. Dr. </a:t>
            </a:r>
            <a:r>
              <a:rPr lang="en-US" dirty="0" err="1" smtClean="0"/>
              <a:t>Nabeel</a:t>
            </a:r>
            <a:r>
              <a:rPr lang="en-US" dirty="0" smtClean="0"/>
              <a:t> Mohammed Hassan Abu Al </a:t>
            </a:r>
            <a:r>
              <a:rPr lang="en-US" dirty="0" err="1" smtClean="0"/>
              <a:t>Maaly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828800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3031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Siberian Husky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ceberian Hask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4796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7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Dalmatian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Dalmatian 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4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Doberman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Doberman 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5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labrador</a:t>
            </a:r>
            <a:r>
              <a:rPr lang="en-US" b="1" dirty="0"/>
              <a:t>-retriever-</a:t>
            </a:r>
            <a:r>
              <a:rPr lang="en-US" b="1" dirty="0" err="1"/>
              <a:t>vs</a:t>
            </a:r>
            <a:r>
              <a:rPr lang="en-US" b="1" dirty="0"/>
              <a:t>-golden-retriever-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labrador-retriever-vs-golden-retriever-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8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Rottweiler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C:\Users\windows\Desktop\DOG BREEDS\Rottweil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96199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6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German shepherd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german shepherd (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486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labrador</a:t>
            </a:r>
            <a:r>
              <a:rPr lang="en-US" b="1" dirty="0"/>
              <a:t> Retriever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labrado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7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Husky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ar-IQ" dirty="0"/>
          </a:p>
        </p:txBody>
      </p:sp>
      <p:pic>
        <p:nvPicPr>
          <p:cNvPr id="4" name="Picture 3" descr="C:\Users\windows\Desktop\DOG BREEDS\Haski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543800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4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Some Dog diseases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Viral enteritis is one of the most common causes of infectious </a:t>
            </a:r>
            <a:r>
              <a:rPr lang="en-US" sz="2400" b="1" dirty="0" smtClean="0"/>
              <a:t>diarrhea in </a:t>
            </a:r>
            <a:r>
              <a:rPr lang="en-US" sz="2400" b="1" dirty="0"/>
              <a:t>dogs younger than 6 months of age. Canine </a:t>
            </a:r>
            <a:r>
              <a:rPr lang="en-US" sz="2400" b="1" dirty="0" smtClean="0"/>
              <a:t>parvovirus (CPV</a:t>
            </a:r>
            <a:r>
              <a:rPr lang="en-US" sz="2400" b="1" dirty="0"/>
              <a:t>)-2 and canine coronavirus (</a:t>
            </a:r>
            <a:r>
              <a:rPr lang="en-US" sz="2400" b="1" dirty="0" err="1"/>
              <a:t>CCoV</a:t>
            </a:r>
            <a:r>
              <a:rPr lang="en-US" sz="2400" b="1" dirty="0"/>
              <a:t>) </a:t>
            </a:r>
            <a:r>
              <a:rPr lang="en-US" sz="2400" dirty="0"/>
              <a:t>have been incriminated </a:t>
            </a:r>
            <a:r>
              <a:rPr lang="en-US" sz="2400" dirty="0" smtClean="0"/>
              <a:t>as primary </a:t>
            </a:r>
            <a:r>
              <a:rPr lang="en-US" sz="2400" dirty="0"/>
              <a:t>pathogens. CPV-1 and canine rotaviruses (CRV) can </a:t>
            </a:r>
            <a:r>
              <a:rPr lang="en-US" sz="2400" dirty="0" smtClean="0"/>
              <a:t> produce mild </a:t>
            </a:r>
            <a:r>
              <a:rPr lang="en-US" sz="2400" dirty="0"/>
              <a:t>to </a:t>
            </a:r>
            <a:r>
              <a:rPr lang="en-US" sz="2400" dirty="0" err="1"/>
              <a:t>inapparent</a:t>
            </a:r>
            <a:r>
              <a:rPr lang="en-US" sz="2400" dirty="0"/>
              <a:t> illness in young pups (less than 8 weeks old), </a:t>
            </a:r>
            <a:r>
              <a:rPr lang="en-US" sz="2400" dirty="0" smtClean="0"/>
              <a:t>and their </a:t>
            </a:r>
            <a:r>
              <a:rPr lang="en-US" sz="2400" dirty="0"/>
              <a:t>clinical </a:t>
            </a:r>
            <a:r>
              <a:rPr lang="en-US" sz="2400" dirty="0" smtClean="0"/>
              <a:t>significance </a:t>
            </a:r>
            <a:r>
              <a:rPr lang="en-US" sz="2400" dirty="0"/>
              <a:t>is considered low. </a:t>
            </a:r>
            <a:r>
              <a:rPr lang="en-US" sz="2400" b="1" dirty="0" err="1"/>
              <a:t>Astrovirus</a:t>
            </a:r>
            <a:r>
              <a:rPr lang="en-US" sz="2400" dirty="0"/>
              <a:t>, </a:t>
            </a:r>
            <a:r>
              <a:rPr lang="en-US" sz="2400" b="1" dirty="0" err="1" smtClean="0"/>
              <a:t>herpesvirus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enteroviruses</a:t>
            </a:r>
            <a:r>
              <a:rPr lang="en-US" sz="2400" dirty="0"/>
              <a:t>, </a:t>
            </a:r>
            <a:r>
              <a:rPr lang="en-US" sz="2400" b="1" dirty="0" err="1"/>
              <a:t>calicivirus</a:t>
            </a:r>
            <a:r>
              <a:rPr lang="en-US" sz="2400" dirty="0"/>
              <a:t>, </a:t>
            </a:r>
            <a:r>
              <a:rPr lang="en-US" sz="2400" b="1" dirty="0" err="1"/>
              <a:t>parainfl</a:t>
            </a:r>
            <a:r>
              <a:rPr lang="en-US" sz="2400" b="1" dirty="0"/>
              <a:t> </a:t>
            </a:r>
            <a:r>
              <a:rPr lang="en-US" sz="2400" b="1" dirty="0" err="1"/>
              <a:t>uenza</a:t>
            </a:r>
            <a:r>
              <a:rPr lang="en-US" sz="2400" b="1" dirty="0"/>
              <a:t> virus, </a:t>
            </a:r>
            <a:r>
              <a:rPr lang="en-US" sz="2400" b="1" dirty="0" err="1"/>
              <a:t>reovirus</a:t>
            </a:r>
            <a:r>
              <a:rPr lang="en-US" sz="2400" b="1" dirty="0"/>
              <a:t>, and </a:t>
            </a:r>
            <a:r>
              <a:rPr lang="en-US" sz="2400" b="1" dirty="0" smtClean="0"/>
              <a:t>other virus-like </a:t>
            </a:r>
            <a:r>
              <a:rPr lang="en-US" sz="2400" b="1" dirty="0"/>
              <a:t>particles have been isolated from or </a:t>
            </a:r>
            <a:r>
              <a:rPr lang="en-US" sz="2400" b="1" dirty="0" smtClean="0"/>
              <a:t>identified </a:t>
            </a:r>
            <a:r>
              <a:rPr lang="en-US" sz="2400" b="1" dirty="0"/>
              <a:t>in feces </a:t>
            </a:r>
            <a:r>
              <a:rPr lang="en-US" sz="2400" b="1" dirty="0" smtClean="0"/>
              <a:t>from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35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CANINE PARVOVIRUS ENTERITIS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Canine parvovirus enteritis is probably one of the most </a:t>
            </a:r>
            <a:r>
              <a:rPr lang="en-US" dirty="0" smtClean="0"/>
              <a:t>common infectious </a:t>
            </a:r>
            <a:r>
              <a:rPr lang="en-US" dirty="0"/>
              <a:t>disorders of dogs and the most prevalent virus in dogs </a:t>
            </a:r>
            <a:r>
              <a:rPr lang="en-US" dirty="0" smtClean="0"/>
              <a:t>with infectious </a:t>
            </a:r>
            <a:r>
              <a:rPr lang="en-US" dirty="0"/>
              <a:t>diarrhea. </a:t>
            </a:r>
            <a:endParaRPr lang="en-US" dirty="0" smtClean="0"/>
          </a:p>
          <a:p>
            <a:r>
              <a:rPr lang="en-US" dirty="0" err="1"/>
              <a:t>Th</a:t>
            </a:r>
            <a:r>
              <a:rPr lang="en-US" dirty="0"/>
              <a:t> is highly contagious, oft en fatal, disease </a:t>
            </a:r>
            <a:r>
              <a:rPr lang="en-US" dirty="0" smtClean="0"/>
              <a:t>is caused </a:t>
            </a:r>
            <a:r>
              <a:rPr lang="en-US" dirty="0"/>
              <a:t>by strains of CPV-2 (2, 2a, 2b, and 2c).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06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52401"/>
            <a:ext cx="7772400" cy="914400"/>
          </a:xfrm>
        </p:spPr>
        <p:txBody>
          <a:bodyPr/>
          <a:lstStyle/>
          <a:p>
            <a:r>
              <a:rPr lang="en-US" dirty="0" smtClean="0"/>
              <a:t>Dogs Diseases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086600" cy="37338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3" descr="C:\Users\windows\Desktop\DOG BREEDS\Labrador-retriever-puppies-together-in-the-grass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240"/>
            <a:ext cx="80772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window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6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windows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534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6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Natural CPV infections have been reported in domestic dogs (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i="1" dirty="0" err="1" smtClean="0"/>
              <a:t>familiaris</a:t>
            </a:r>
            <a:r>
              <a:rPr lang="en-US" i="1" dirty="0" smtClean="0"/>
              <a:t> </a:t>
            </a:r>
            <a:r>
              <a:rPr lang="en-US" dirty="0"/>
              <a:t>), bush dogs </a:t>
            </a:r>
            <a:r>
              <a:rPr lang="en-US" dirty="0" smtClean="0"/>
              <a:t>    (</a:t>
            </a:r>
            <a:r>
              <a:rPr lang="en-US" i="1" dirty="0" err="1" smtClean="0"/>
              <a:t>Speothos</a:t>
            </a:r>
            <a:r>
              <a:rPr lang="en-US" i="1" dirty="0" smtClean="0"/>
              <a:t> </a:t>
            </a:r>
            <a:r>
              <a:rPr lang="en-US" i="1" dirty="0" err="1" smtClean="0"/>
              <a:t>venaticus</a:t>
            </a:r>
            <a:r>
              <a:rPr lang="en-US" dirty="0" smtClean="0"/>
              <a:t>), </a:t>
            </a:r>
            <a:r>
              <a:rPr lang="en-US" dirty="0"/>
              <a:t>coyotes ( </a:t>
            </a:r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i="1" dirty="0" err="1"/>
              <a:t>latrans</a:t>
            </a:r>
            <a:r>
              <a:rPr lang="en-US" i="1" dirty="0"/>
              <a:t> </a:t>
            </a:r>
            <a:r>
              <a:rPr lang="en-US" dirty="0"/>
              <a:t>),</a:t>
            </a:r>
          </a:p>
          <a:p>
            <a:pPr algn="just"/>
            <a:r>
              <a:rPr lang="en-US" dirty="0"/>
              <a:t>wolves ( </a:t>
            </a:r>
            <a:r>
              <a:rPr lang="en-US" i="1" dirty="0" err="1"/>
              <a:t>Canis</a:t>
            </a:r>
            <a:r>
              <a:rPr lang="en-US" i="1" dirty="0"/>
              <a:t> lupus </a:t>
            </a:r>
            <a:r>
              <a:rPr lang="en-US" dirty="0"/>
              <a:t>), crab-eating </a:t>
            </a:r>
            <a:r>
              <a:rPr lang="en-US" dirty="0" smtClean="0"/>
              <a:t>foxes            </a:t>
            </a:r>
            <a:r>
              <a:rPr lang="en-US" dirty="0"/>
              <a:t>( </a:t>
            </a:r>
            <a:r>
              <a:rPr lang="en-US" i="1" dirty="0" err="1" smtClean="0"/>
              <a:t>Cerdocyon</a:t>
            </a:r>
            <a:r>
              <a:rPr lang="en-US" i="1" dirty="0" smtClean="0"/>
              <a:t> </a:t>
            </a:r>
            <a:r>
              <a:rPr lang="en-US" i="1" dirty="0" err="1"/>
              <a:t>thous</a:t>
            </a:r>
            <a:r>
              <a:rPr lang="en-US" i="1" dirty="0"/>
              <a:t> </a:t>
            </a:r>
            <a:r>
              <a:rPr lang="en-US" dirty="0"/>
              <a:t>), and </a:t>
            </a:r>
            <a:r>
              <a:rPr lang="en-US" dirty="0" err="1" smtClean="0"/>
              <a:t>maned</a:t>
            </a:r>
            <a:r>
              <a:rPr lang="en-US" dirty="0" smtClean="0"/>
              <a:t> wolves </a:t>
            </a:r>
            <a:r>
              <a:rPr lang="en-US" dirty="0"/>
              <a:t>( </a:t>
            </a:r>
            <a:r>
              <a:rPr lang="en-US" i="1" dirty="0" err="1"/>
              <a:t>Chrysocyon</a:t>
            </a:r>
            <a:r>
              <a:rPr lang="en-US" i="1" dirty="0"/>
              <a:t> </a:t>
            </a:r>
            <a:r>
              <a:rPr lang="en-US" i="1" dirty="0" err="1"/>
              <a:t>brachyurus</a:t>
            </a:r>
            <a:r>
              <a:rPr lang="en-US" i="1" dirty="0"/>
              <a:t> </a:t>
            </a:r>
            <a:r>
              <a:rPr lang="en-US" dirty="0"/>
              <a:t>); most if not all </a:t>
            </a:r>
            <a:r>
              <a:rPr lang="en-US" dirty="0" err="1"/>
              <a:t>Canidae</a:t>
            </a:r>
            <a:r>
              <a:rPr lang="en-US" dirty="0"/>
              <a:t> are susceptible.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5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Acute CPV enteritis </a:t>
            </a:r>
            <a:r>
              <a:rPr lang="en-US" dirty="0"/>
              <a:t>can be seen in dogs of </a:t>
            </a:r>
            <a:r>
              <a:rPr lang="en-US" b="1" dirty="0"/>
              <a:t>any breed, age, or </a:t>
            </a:r>
            <a:r>
              <a:rPr lang="en-US" b="1" dirty="0" smtClean="0"/>
              <a:t>sex</a:t>
            </a:r>
            <a:r>
              <a:rPr lang="en-US" dirty="0" smtClean="0"/>
              <a:t>. Nevertheless</a:t>
            </a:r>
            <a:r>
              <a:rPr lang="en-US" dirty="0"/>
              <a:t>, pups between 6 weeks and 6 months of age and </a:t>
            </a:r>
            <a:r>
              <a:rPr lang="en-US" b="1" dirty="0" err="1" smtClean="0"/>
              <a:t>Rottweilers</a:t>
            </a:r>
            <a:r>
              <a:rPr lang="en-US" dirty="0" smtClean="0"/>
              <a:t>, </a:t>
            </a:r>
            <a:r>
              <a:rPr lang="en-US" b="1" dirty="0" smtClean="0"/>
              <a:t>Doberman</a:t>
            </a:r>
            <a:r>
              <a:rPr lang="en-US" dirty="0" smtClean="0"/>
              <a:t> </a:t>
            </a:r>
            <a:r>
              <a:rPr lang="en-US" dirty="0"/>
              <a:t>pinschers, </a:t>
            </a:r>
            <a:r>
              <a:rPr lang="en-US" b="1" dirty="0"/>
              <a:t>Labrador retrievers</a:t>
            </a:r>
            <a:r>
              <a:rPr lang="en-US" dirty="0"/>
              <a:t>, American </a:t>
            </a:r>
            <a:r>
              <a:rPr lang="en-US" dirty="0" smtClean="0"/>
              <a:t>Staffordshire </a:t>
            </a:r>
            <a:r>
              <a:rPr lang="en-US" b="1" dirty="0" smtClean="0"/>
              <a:t>terriers</a:t>
            </a:r>
            <a:r>
              <a:rPr lang="en-US" dirty="0"/>
              <a:t>, </a:t>
            </a:r>
            <a:r>
              <a:rPr lang="en-US" b="1" dirty="0" smtClean="0"/>
              <a:t>German shepherds</a:t>
            </a:r>
            <a:r>
              <a:rPr lang="en-US" dirty="0"/>
              <a:t>, and Alaskan sled dogs seem </a:t>
            </a:r>
            <a:r>
              <a:rPr lang="en-US" dirty="0" smtClean="0"/>
              <a:t>to have </a:t>
            </a:r>
            <a:r>
              <a:rPr lang="en-US" dirty="0"/>
              <a:t>an </a:t>
            </a:r>
            <a:r>
              <a:rPr lang="en-US" b="1" dirty="0"/>
              <a:t>increased risk</a:t>
            </a:r>
            <a:r>
              <a:rPr lang="en-US" dirty="0"/>
              <a:t>. </a:t>
            </a:r>
            <a:r>
              <a:rPr lang="en-US" dirty="0" smtClean="0"/>
              <a:t>Some </a:t>
            </a:r>
            <a:r>
              <a:rPr lang="en-US" dirty="0"/>
              <a:t>outbreaks of severe </a:t>
            </a:r>
            <a:r>
              <a:rPr lang="en-US" dirty="0" smtClean="0"/>
              <a:t>gastroenteritis and </a:t>
            </a:r>
            <a:r>
              <a:rPr lang="en-US" dirty="0"/>
              <a:t>mortality due to CPV-2c infections in adult dogs (more than </a:t>
            </a:r>
            <a:r>
              <a:rPr lang="en-US" dirty="0" smtClean="0"/>
              <a:t>6 months </a:t>
            </a:r>
            <a:r>
              <a:rPr lang="en-US" dirty="0"/>
              <a:t>old) have been reported.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671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CPV </a:t>
            </a:r>
            <a:r>
              <a:rPr lang="en-US" b="1" dirty="0"/>
              <a:t>spreads rapidly from dog to dog via </a:t>
            </a:r>
            <a:r>
              <a:rPr lang="en-US" b="1" dirty="0" err="1"/>
              <a:t>oronasal</a:t>
            </a:r>
            <a:r>
              <a:rPr lang="en-US" b="1" dirty="0"/>
              <a:t> exposure to </a:t>
            </a:r>
            <a:r>
              <a:rPr lang="en-US" b="1" dirty="0" smtClean="0"/>
              <a:t>contaminated feces.</a:t>
            </a:r>
            <a:r>
              <a:rPr lang="en-US" dirty="0" smtClean="0"/>
              <a:t> </a:t>
            </a:r>
            <a:r>
              <a:rPr lang="en-US" dirty="0"/>
              <a:t>Virus replication begins in </a:t>
            </a:r>
            <a:r>
              <a:rPr lang="en-US" dirty="0" smtClean="0"/>
              <a:t>lymphoid tissue </a:t>
            </a:r>
            <a:r>
              <a:rPr lang="en-US" dirty="0"/>
              <a:t>of the oropharynx, mesenteric lymph nodes, and thymus </a:t>
            </a:r>
            <a:r>
              <a:rPr lang="en-US" dirty="0" smtClean="0"/>
              <a:t>and is </a:t>
            </a:r>
            <a:r>
              <a:rPr lang="en-US" dirty="0"/>
              <a:t>disseminated to the intestinal crypts of the small intestine </a:t>
            </a:r>
            <a:r>
              <a:rPr lang="en-US" dirty="0" smtClean="0"/>
              <a:t>by means </a:t>
            </a:r>
            <a:r>
              <a:rPr lang="en-US" dirty="0"/>
              <a:t>of </a:t>
            </a:r>
            <a:r>
              <a:rPr lang="en-US" dirty="0" err="1"/>
              <a:t>viremia</a:t>
            </a:r>
            <a:r>
              <a:rPr lang="en-US" dirty="0"/>
              <a:t>. Marked plasma </a:t>
            </a:r>
            <a:r>
              <a:rPr lang="en-US" dirty="0" err="1"/>
              <a:t>viremia</a:t>
            </a:r>
            <a:r>
              <a:rPr lang="en-US" dirty="0"/>
              <a:t> is observed </a:t>
            </a:r>
            <a:r>
              <a:rPr lang="en-US" b="1" dirty="0"/>
              <a:t>1 to 5 days </a:t>
            </a:r>
            <a:r>
              <a:rPr lang="en-US" b="1" dirty="0" smtClean="0"/>
              <a:t>after infection</a:t>
            </a:r>
            <a:r>
              <a:rPr lang="en-US" dirty="0"/>
              <a:t>. Subsequent to the </a:t>
            </a:r>
            <a:r>
              <a:rPr lang="en-US" dirty="0" err="1"/>
              <a:t>viremia</a:t>
            </a:r>
            <a:r>
              <a:rPr lang="en-US" dirty="0"/>
              <a:t>, </a:t>
            </a:r>
            <a:r>
              <a:rPr lang="en-US" b="1" dirty="0"/>
              <a:t>CPV localizes predominantly </a:t>
            </a:r>
            <a:r>
              <a:rPr lang="en-US" b="1" dirty="0" smtClean="0"/>
              <a:t>in the </a:t>
            </a:r>
            <a:r>
              <a:rPr lang="en-US" b="1" dirty="0"/>
              <a:t>gastrointestinal (GI) epithelium lining the tongue</a:t>
            </a:r>
            <a:r>
              <a:rPr lang="en-US" dirty="0"/>
              <a:t>, </a:t>
            </a:r>
            <a:r>
              <a:rPr lang="en-US" b="1" dirty="0"/>
              <a:t>oral </a:t>
            </a:r>
            <a:r>
              <a:rPr lang="en-US" b="1" dirty="0" smtClean="0"/>
              <a:t>and </a:t>
            </a:r>
            <a:r>
              <a:rPr lang="en-US" b="1" dirty="0"/>
              <a:t>esophageal mucosae, and small intestine and lymphoid tissue, such </a:t>
            </a:r>
            <a:r>
              <a:rPr lang="en-US" b="1" dirty="0" smtClean="0"/>
              <a:t>as thymus</a:t>
            </a:r>
            <a:r>
              <a:rPr lang="en-US" b="1" dirty="0"/>
              <a:t>, lymph nodes, and bone marrow. </a:t>
            </a:r>
            <a:r>
              <a:rPr lang="en-US" dirty="0"/>
              <a:t>It can also be </a:t>
            </a:r>
            <a:r>
              <a:rPr lang="en-US" b="1" dirty="0"/>
              <a:t>isolated</a:t>
            </a:r>
            <a:r>
              <a:rPr lang="en-US" dirty="0"/>
              <a:t> </a:t>
            </a:r>
            <a:r>
              <a:rPr lang="en-US" dirty="0" smtClean="0"/>
              <a:t>from the </a:t>
            </a:r>
            <a:r>
              <a:rPr lang="en-US" b="1" dirty="0"/>
              <a:t>lungs, spleen, liver, kidney, and myocardium.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3261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CPV infection has been associated with three main tissues — </a:t>
            </a:r>
            <a:r>
              <a:rPr lang="en-US" b="1" dirty="0"/>
              <a:t>GI </a:t>
            </a:r>
            <a:r>
              <a:rPr lang="en-US" b="1" dirty="0" smtClean="0"/>
              <a:t>tract, bone </a:t>
            </a:r>
            <a:r>
              <a:rPr lang="en-US" b="1" dirty="0"/>
              <a:t>marrow, and myocardium </a:t>
            </a:r>
            <a:r>
              <a:rPr lang="en-US" dirty="0"/>
              <a:t>— but the skin and nervous tissue </a:t>
            </a:r>
            <a:r>
              <a:rPr lang="en-US" dirty="0" smtClean="0"/>
              <a:t>can also </a:t>
            </a:r>
            <a:r>
              <a:rPr lang="en-US" dirty="0"/>
              <a:t>be </a:t>
            </a:r>
            <a:r>
              <a:rPr lang="en-US" dirty="0" smtClean="0"/>
              <a:t>affected</a:t>
            </a:r>
            <a:r>
              <a:rPr lang="en-US" dirty="0"/>
              <a:t>. In addition, other clinical complications of </a:t>
            </a:r>
            <a:r>
              <a:rPr lang="en-US" dirty="0" smtClean="0"/>
              <a:t>secondary infection </a:t>
            </a:r>
            <a:r>
              <a:rPr lang="en-US" dirty="0"/>
              <a:t>or thrombosis can occur. A marked variation is found in </a:t>
            </a:r>
            <a:r>
              <a:rPr lang="en-US" dirty="0" smtClean="0"/>
              <a:t>the clinical </a:t>
            </a:r>
            <a:r>
              <a:rPr lang="en-US" dirty="0"/>
              <a:t>response of dogs to intestinal infection with CPV, </a:t>
            </a:r>
            <a:r>
              <a:rPr lang="en-US" dirty="0" smtClean="0"/>
              <a:t>ranging from </a:t>
            </a:r>
            <a:r>
              <a:rPr lang="en-US" b="1" dirty="0" err="1"/>
              <a:t>inapparent</a:t>
            </a:r>
            <a:r>
              <a:rPr lang="en-US" b="1" dirty="0"/>
              <a:t> infection to acute fatal disease</a:t>
            </a:r>
            <a:r>
              <a:rPr lang="en-US" dirty="0"/>
              <a:t>. </a:t>
            </a:r>
            <a:r>
              <a:rPr lang="en-US" dirty="0" err="1" smtClean="0"/>
              <a:t>Inapparent</a:t>
            </a:r>
            <a:r>
              <a:rPr lang="en-US" dirty="0"/>
              <a:t>, or </a:t>
            </a:r>
            <a:r>
              <a:rPr lang="en-US" dirty="0" smtClean="0"/>
              <a:t>subclinical, infection </a:t>
            </a:r>
            <a:r>
              <a:rPr lang="en-US" dirty="0"/>
              <a:t>occurs in most dogs, mainly in puppies with </a:t>
            </a:r>
            <a:r>
              <a:rPr lang="en-US" dirty="0" smtClean="0"/>
              <a:t>intermediate MDA </a:t>
            </a:r>
            <a:r>
              <a:rPr lang="en-US" dirty="0"/>
              <a:t>titers that can protect from disease but not </a:t>
            </a:r>
            <a:r>
              <a:rPr lang="en-US" dirty="0" smtClean="0"/>
              <a:t>from infection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601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6096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Parvovirus Enteritis</a:t>
            </a:r>
          </a:p>
          <a:p>
            <a:pPr algn="just"/>
            <a:r>
              <a:rPr lang="en-US" dirty="0"/>
              <a:t>CPV enteritis may progress rapidly, especially with the newer </a:t>
            </a:r>
            <a:r>
              <a:rPr lang="en-US" dirty="0" smtClean="0"/>
              <a:t>strains (a</a:t>
            </a:r>
            <a:r>
              <a:rPr lang="en-US" dirty="0"/>
              <a:t>, b, c) of CPV-2. </a:t>
            </a:r>
            <a:r>
              <a:rPr lang="en-US" b="1" dirty="0"/>
              <a:t>Vomiting</a:t>
            </a:r>
            <a:r>
              <a:rPr lang="en-US" dirty="0"/>
              <a:t> is oft en severe and is followed by </a:t>
            </a:r>
            <a:r>
              <a:rPr lang="en-US" b="1" dirty="0" smtClean="0"/>
              <a:t>diarrhea</a:t>
            </a:r>
            <a:r>
              <a:rPr lang="en-US" dirty="0" smtClean="0"/>
              <a:t>, </a:t>
            </a:r>
            <a:r>
              <a:rPr lang="en-US" b="1" dirty="0" smtClean="0"/>
              <a:t>anorexia</a:t>
            </a:r>
            <a:r>
              <a:rPr lang="en-US" dirty="0"/>
              <a:t>, and rapid onset of dehydration. </a:t>
            </a:r>
            <a:r>
              <a:rPr lang="en-US" dirty="0" smtClean="0"/>
              <a:t>The </a:t>
            </a:r>
            <a:r>
              <a:rPr lang="en-US" b="1" dirty="0"/>
              <a:t>feces </a:t>
            </a:r>
            <a:r>
              <a:rPr lang="en-US" b="1" dirty="0" smtClean="0"/>
              <a:t>appear yellow-gray </a:t>
            </a:r>
            <a:r>
              <a:rPr lang="en-US" dirty="0"/>
              <a:t>and are streaked or </a:t>
            </a:r>
            <a:r>
              <a:rPr lang="en-US" b="1" dirty="0"/>
              <a:t>darkened by </a:t>
            </a:r>
            <a:r>
              <a:rPr lang="en-US" b="1" dirty="0" smtClean="0"/>
              <a:t>blood</a:t>
            </a:r>
            <a:r>
              <a:rPr lang="en-US" dirty="0" smtClean="0"/>
              <a:t>. Elevated rectal </a:t>
            </a:r>
            <a:r>
              <a:rPr lang="en-US" dirty="0"/>
              <a:t>temperature (40 ° to 41 ° C [104 ° to 105 ° F]) and </a:t>
            </a:r>
            <a:r>
              <a:rPr lang="en-US" dirty="0" smtClean="0"/>
              <a:t>leukopenia (mainly </a:t>
            </a:r>
            <a:r>
              <a:rPr lang="en-US" dirty="0" err="1"/>
              <a:t>lymphopenia</a:t>
            </a:r>
            <a:r>
              <a:rPr lang="en-US" dirty="0"/>
              <a:t>) may be present, especially in severe </a:t>
            </a:r>
            <a:r>
              <a:rPr lang="en-US" dirty="0" smtClean="0"/>
              <a:t>cases. Total </a:t>
            </a:r>
            <a:r>
              <a:rPr lang="en-US" dirty="0"/>
              <a:t>leukocyte counts may be even within reference ranges </a:t>
            </a:r>
            <a:r>
              <a:rPr lang="en-US" dirty="0" smtClean="0"/>
              <a:t>because of </a:t>
            </a:r>
            <a:r>
              <a:rPr lang="en-US" dirty="0"/>
              <a:t>concomitant virus-induced </a:t>
            </a:r>
            <a:r>
              <a:rPr lang="en-US" dirty="0" err="1"/>
              <a:t>lymphopenia</a:t>
            </a:r>
            <a:r>
              <a:rPr lang="en-US" dirty="0"/>
              <a:t> and </a:t>
            </a:r>
            <a:r>
              <a:rPr lang="en-US" dirty="0" err="1"/>
              <a:t>neutrophilia</a:t>
            </a:r>
            <a:r>
              <a:rPr lang="en-US" dirty="0"/>
              <a:t> </a:t>
            </a:r>
            <a:r>
              <a:rPr lang="en-US" dirty="0" smtClean="0"/>
              <a:t>consequent to </a:t>
            </a:r>
            <a:r>
              <a:rPr lang="en-US" dirty="0"/>
              <a:t>infections by opportunistic bacteria. </a:t>
            </a:r>
            <a:r>
              <a:rPr lang="en-US" dirty="0" smtClean="0"/>
              <a:t>Those </a:t>
            </a:r>
            <a:r>
              <a:rPr lang="en-US" dirty="0"/>
              <a:t>developing </a:t>
            </a:r>
            <a:r>
              <a:rPr lang="en-US" dirty="0" smtClean="0"/>
              <a:t>systemic inflammatory </a:t>
            </a:r>
            <a:r>
              <a:rPr lang="en-US" dirty="0"/>
              <a:t>response syndrome have a greater risk </a:t>
            </a:r>
            <a:r>
              <a:rPr lang="en-US" dirty="0" smtClean="0"/>
              <a:t>of mortality. Death </a:t>
            </a:r>
            <a:r>
              <a:rPr lang="en-US" dirty="0"/>
              <a:t>can occur as early as 2 days </a:t>
            </a:r>
            <a:r>
              <a:rPr lang="en-US" dirty="0" smtClean="0"/>
              <a:t>after </a:t>
            </a:r>
            <a:r>
              <a:rPr lang="en-US" dirty="0"/>
              <a:t>the onset </a:t>
            </a:r>
            <a:r>
              <a:rPr lang="en-US" dirty="0" smtClean="0"/>
              <a:t>of illness </a:t>
            </a:r>
            <a:r>
              <a:rPr lang="en-US" dirty="0"/>
              <a:t>and is oft en associated with gram-negative sepsis or </a:t>
            </a:r>
            <a:r>
              <a:rPr lang="en-US" dirty="0" smtClean="0"/>
              <a:t>disseminated intravascular </a:t>
            </a:r>
            <a:r>
              <a:rPr lang="en-US" dirty="0"/>
              <a:t>coagulation, or both.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3802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Neurologic Disease</a:t>
            </a:r>
          </a:p>
          <a:p>
            <a:pPr algn="just"/>
            <a:r>
              <a:rPr lang="en-US" dirty="0"/>
              <a:t>Primary neurologic disease may be caused by CPV but more </a:t>
            </a:r>
            <a:r>
              <a:rPr lang="en-US" dirty="0" smtClean="0"/>
              <a:t>commonly occurs </a:t>
            </a:r>
            <a:r>
              <a:rPr lang="en-US" dirty="0"/>
              <a:t>as a </a:t>
            </a:r>
            <a:r>
              <a:rPr lang="en-US" b="1" dirty="0"/>
              <a:t>result </a:t>
            </a:r>
            <a:r>
              <a:rPr lang="en-US" b="1" dirty="0" smtClean="0"/>
              <a:t>of hemorrhage </a:t>
            </a:r>
            <a:r>
              <a:rPr lang="en-US" b="1" dirty="0"/>
              <a:t>into the central </a:t>
            </a:r>
            <a:r>
              <a:rPr lang="en-US" b="1" dirty="0" smtClean="0"/>
              <a:t>nervous system </a:t>
            </a:r>
            <a:r>
              <a:rPr lang="en-US" dirty="0"/>
              <a:t>(CNS) from disseminated </a:t>
            </a:r>
            <a:r>
              <a:rPr lang="en-US" dirty="0" smtClean="0"/>
              <a:t>intravascular coagulation </a:t>
            </a:r>
            <a:r>
              <a:rPr lang="en-US" dirty="0"/>
              <a:t>or </a:t>
            </a:r>
            <a:r>
              <a:rPr lang="en-US" dirty="0" smtClean="0"/>
              <a:t>from hypoglycemia </a:t>
            </a:r>
            <a:r>
              <a:rPr lang="en-US" dirty="0"/>
              <a:t>during the disease process, sepsis, or </a:t>
            </a:r>
            <a:r>
              <a:rPr lang="en-US" dirty="0" smtClean="0"/>
              <a:t>acid-base- </a:t>
            </a:r>
            <a:r>
              <a:rPr lang="en-US" dirty="0" err="1" smtClean="0"/>
              <a:t>lectrolyte</a:t>
            </a:r>
            <a:r>
              <a:rPr lang="en-US" dirty="0" smtClean="0"/>
              <a:t> disturbances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1732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Canine Parvovirus-2 Myocarditis</a:t>
            </a:r>
          </a:p>
          <a:p>
            <a:pPr algn="just"/>
            <a:r>
              <a:rPr lang="en-US" dirty="0"/>
              <a:t>CPV myocarditis can develop from infection in utero or in </a:t>
            </a:r>
            <a:r>
              <a:rPr lang="en-US" dirty="0" smtClean="0"/>
              <a:t>pups younger </a:t>
            </a:r>
            <a:r>
              <a:rPr lang="en-US" dirty="0"/>
              <a:t>than 6 weeks of age. All pups in a litter are usually </a:t>
            </a:r>
            <a:r>
              <a:rPr lang="en-US" dirty="0" smtClean="0"/>
              <a:t>affected. Pups </a:t>
            </a:r>
            <a:r>
              <a:rPr lang="en-US" dirty="0"/>
              <a:t>with CPV myocarditis </a:t>
            </a:r>
            <a:r>
              <a:rPr lang="en-US" dirty="0" smtClean="0"/>
              <a:t>often </a:t>
            </a:r>
            <a:r>
              <a:rPr lang="en-US" dirty="0"/>
              <a:t>die, or they succumb </a:t>
            </a:r>
            <a:r>
              <a:rPr lang="en-US" dirty="0" smtClean="0"/>
              <a:t>after </a:t>
            </a:r>
            <a:r>
              <a:rPr lang="en-US" dirty="0"/>
              <a:t>a </a:t>
            </a:r>
            <a:r>
              <a:rPr lang="en-US" dirty="0" smtClean="0"/>
              <a:t>short episode </a:t>
            </a:r>
            <a:r>
              <a:rPr lang="en-US" dirty="0"/>
              <a:t>of </a:t>
            </a:r>
            <a:r>
              <a:rPr lang="en-US" b="1" dirty="0"/>
              <a:t>dyspnea</a:t>
            </a:r>
            <a:r>
              <a:rPr lang="en-US" dirty="0"/>
              <a:t>, </a:t>
            </a:r>
            <a:r>
              <a:rPr lang="en-US" b="1" dirty="0"/>
              <a:t>crying</a:t>
            </a:r>
            <a:r>
              <a:rPr lang="en-US" dirty="0"/>
              <a:t>, </a:t>
            </a:r>
            <a:r>
              <a:rPr lang="en-US" dirty="0" smtClean="0"/>
              <a:t>and retching</a:t>
            </a:r>
            <a:r>
              <a:rPr lang="en-US" dirty="0"/>
              <a:t>. </a:t>
            </a:r>
            <a:r>
              <a:rPr lang="en-US" b="1" dirty="0"/>
              <a:t>Signs of cardiac </a:t>
            </a:r>
            <a:r>
              <a:rPr lang="en-US" b="1" dirty="0" smtClean="0"/>
              <a:t>dysfunction </a:t>
            </a:r>
            <a:r>
              <a:rPr lang="en-US" dirty="0" smtClean="0"/>
              <a:t>can </a:t>
            </a:r>
            <a:r>
              <a:rPr lang="en-US" dirty="0"/>
              <a:t>be preceded by the enteric form of the disease or may occur </a:t>
            </a:r>
            <a:r>
              <a:rPr lang="en-US" dirty="0" smtClean="0"/>
              <a:t>suddenly, without </a:t>
            </a:r>
            <a:r>
              <a:rPr lang="en-US" dirty="0"/>
              <a:t>apparent previous </a:t>
            </a:r>
            <a:r>
              <a:rPr lang="en-US" dirty="0" smtClean="0"/>
              <a:t>illness.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747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Diagnosis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/>
              <a:t>sudden onset of foul-smelling, bloody diarrhea in a young </a:t>
            </a:r>
            <a:r>
              <a:rPr lang="en-US" b="1" dirty="0" smtClean="0"/>
              <a:t>dog under </a:t>
            </a:r>
            <a:r>
              <a:rPr lang="en-US" b="1" dirty="0"/>
              <a:t>2 years of age) </a:t>
            </a:r>
            <a:r>
              <a:rPr lang="en-US" dirty="0"/>
              <a:t>is </a:t>
            </a:r>
            <a:r>
              <a:rPr lang="en-US" dirty="0" smtClean="0"/>
              <a:t>often </a:t>
            </a:r>
            <a:r>
              <a:rPr lang="en-US" dirty="0"/>
              <a:t>considered indicative of CPV </a:t>
            </a:r>
            <a:r>
              <a:rPr lang="en-US" dirty="0" smtClean="0"/>
              <a:t>infection. However</a:t>
            </a:r>
            <a:r>
              <a:rPr lang="en-US" dirty="0"/>
              <a:t>, not all dogs with bloody diarrhea (with or without </a:t>
            </a:r>
            <a:r>
              <a:rPr lang="en-US" dirty="0" smtClean="0"/>
              <a:t>vomiting) are </a:t>
            </a:r>
            <a:r>
              <a:rPr lang="en-US" dirty="0"/>
              <a:t>necessarily infected with CPV, and </a:t>
            </a:r>
            <a:r>
              <a:rPr lang="en-US" dirty="0" err="1"/>
              <a:t>nonhemorrhagic</a:t>
            </a:r>
            <a:r>
              <a:rPr lang="en-US" dirty="0"/>
              <a:t> </a:t>
            </a:r>
            <a:r>
              <a:rPr lang="en-US" dirty="0" smtClean="0"/>
              <a:t>diarrhea is often </a:t>
            </a:r>
            <a:r>
              <a:rPr lang="en-US" dirty="0"/>
              <a:t>caused by CPV. Parasitic or </a:t>
            </a:r>
            <a:r>
              <a:rPr lang="en-US" dirty="0" err="1"/>
              <a:t>enteropathogenic</a:t>
            </a:r>
            <a:r>
              <a:rPr lang="en-US" dirty="0"/>
              <a:t> bacterial </a:t>
            </a:r>
            <a:r>
              <a:rPr lang="en-US" dirty="0" smtClean="0"/>
              <a:t>infections, alone </a:t>
            </a:r>
            <a:r>
              <a:rPr lang="en-US" dirty="0"/>
              <a:t>or in combination, should also be </a:t>
            </a:r>
            <a:r>
              <a:rPr lang="en-US" dirty="0" smtClean="0"/>
              <a:t>considered.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338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Miniature-Poodles-head-portrait-outdoors-1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Miniature-Poodles-head-portrait-outdoors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Drug Dosage </a:t>
            </a:r>
            <a:r>
              <a:rPr lang="en-US" dirty="0"/>
              <a:t>a </a:t>
            </a:r>
            <a:r>
              <a:rPr lang="en-US" b="1" dirty="0"/>
              <a:t>(mg/kg) Route Interval (</a:t>
            </a:r>
            <a:r>
              <a:rPr lang="en-US" b="1" dirty="0" err="1"/>
              <a:t>hr</a:t>
            </a:r>
            <a:r>
              <a:rPr lang="en-US" b="1" dirty="0"/>
              <a:t>) Duration (days)</a:t>
            </a:r>
          </a:p>
          <a:p>
            <a:r>
              <a:rPr lang="en-US" b="1" dirty="0"/>
              <a:t>ANTIEMETIC AGENTS</a:t>
            </a:r>
          </a:p>
          <a:p>
            <a:r>
              <a:rPr lang="de-DE" dirty="0"/>
              <a:t>Chlorpromazine 0.5 IM 8 </a:t>
            </a:r>
            <a:r>
              <a:rPr lang="de-DE" dirty="0" smtClean="0"/>
              <a:t>prn</a:t>
            </a:r>
          </a:p>
          <a:p>
            <a:r>
              <a:rPr lang="en-US" dirty="0" smtClean="0"/>
              <a:t>1.0 Rectally 8 </a:t>
            </a:r>
            <a:r>
              <a:rPr lang="en-US" dirty="0" err="1" smtClean="0"/>
              <a:t>prn</a:t>
            </a:r>
            <a:endParaRPr lang="en-US" dirty="0" smtClean="0"/>
          </a:p>
          <a:p>
            <a:r>
              <a:rPr lang="en-US" dirty="0" smtClean="0"/>
              <a:t>0.2 </a:t>
            </a:r>
            <a:r>
              <a:rPr lang="en-US" dirty="0"/>
              <a:t>– 0.5 IV 8 </a:t>
            </a:r>
            <a:r>
              <a:rPr lang="en-US" dirty="0" err="1"/>
              <a:t>prn</a:t>
            </a:r>
            <a:endParaRPr lang="en-US" dirty="0"/>
          </a:p>
          <a:p>
            <a:r>
              <a:rPr lang="en-US" dirty="0"/>
              <a:t>Metoclopramide 0.2 – 0.4 SC 8 </a:t>
            </a:r>
            <a:r>
              <a:rPr lang="en-US" dirty="0" err="1" smtClean="0"/>
              <a:t>prn</a:t>
            </a:r>
            <a:endParaRPr lang="en-US" dirty="0" smtClean="0"/>
          </a:p>
          <a:p>
            <a:r>
              <a:rPr lang="pl-PL" dirty="0" smtClean="0"/>
              <a:t>1 – 2 IV b 24 prn</a:t>
            </a:r>
          </a:p>
          <a:p>
            <a:r>
              <a:rPr lang="de-DE" dirty="0" smtClean="0"/>
              <a:t>Prochlorperazine </a:t>
            </a:r>
            <a:r>
              <a:rPr lang="de-DE" dirty="0"/>
              <a:t>0.1 IM 6 – 8 prn</a:t>
            </a:r>
          </a:p>
          <a:p>
            <a:r>
              <a:rPr lang="sv-SE" dirty="0"/>
              <a:t>Ondansetron 0.1 – 0.15 IV 6 – 12 prn</a:t>
            </a:r>
          </a:p>
          <a:p>
            <a:r>
              <a:rPr lang="pl-PL" dirty="0"/>
              <a:t>Dolasetron 1 IV, PO 24 prn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0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ANTIMICROBIAL AGENTS</a:t>
            </a:r>
          </a:p>
          <a:p>
            <a:r>
              <a:rPr lang="de-DE" dirty="0"/>
              <a:t>Ampicillin 10 – 20 IV, IM, SC 6 – 8 3 – 5</a:t>
            </a:r>
          </a:p>
          <a:p>
            <a:r>
              <a:rPr lang="de-DE" dirty="0"/>
              <a:t>Cefazolin 22 IV, IM 8 3 – 5</a:t>
            </a:r>
          </a:p>
          <a:p>
            <a:r>
              <a:rPr lang="de-DE" dirty="0"/>
              <a:t>Ceftiofur 2.2 – 4.4 SC 12 3 – 5</a:t>
            </a:r>
          </a:p>
          <a:p>
            <a:r>
              <a:rPr lang="de-DE" dirty="0"/>
              <a:t>Gentamicin c 6 – 8 IM, SC, IV 24 3 – 5</a:t>
            </a:r>
          </a:p>
          <a:p>
            <a:r>
              <a:rPr lang="en-US" dirty="0"/>
              <a:t>Interferon- </a:t>
            </a:r>
            <a:r>
              <a:rPr lang="el-GR" dirty="0"/>
              <a:t>ω 2.5 × 10 6 </a:t>
            </a:r>
            <a:r>
              <a:rPr lang="en-US" dirty="0"/>
              <a:t>units/kg IV 24 3</a:t>
            </a:r>
          </a:p>
          <a:p>
            <a:r>
              <a:rPr lang="en-US" b="1" dirty="0"/>
              <a:t>GASTRIC PROTECTANTS</a:t>
            </a:r>
          </a:p>
          <a:p>
            <a:r>
              <a:rPr lang="de-DE" dirty="0"/>
              <a:t>Cimetidine 5 – 10 IM, IV 6 – 8 prn</a:t>
            </a:r>
          </a:p>
          <a:p>
            <a:r>
              <a:rPr lang="en-US" dirty="0"/>
              <a:t>Ranitidine 2 – 4 SC,IV 6 – 8 </a:t>
            </a:r>
            <a:r>
              <a:rPr lang="en-US" dirty="0" err="1"/>
              <a:t>prn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31796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MISCELLANEOUS THERAPY</a:t>
            </a:r>
          </a:p>
          <a:p>
            <a:r>
              <a:rPr lang="en-US" dirty="0"/>
              <a:t>Whole blood 10 – 20 mL/kg IV d </a:t>
            </a:r>
            <a:r>
              <a:rPr lang="en-US" dirty="0" err="1"/>
              <a:t>prn</a:t>
            </a:r>
            <a:endParaRPr lang="en-US" dirty="0"/>
          </a:p>
          <a:p>
            <a:r>
              <a:rPr lang="en-US" dirty="0"/>
              <a:t>Plasma 10 – 20 mL/kg IV d </a:t>
            </a:r>
            <a:r>
              <a:rPr lang="en-US" dirty="0" err="1"/>
              <a:t>prn</a:t>
            </a:r>
            <a:endParaRPr lang="en-US" dirty="0"/>
          </a:p>
          <a:p>
            <a:r>
              <a:rPr lang="en-US" dirty="0"/>
              <a:t>Dexamethasone sodium phosphate c 2 – 4 IV Do not repeat</a:t>
            </a:r>
          </a:p>
          <a:p>
            <a:r>
              <a:rPr lang="en-US" dirty="0" err="1"/>
              <a:t>Flunixin</a:t>
            </a:r>
            <a:r>
              <a:rPr lang="en-US" dirty="0"/>
              <a:t> </a:t>
            </a:r>
            <a:r>
              <a:rPr lang="en-US" dirty="0" err="1"/>
              <a:t>meglumine</a:t>
            </a:r>
            <a:r>
              <a:rPr lang="en-US" dirty="0"/>
              <a:t> c 1 IV Do not repeat</a:t>
            </a:r>
          </a:p>
          <a:p>
            <a:r>
              <a:rPr lang="en-US" dirty="0" err="1"/>
              <a:t>Antiendotoxin</a:t>
            </a:r>
            <a:r>
              <a:rPr lang="en-US" dirty="0"/>
              <a:t> serum e 8.8 mL/kg (diluted in equal amount crystalloid </a:t>
            </a:r>
            <a:r>
              <a:rPr lang="en-US" dirty="0" smtClean="0"/>
              <a:t>fluid</a:t>
            </a:r>
            <a:r>
              <a:rPr lang="en-US" dirty="0"/>
              <a:t>) IV Do not repeat</a:t>
            </a:r>
          </a:p>
          <a:p>
            <a:r>
              <a:rPr lang="en-US" dirty="0"/>
              <a:t>Colloid </a:t>
            </a:r>
            <a:r>
              <a:rPr lang="en-US" dirty="0" smtClean="0"/>
              <a:t>fluids </a:t>
            </a:r>
            <a:r>
              <a:rPr lang="en-US" dirty="0" err="1"/>
              <a:t>c,f</a:t>
            </a:r>
            <a:r>
              <a:rPr lang="en-US" dirty="0"/>
              <a:t> 20 mL/kg IV 24 </a:t>
            </a:r>
            <a:r>
              <a:rPr lang="en-US" dirty="0" err="1"/>
              <a:t>prn</a:t>
            </a:r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4067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distemper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Viral shedding occurs by 7 days following experimental inoculation</a:t>
            </a:r>
          </a:p>
          <a:p>
            <a:r>
              <a:rPr lang="en-US" dirty="0"/>
              <a:t>(</a:t>
            </a:r>
            <a:r>
              <a:rPr lang="en-US" dirty="0" err="1"/>
              <a:t>postinoculation</a:t>
            </a:r>
            <a:r>
              <a:rPr lang="en-US" dirty="0"/>
              <a:t> [PI]). CDV, most abundant in respiratory exudates,</a:t>
            </a:r>
          </a:p>
          <a:p>
            <a:r>
              <a:rPr lang="en-US" dirty="0"/>
              <a:t>is commonly spread by aerosol or droplet exposure; however, it can</a:t>
            </a:r>
          </a:p>
          <a:p>
            <a:r>
              <a:rPr lang="en-US" dirty="0"/>
              <a:t>be isolated from most other body tissues and secretions, including</a:t>
            </a:r>
          </a:p>
          <a:p>
            <a:r>
              <a:rPr lang="en-US" dirty="0"/>
              <a:t>urine.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64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70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Systemic Infection</a:t>
            </a:r>
          </a:p>
          <a:p>
            <a:r>
              <a:rPr lang="en-US" dirty="0"/>
              <a:t>During natural exposure, CDV spreads by aerosol droplets and contacts</a:t>
            </a:r>
          </a:p>
          <a:p>
            <a:r>
              <a:rPr lang="en-US" dirty="0"/>
              <a:t>epithelium of the upper respiratory tract ( Web Fig. 3-1, Fig.</a:t>
            </a:r>
          </a:p>
          <a:p>
            <a:r>
              <a:rPr lang="en-US" dirty="0"/>
              <a:t>3-2 </a:t>
            </a:r>
            <a:r>
              <a:rPr lang="en-US" i="1" dirty="0"/>
              <a:t>A,B </a:t>
            </a:r>
            <a:r>
              <a:rPr lang="en-US" dirty="0"/>
              <a:t>). Within 24 hours PI, it multiplies in tissue macrophages and</a:t>
            </a:r>
          </a:p>
          <a:p>
            <a:r>
              <a:rPr lang="en-US" dirty="0"/>
              <a:t>spreads in these cells via local </a:t>
            </a:r>
            <a:r>
              <a:rPr lang="en-US" dirty="0" err="1"/>
              <a:t>lymphatics</a:t>
            </a:r>
            <a:r>
              <a:rPr lang="en-US" dirty="0"/>
              <a:t> to tonsils and bronchial</a:t>
            </a:r>
          </a:p>
          <a:p>
            <a:r>
              <a:rPr lang="en-US" dirty="0"/>
              <a:t>lymph nodes. Original studies in dogs 16 have been repeated in ferrets,</a:t>
            </a:r>
          </a:p>
          <a:p>
            <a:r>
              <a:rPr lang="en-US" dirty="0"/>
              <a:t>in which virulent CDV takes advantage of mucosal surfaces for </a:t>
            </a:r>
            <a:r>
              <a:rPr lang="en-US" dirty="0" smtClean="0"/>
              <a:t>host invasion.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24397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88"/>
            <a:ext cx="55149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83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FINDINGS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Systemic </a:t>
            </a:r>
            <a:r>
              <a:rPr lang="en-US" b="1" dirty="0"/>
              <a:t>Signs</a:t>
            </a:r>
          </a:p>
          <a:p>
            <a:r>
              <a:rPr lang="en-US" dirty="0"/>
              <a:t>Clinical signs of canine distemper vary depending on virulence of the</a:t>
            </a:r>
          </a:p>
          <a:p>
            <a:r>
              <a:rPr lang="en-US" dirty="0"/>
              <a:t>virus strain, environmental conditions, and host age and immune</a:t>
            </a:r>
          </a:p>
          <a:p>
            <a:r>
              <a:rPr lang="en-US" dirty="0"/>
              <a:t>status. More than 50% of CDV infections are probably subclinical.</a:t>
            </a:r>
          </a:p>
          <a:p>
            <a:r>
              <a:rPr lang="en-US" dirty="0"/>
              <a:t>Mild forms of clinical illness are also common, and signs include</a:t>
            </a:r>
          </a:p>
          <a:p>
            <a:r>
              <a:rPr lang="en-US" dirty="0"/>
              <a:t>listlessness, decreased appetite, fever, and upper respiratory tract</a:t>
            </a:r>
          </a:p>
          <a:p>
            <a:r>
              <a:rPr lang="en-US" dirty="0"/>
              <a:t>infection. Bilateral serous </a:t>
            </a:r>
            <a:r>
              <a:rPr lang="en-US" dirty="0" err="1"/>
              <a:t>oculonasal</a:t>
            </a:r>
            <a:r>
              <a:rPr lang="en-US" dirty="0"/>
              <a:t> discharge can become </a:t>
            </a:r>
            <a:r>
              <a:rPr lang="en-US" dirty="0" err="1"/>
              <a:t>mucopurulent</a:t>
            </a:r>
            <a:endParaRPr lang="en-US" dirty="0"/>
          </a:p>
          <a:p>
            <a:r>
              <a:rPr lang="en-US" dirty="0"/>
              <a:t>with coughing and dyspnea</a:t>
            </a:r>
            <a:r>
              <a:rPr lang="en-US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08898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Skin Lesions</a:t>
            </a:r>
          </a:p>
          <a:p>
            <a:r>
              <a:rPr lang="en-US" dirty="0"/>
              <a:t>Vesicular and </a:t>
            </a:r>
            <a:r>
              <a:rPr lang="en-US" dirty="0" err="1"/>
              <a:t>pustular</a:t>
            </a:r>
            <a:r>
              <a:rPr lang="en-US" dirty="0"/>
              <a:t> dermatitis in puppies is rarely associated with</a:t>
            </a:r>
          </a:p>
          <a:p>
            <a:r>
              <a:rPr lang="en-US" dirty="0"/>
              <a:t>CNS disease ( Fig. 3-3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), whereas dogs developing nasal and</a:t>
            </a:r>
          </a:p>
          <a:p>
            <a:r>
              <a:rPr lang="en-US" dirty="0"/>
              <a:t>digital hyperkeratosis ( Figs. 3-4 and 3-5 ) usually have various neurologic</a:t>
            </a:r>
          </a:p>
          <a:p>
            <a:r>
              <a:rPr lang="en-US" dirty="0"/>
              <a:t>complications. Viral invasion of cutaneous tissues has been</a:t>
            </a:r>
          </a:p>
          <a:p>
            <a:r>
              <a:rPr lang="en-US" dirty="0"/>
              <a:t>demonstrated.1 78 (See Pathogenesis .)</a:t>
            </a:r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8284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windows\Desktop\DOG BREEDS\breed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7723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78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Neurologic Signs</a:t>
            </a:r>
          </a:p>
          <a:p>
            <a:r>
              <a:rPr lang="en-US" dirty="0"/>
              <a:t>Neurologic manifestations usually begin 1 to 3 weeks aft </a:t>
            </a:r>
            <a:r>
              <a:rPr lang="en-US" dirty="0" err="1"/>
              <a:t>er</a:t>
            </a:r>
            <a:r>
              <a:rPr lang="en-US" dirty="0"/>
              <a:t> recovery</a:t>
            </a:r>
          </a:p>
          <a:p>
            <a:r>
              <a:rPr lang="en-US" dirty="0"/>
              <a:t>from systemic illness; however, no way is known to predict which</a:t>
            </a:r>
          </a:p>
          <a:p>
            <a:r>
              <a:rPr lang="en-US" dirty="0"/>
              <a:t>dogs will develop neurologic disorders. Neurologic signs can also</a:t>
            </a:r>
          </a:p>
          <a:p>
            <a:r>
              <a:rPr lang="en-US" dirty="0"/>
              <a:t>coincide with </a:t>
            </a:r>
            <a:r>
              <a:rPr lang="en-US" dirty="0" err="1"/>
              <a:t>multisystemic</a:t>
            </a:r>
            <a:r>
              <a:rPr lang="en-US" dirty="0"/>
              <a:t> illness, or less commonly, they can occur</a:t>
            </a:r>
          </a:p>
          <a:p>
            <a:r>
              <a:rPr lang="en-US" dirty="0"/>
              <a:t>weeks to months later. Neurologic signs frequently develop in the</a:t>
            </a:r>
          </a:p>
          <a:p>
            <a:r>
              <a:rPr lang="en-US" dirty="0"/>
              <a:t>presence of nonexistent or very mild </a:t>
            </a:r>
            <a:r>
              <a:rPr lang="en-US" dirty="0" err="1"/>
              <a:t>extraneural</a:t>
            </a:r>
            <a:r>
              <a:rPr lang="en-US" dirty="0"/>
              <a:t> signs.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69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Drug </a:t>
            </a:r>
            <a:r>
              <a:rPr lang="en-US" dirty="0"/>
              <a:t>Therapy for Canine Distemper</a:t>
            </a:r>
          </a:p>
          <a:p>
            <a:r>
              <a:rPr lang="en-US" b="1" dirty="0" smtClean="0"/>
              <a:t>ANTIMICROBIAL</a:t>
            </a:r>
            <a:endParaRPr lang="en-US" b="1" dirty="0"/>
          </a:p>
          <a:p>
            <a:r>
              <a:rPr lang="it-IT" dirty="0"/>
              <a:t>Ampicillin, amoxicillin 20 PO, IV, SC 8 7</a:t>
            </a:r>
          </a:p>
          <a:p>
            <a:r>
              <a:rPr lang="en-US" dirty="0"/>
              <a:t>Doxycycline c 5 – 10 PO, IV 12 7</a:t>
            </a:r>
          </a:p>
          <a:p>
            <a:r>
              <a:rPr lang="it-IT" dirty="0"/>
              <a:t>Chloramphenicol 40 – 50 PO, SC 8 7</a:t>
            </a:r>
          </a:p>
          <a:p>
            <a:r>
              <a:rPr lang="de-DE" dirty="0"/>
              <a:t>Florfenicol 25 – 50 SC, IM 8 3 – 5</a:t>
            </a:r>
          </a:p>
          <a:p>
            <a:r>
              <a:rPr lang="de-DE" dirty="0"/>
              <a:t>Cephapirin 10 – 30 IM, IV, SC 6 – 8 3 – 5</a:t>
            </a:r>
          </a:p>
          <a:p>
            <a:r>
              <a:rPr lang="en-US" b="1" dirty="0"/>
              <a:t>ANTICONVULSIVE</a:t>
            </a:r>
          </a:p>
          <a:p>
            <a:r>
              <a:rPr lang="en-US" dirty="0"/>
              <a:t>Phenobarbital 10 – </a:t>
            </a:r>
            <a:r>
              <a:rPr lang="en-US" dirty="0" smtClean="0"/>
              <a:t>20</a:t>
            </a:r>
            <a:r>
              <a:rPr lang="en-US" dirty="0"/>
              <a:t>IV</a:t>
            </a:r>
            <a:r>
              <a:rPr lang="en-US" dirty="0" smtClean="0"/>
              <a:t>; Once To </a:t>
            </a:r>
            <a:r>
              <a:rPr lang="en-US" dirty="0"/>
              <a:t>effect </a:t>
            </a:r>
          </a:p>
          <a:p>
            <a:r>
              <a:rPr lang="en-US" dirty="0" smtClean="0"/>
              <a:t>then 2–8 PO 12 </a:t>
            </a:r>
            <a:r>
              <a:rPr lang="en-US" dirty="0" err="1" smtClean="0"/>
              <a:t>prn</a:t>
            </a:r>
            <a:endParaRPr lang="en-US" dirty="0"/>
          </a:p>
          <a:p>
            <a:r>
              <a:rPr lang="en-US" b="1" dirty="0" smtClean="0"/>
              <a:t>ANTI-INFLAMMATORY</a:t>
            </a:r>
            <a:endParaRPr lang="en-US" b="1" dirty="0"/>
          </a:p>
          <a:p>
            <a:r>
              <a:rPr lang="en-US" dirty="0"/>
              <a:t>Dexamethasone</a:t>
            </a:r>
          </a:p>
          <a:p>
            <a:r>
              <a:rPr lang="pt-BR" dirty="0"/>
              <a:t>CNS edema 1 – 2 d IV 24 </a:t>
            </a:r>
            <a:r>
              <a:rPr lang="pt-BR" dirty="0" smtClean="0"/>
              <a:t> 1day</a:t>
            </a:r>
            <a:endParaRPr lang="pt-BR" dirty="0"/>
          </a:p>
          <a:p>
            <a:r>
              <a:rPr lang="en-US" dirty="0"/>
              <a:t>Optic neuritis 0.1 </a:t>
            </a:r>
            <a:r>
              <a:rPr lang="en-US" dirty="0" smtClean="0"/>
              <a:t>PO</a:t>
            </a:r>
            <a:r>
              <a:rPr lang="en-US" dirty="0"/>
              <a:t>, IV, SC </a:t>
            </a:r>
            <a:r>
              <a:rPr lang="en-US" dirty="0" smtClean="0"/>
              <a:t> 24 interval    3 </a:t>
            </a:r>
            <a:r>
              <a:rPr lang="en-US" dirty="0"/>
              <a:t>– 5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5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canine hepatitis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4"/>
            <a:ext cx="70104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Thanks for Listening</a:t>
            </a:r>
            <a:endParaRPr lang="ar-IQ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windows\Desktop\DOG BREEDS\c6dda5eca4fde7a513aadb050851c5cec1d73d29-683x10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1"/>
            <a:ext cx="7619999" cy="675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480"/>
          </a:xfrm>
        </p:spPr>
        <p:txBody>
          <a:bodyPr>
            <a:normAutofit/>
          </a:bodyPr>
          <a:lstStyle/>
          <a:p>
            <a:r>
              <a:rPr lang="en-US" b="1" dirty="0" smtClean="0"/>
              <a:t>Dog breeds</a:t>
            </a:r>
            <a:endParaRPr lang="ar-IQ" b="1" dirty="0"/>
          </a:p>
        </p:txBody>
      </p:sp>
      <p:pic>
        <p:nvPicPr>
          <p:cNvPr id="1026" name="Picture 2" descr="C:\Users\windows\Desktop\DOG BREEDS\breeds of 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5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Boxer dog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Boxer do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710531"/>
            <a:ext cx="6457950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7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Belgian </a:t>
            </a:r>
            <a:r>
              <a:rPr lang="en-US" b="1" dirty="0" err="1"/>
              <a:t>Malinois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Belgian Malinoi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543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4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Bulldog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C:\Users\windows\Desktop\DOG BREEDS\Bulldo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447800"/>
            <a:ext cx="72390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1520</Words>
  <Application>Microsoft Office PowerPoint</Application>
  <PresentationFormat>On-screen Show (4:3)</PresentationFormat>
  <Paragraphs>112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Dog Diseases  By Assist. Prof. Dr. Nabeel Mohammed Hassan Abu Al Maaly</vt:lpstr>
      <vt:lpstr>Dogs Diseases </vt:lpstr>
      <vt:lpstr>Miniature-Poodles-head-portrait-outdoors-1 </vt:lpstr>
      <vt:lpstr>PowerPoint Presentation</vt:lpstr>
      <vt:lpstr>PowerPoint Presentation</vt:lpstr>
      <vt:lpstr>Dog breeds</vt:lpstr>
      <vt:lpstr>Boxer dog </vt:lpstr>
      <vt:lpstr>Belgian Malinois </vt:lpstr>
      <vt:lpstr>Bulldog </vt:lpstr>
      <vt:lpstr>Siberian Husky </vt:lpstr>
      <vt:lpstr>Dalmatian </vt:lpstr>
      <vt:lpstr>Doberman </vt:lpstr>
      <vt:lpstr>labrador-retriever-vs-golden-retriever- </vt:lpstr>
      <vt:lpstr>Rottweiler </vt:lpstr>
      <vt:lpstr>German shepherd  </vt:lpstr>
      <vt:lpstr>labrador Retriever </vt:lpstr>
      <vt:lpstr>Husky</vt:lpstr>
      <vt:lpstr>Some Dog diseases</vt:lpstr>
      <vt:lpstr>CANINE PARVOVIRUS ENTERITIS</vt:lpstr>
      <vt:lpstr>PowerPoint Presentation</vt:lpstr>
      <vt:lpstr>PowerPoint Presentation</vt:lpstr>
      <vt:lpstr>PowerPoint Presentation</vt:lpstr>
      <vt:lpstr>PowerPoint Presentation</vt:lpstr>
      <vt:lpstr>Pathogenesis</vt:lpstr>
      <vt:lpstr>Clinical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Canine distemper</vt:lpstr>
      <vt:lpstr>PowerPoint Presentation</vt:lpstr>
      <vt:lpstr>PowerPoint Presentation</vt:lpstr>
      <vt:lpstr>PowerPoint Presentation</vt:lpstr>
      <vt:lpstr>PowerPoint Presentation</vt:lpstr>
      <vt:lpstr>CLINICAL FINDINGS </vt:lpstr>
      <vt:lpstr>PowerPoint Presentation</vt:lpstr>
      <vt:lpstr>PowerPoint Presentation</vt:lpstr>
      <vt:lpstr>PowerPoint Presentation</vt:lpstr>
      <vt:lpstr>Infectious canine hepatitis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</dc:title>
  <dc:creator>windows</dc:creator>
  <cp:lastModifiedBy>windows</cp:lastModifiedBy>
  <cp:revision>29</cp:revision>
  <dcterms:created xsi:type="dcterms:W3CDTF">2006-08-16T00:00:00Z</dcterms:created>
  <dcterms:modified xsi:type="dcterms:W3CDTF">2024-02-08T17:29:54Z</dcterms:modified>
</cp:coreProperties>
</file>