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ms-office.legacyDiagramTex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350" r:id="rId3"/>
    <p:sldId id="352" r:id="rId4"/>
    <p:sldId id="271" r:id="rId5"/>
    <p:sldId id="354" r:id="rId6"/>
    <p:sldId id="289" r:id="rId7"/>
    <p:sldId id="272" r:id="rId8"/>
    <p:sldId id="346" r:id="rId9"/>
    <p:sldId id="347" r:id="rId10"/>
    <p:sldId id="305" r:id="rId11"/>
    <p:sldId id="307" r:id="rId12"/>
    <p:sldId id="308" r:id="rId13"/>
    <p:sldId id="356" r:id="rId14"/>
    <p:sldId id="359" r:id="rId15"/>
    <p:sldId id="360" r:id="rId16"/>
    <p:sldId id="362" r:id="rId17"/>
    <p:sldId id="364" r:id="rId18"/>
    <p:sldId id="366" r:id="rId19"/>
    <p:sldId id="371" r:id="rId20"/>
    <p:sldId id="370" r:id="rId21"/>
    <p:sldId id="297" r:id="rId22"/>
    <p:sldId id="298" r:id="rId23"/>
    <p:sldId id="334" r:id="rId24"/>
    <p:sldId id="299" r:id="rId25"/>
    <p:sldId id="386" r:id="rId26"/>
    <p:sldId id="335" r:id="rId27"/>
    <p:sldId id="274" r:id="rId28"/>
    <p:sldId id="313" r:id="rId29"/>
    <p:sldId id="316" r:id="rId30"/>
    <p:sldId id="337" r:id="rId31"/>
    <p:sldId id="318" r:id="rId32"/>
    <p:sldId id="338" r:id="rId33"/>
    <p:sldId id="278" r:id="rId34"/>
    <p:sldId id="280" r:id="rId35"/>
    <p:sldId id="330" r:id="rId36"/>
    <p:sldId id="319" r:id="rId37"/>
    <p:sldId id="320" r:id="rId38"/>
    <p:sldId id="321" r:id="rId39"/>
    <p:sldId id="331" r:id="rId40"/>
    <p:sldId id="322" r:id="rId41"/>
    <p:sldId id="324" r:id="rId42"/>
    <p:sldId id="332" r:id="rId43"/>
    <p:sldId id="375" r:id="rId44"/>
    <p:sldId id="376" r:id="rId45"/>
    <p:sldId id="377" r:id="rId46"/>
    <p:sldId id="379" r:id="rId47"/>
    <p:sldId id="381" r:id="rId48"/>
    <p:sldId id="383" r:id="rId49"/>
    <p:sldId id="387" r:id="rId50"/>
    <p:sldId id="389" r:id="rId51"/>
    <p:sldId id="391" r:id="rId52"/>
    <p:sldId id="393" r:id="rId53"/>
    <p:sldId id="395" r:id="rId54"/>
    <p:sldId id="397" r:id="rId55"/>
    <p:sldId id="400" r:id="rId5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102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61" Type="http://schemas.microsoft.com/office/2006/relationships/legacyDocTextInfo" Target="legacyDocTextInfo.bin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01F1E8-73BA-493C-8F73-93E5BF0A62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F6F461-5BDC-46C4-865C-8AD00A5ACD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F8630F-8548-4F51-A28E-3D7E38B1DB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FB996D3-28C3-447E-8396-B811299174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عنوان، ونص،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53FC318-B968-4C70-85F6-920F62AA59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F0B7E1-2FA1-4789-8422-372B91AF42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5618BE-E8B7-452C-9B02-291F3AF02F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F42FD0-3F4C-418E-ABB5-DEE3DB6E2A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EE005C-4689-4860-9596-3D618AEB6F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8267D-3D55-463F-9D9F-6A62808375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321B3C-9CE6-4A70-BD86-8B12DB801A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BD522B-7F71-4E54-A6E2-009E28AEC5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7B7789-E460-46A0-BC92-360392C35A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989B96A-6201-48EC-895C-F16C8F146226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google.com.sa/imgres?imgurl=http://www.livinginwellbeing.org/wp-content/uploads/2013/05/living-in-wellbeing-actinomycosisi.jpeg&amp;imgrefurl=http://www.livinginwellbeing.org/2013/05/actinomycosis/&amp;docid=hkYt6ciGThEsOM&amp;tbnid=4uYV2x1CudVSqM:&amp;w=505&amp;h=351&amp;ei=BuFUUvydIYmd0AWsuICQBg&amp;ved=0CAIQxiAwAA&amp;iact=c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hyperlink" Target="http://www.google.com.sa/url?sa=i&amp;rct=j&amp;q=&amp;esrc=s&amp;frm=1&amp;source=images&amp;cd=&amp;cad=rja&amp;docid=1xfVbXWzkHLmuM&amp;tbnid=lQOfaVlg0SKDKM:&amp;ved=0CAUQjRw&amp;url=http://www.pathologyoutlines.com/topic/kidneyactinomycosis.html&amp;ei=V-FUUou7KoW-0QXTooDoDQ&amp;psig=AFQjCNEGM2BGkY1yq0XukoNEA11IuQbkFg&amp;ust=1381380687406047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smtClean="0">
                <a:solidFill>
                  <a:srgbClr val="FFFF00"/>
                </a:solidFill>
              </a:rPr>
              <a:t>Anaerobic bacteria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Sites of anaerobic infections</a:t>
            </a:r>
          </a:p>
        </p:txBody>
      </p:sp>
      <p:pic>
        <p:nvPicPr>
          <p:cNvPr id="83971" name="Picture 3" descr="sites of anaerobic infections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71600" y="1447800"/>
            <a:ext cx="6400800" cy="51816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Virulence factors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Attachment and adhesion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Polysaccharide capsules and pili</a:t>
            </a:r>
          </a:p>
          <a:p>
            <a:pPr>
              <a:lnSpc>
                <a:spcPct val="80000"/>
              </a:lnSpc>
            </a:pPr>
            <a:r>
              <a:rPr lang="en-US" sz="2800"/>
              <a:t>Invasion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Alteration in host tissue (trauma, disease)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Aerotolerance</a:t>
            </a:r>
          </a:p>
          <a:p>
            <a:pPr>
              <a:lnSpc>
                <a:spcPct val="80000"/>
              </a:lnSpc>
            </a:pPr>
            <a:r>
              <a:rPr lang="en-US" sz="2800"/>
              <a:t>Establishment of infection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Polysaccharide capsule (</a:t>
            </a:r>
            <a:r>
              <a:rPr lang="en-US" sz="2400" i="1"/>
              <a:t>B. fragilis</a:t>
            </a:r>
            <a:r>
              <a:rPr lang="en-US" sz="2400"/>
              <a:t>)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Spore formation (Clostridium)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Maintenance of reduced environment</a:t>
            </a:r>
          </a:p>
          <a:p>
            <a:pPr>
              <a:lnSpc>
                <a:spcPct val="80000"/>
              </a:lnSpc>
            </a:pPr>
            <a:r>
              <a:rPr lang="en-US" sz="2800"/>
              <a:t>Tissue damage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Elaboration of toxins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FFFF00"/>
                </a:solidFill>
              </a:rPr>
              <a:t>Clinical features of anaerobic</a:t>
            </a:r>
            <a:r>
              <a:rPr lang="en-US" sz="4000" dirty="0"/>
              <a:t> </a:t>
            </a:r>
            <a:r>
              <a:rPr lang="en-US" sz="4000" dirty="0">
                <a:solidFill>
                  <a:srgbClr val="FFFF00"/>
                </a:solidFill>
              </a:rPr>
              <a:t>infections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The source of infecting micro-organism is the endogenous flora of host</a:t>
            </a:r>
          </a:p>
          <a:p>
            <a:pPr>
              <a:lnSpc>
                <a:spcPct val="90000"/>
              </a:lnSpc>
            </a:pPr>
            <a:r>
              <a:rPr lang="en-US"/>
              <a:t>Alterations of host’s tissues provide suitable conditions for development of opportunist anaerobic infections</a:t>
            </a:r>
          </a:p>
          <a:p>
            <a:pPr>
              <a:lnSpc>
                <a:spcPct val="90000"/>
              </a:lnSpc>
            </a:pPr>
            <a:r>
              <a:rPr lang="en-US"/>
              <a:t>Anaerobic infections are generally polymicrobial</a:t>
            </a:r>
          </a:p>
          <a:p>
            <a:pPr>
              <a:lnSpc>
                <a:spcPct val="90000"/>
              </a:lnSpc>
            </a:pPr>
            <a:r>
              <a:rPr lang="en-US"/>
              <a:t>Abscess formation</a:t>
            </a:r>
          </a:p>
          <a:p>
            <a:pPr>
              <a:lnSpc>
                <a:spcPct val="90000"/>
              </a:lnSpc>
            </a:pPr>
            <a:r>
              <a:rPr lang="en-US"/>
              <a:t>Exotoxin 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  <a:ln>
            <a:solidFill>
              <a:schemeClr val="bg2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  <a:latin typeface="Baskerville Old Face" pitchFamily="18" charset="0"/>
              </a:rPr>
              <a:t>Importance :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229600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Book Antiqua" pitchFamily="18" charset="0"/>
              </a:rPr>
              <a:t>Dominate the indigenous flora (colonization resistance)</a:t>
            </a:r>
          </a:p>
          <a:p>
            <a:pPr eaLnBrk="1" hangingPunct="1">
              <a:defRPr/>
            </a:pPr>
            <a:r>
              <a:rPr lang="en-US" dirty="0" smtClean="0">
                <a:latin typeface="Book Antiqua" pitchFamily="18" charset="0"/>
              </a:rPr>
              <a:t>Commonly found in infection</a:t>
            </a:r>
          </a:p>
          <a:p>
            <a:pPr eaLnBrk="1" hangingPunct="1">
              <a:defRPr/>
            </a:pPr>
            <a:r>
              <a:rPr lang="en-US" dirty="0" smtClean="0">
                <a:latin typeface="Book Antiqua" pitchFamily="18" charset="0"/>
              </a:rPr>
              <a:t>Easy to overlook</a:t>
            </a:r>
          </a:p>
          <a:p>
            <a:pPr lvl="2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latin typeface="Book Antiqua" pitchFamily="18" charset="0"/>
              </a:rPr>
              <a:t>special precautions</a:t>
            </a:r>
          </a:p>
          <a:p>
            <a:pPr lvl="2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latin typeface="Book Antiqua" pitchFamily="18" charset="0"/>
              </a:rPr>
              <a:t>Slow growth</a:t>
            </a:r>
          </a:p>
          <a:p>
            <a:pPr lvl="2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latin typeface="Book Antiqua" pitchFamily="18" charset="0"/>
              </a:rPr>
              <a:t>Mixed infection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en-US" dirty="0" smtClean="0">
                <a:latin typeface="Book Antiqua" pitchFamily="18" charset="0"/>
              </a:rPr>
              <a:t>Difficult treatment </a:t>
            </a:r>
          </a:p>
          <a:p>
            <a:pPr lvl="1"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endParaRPr lang="en-US" dirty="0" smtClean="0"/>
          </a:p>
          <a:p>
            <a:pPr lvl="2"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lvl="2"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lvl="2"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  <p:pic>
        <p:nvPicPr>
          <p:cNvPr id="15364" name="Picture 5" descr="http://textbookofbacteriology.net/themicrobialworld/Clostridium.p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3048000"/>
            <a:ext cx="4419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609600"/>
            <a:ext cx="7010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FFFF00"/>
                </a:solidFill>
                <a:latin typeface="Baskerville Old Face" pitchFamily="18" charset="0"/>
              </a:rPr>
              <a:t>Presence as Normal   flora :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133600"/>
            <a:ext cx="7924800" cy="4038600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Book Antiqua" pitchFamily="18" charset="0"/>
              </a:rPr>
              <a:t>Skin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Book Antiqua" pitchFamily="18" charset="0"/>
              </a:rPr>
              <a:t>Nose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Book Antiqua" pitchFamily="18" charset="0"/>
              </a:rPr>
              <a:t>Mouth, throat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Book Antiqua" pitchFamily="18" charset="0"/>
              </a:rPr>
              <a:t>Stomach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Book Antiqua" pitchFamily="18" charset="0"/>
              </a:rPr>
              <a:t>Large intestine   &gt;10</a:t>
            </a:r>
            <a:r>
              <a:rPr lang="en-US" sz="2800" baseline="30000" dirty="0" smtClean="0">
                <a:latin typeface="Book Antiqua" pitchFamily="18" charset="0"/>
              </a:rPr>
              <a:t>11</a:t>
            </a:r>
            <a:r>
              <a:rPr lang="en-US" sz="2800" dirty="0" smtClean="0">
                <a:latin typeface="Book Antiqua" pitchFamily="18" charset="0"/>
              </a:rPr>
              <a:t> / gram colonic contents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Book Antiqua" pitchFamily="18" charset="0"/>
              </a:rPr>
              <a:t>Vagina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err="1" smtClean="0">
                <a:latin typeface="Book Antiqua" pitchFamily="18" charset="0"/>
              </a:rPr>
              <a:t>Endocervix</a:t>
            </a:r>
            <a:endParaRPr lang="en-US" sz="2800" dirty="0" smtClean="0">
              <a:latin typeface="Book Antiqua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Book Antiqua" pitchFamily="18" charset="0"/>
              </a:rPr>
              <a:t>Urethra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solidFill>
                  <a:srgbClr val="FFFF00"/>
                </a:solidFill>
                <a:latin typeface="Baskerville Old Face" pitchFamily="18" charset="0"/>
              </a:rPr>
              <a:t>Modefied</a:t>
            </a:r>
            <a:r>
              <a:rPr lang="en-US" dirty="0" smtClean="0">
                <a:solidFill>
                  <a:srgbClr val="FFFF00"/>
                </a:solidFill>
                <a:latin typeface="Baskerville Old Face" pitchFamily="18" charset="0"/>
              </a:rPr>
              <a:t>   by  : 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2590800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latin typeface="Book Antiqua" pitchFamily="18" charset="0"/>
              </a:rPr>
              <a:t>Pathophysiologic</a:t>
            </a:r>
            <a:r>
              <a:rPr lang="en-US" dirty="0" smtClean="0">
                <a:latin typeface="Book Antiqua" pitchFamily="18" charset="0"/>
              </a:rPr>
              <a:t>  states</a:t>
            </a:r>
          </a:p>
          <a:p>
            <a:pPr eaLnBrk="1" hangingPunct="1">
              <a:defRPr/>
            </a:pPr>
            <a:r>
              <a:rPr lang="en-US" dirty="0" smtClean="0">
                <a:latin typeface="Book Antiqua" pitchFamily="18" charset="0"/>
              </a:rPr>
              <a:t>Antimicrobial agents , antacids</a:t>
            </a:r>
          </a:p>
          <a:p>
            <a:pPr eaLnBrk="1" hangingPunct="1">
              <a:defRPr/>
            </a:pPr>
            <a:r>
              <a:rPr lang="en-US" dirty="0" smtClean="0">
                <a:latin typeface="Book Antiqua" pitchFamily="18" charset="0"/>
              </a:rPr>
              <a:t>Hormonal changes</a:t>
            </a:r>
          </a:p>
          <a:p>
            <a:pPr eaLnBrk="1" hangingPunct="1">
              <a:defRPr/>
            </a:pPr>
            <a:r>
              <a:rPr lang="en-US" dirty="0" smtClean="0">
                <a:latin typeface="Book Antiqua" pitchFamily="18" charset="0"/>
              </a:rPr>
              <a:t>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  <a:latin typeface="Baskerville Old Face" pitchFamily="18" charset="0"/>
              </a:rPr>
              <a:t>Epidemiology :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305800" cy="3581400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Book Antiqua" pitchFamily="18" charset="0"/>
              </a:rPr>
              <a:t>Almost all infections are indigenous except </a:t>
            </a:r>
          </a:p>
          <a:p>
            <a:pPr lvl="1" eaLnBrk="1" hangingPunct="1">
              <a:buClr>
                <a:schemeClr val="tx1"/>
              </a:buClr>
              <a:buFont typeface="Wingdings" pitchFamily="2" charset="2"/>
              <a:buChar char="q"/>
              <a:defRPr/>
            </a:pPr>
            <a:r>
              <a:rPr lang="en-US" dirty="0" smtClean="0">
                <a:latin typeface="Book Antiqua" pitchFamily="18" charset="0"/>
              </a:rPr>
              <a:t>Tetanus</a:t>
            </a:r>
          </a:p>
          <a:p>
            <a:pPr lvl="1" eaLnBrk="1" hangingPunct="1">
              <a:buClr>
                <a:schemeClr val="tx1"/>
              </a:buClr>
              <a:buFont typeface="Wingdings" pitchFamily="2" charset="2"/>
              <a:buChar char="q"/>
              <a:defRPr/>
            </a:pPr>
            <a:r>
              <a:rPr lang="en-US" dirty="0" smtClean="0">
                <a:latin typeface="Book Antiqua" pitchFamily="18" charset="0"/>
              </a:rPr>
              <a:t>Infant ,wound botulism</a:t>
            </a:r>
          </a:p>
          <a:p>
            <a:pPr lvl="1" eaLnBrk="1" hangingPunct="1">
              <a:buClr>
                <a:schemeClr val="tx1"/>
              </a:buClr>
              <a:buFont typeface="Wingdings" pitchFamily="2" charset="2"/>
              <a:buChar char="q"/>
              <a:defRPr/>
            </a:pPr>
            <a:r>
              <a:rPr lang="en-US" dirty="0" smtClean="0">
                <a:latin typeface="Book Antiqua" pitchFamily="18" charset="0"/>
              </a:rPr>
              <a:t>Gas gangrene { some cases }</a:t>
            </a:r>
          </a:p>
          <a:p>
            <a:pPr lvl="1" eaLnBrk="1" hangingPunct="1">
              <a:buClr>
                <a:schemeClr val="tx1"/>
              </a:buClr>
              <a:buFont typeface="Wingdings" pitchFamily="2" charset="2"/>
              <a:buChar char="q"/>
              <a:defRPr/>
            </a:pPr>
            <a:r>
              <a:rPr lang="en-US" dirty="0" smtClean="0">
                <a:latin typeface="Book Antiqua" pitchFamily="18" charset="0"/>
              </a:rPr>
              <a:t>Bites</a:t>
            </a:r>
          </a:p>
          <a:p>
            <a:pPr lvl="1" eaLnBrk="1" hangingPunct="1">
              <a:buClr>
                <a:schemeClr val="tx1"/>
              </a:buClr>
              <a:buFont typeface="Wingdings" pitchFamily="2" charset="2"/>
              <a:buChar char="q"/>
              <a:defRPr/>
            </a:pPr>
            <a:r>
              <a:rPr lang="en-US" dirty="0" smtClean="0">
                <a:latin typeface="Book Antiqua" pitchFamily="18" charset="0"/>
              </a:rPr>
              <a:t>C .</a:t>
            </a:r>
            <a:r>
              <a:rPr lang="en-US" dirty="0" err="1" smtClean="0">
                <a:latin typeface="Book Antiqua" pitchFamily="18" charset="0"/>
              </a:rPr>
              <a:t>difficile</a:t>
            </a:r>
            <a:r>
              <a:rPr lang="en-US" dirty="0" smtClean="0">
                <a:latin typeface="Book Antiqua" pitchFamily="18" charset="0"/>
              </a:rPr>
              <a:t> {</a:t>
            </a:r>
            <a:r>
              <a:rPr lang="en-US" dirty="0" err="1" smtClean="0">
                <a:latin typeface="Book Antiqua" pitchFamily="18" charset="0"/>
              </a:rPr>
              <a:t>nosocomial</a:t>
            </a:r>
            <a:r>
              <a:rPr lang="en-US" dirty="0" smtClean="0">
                <a:latin typeface="Book Antiqua" pitchFamily="18" charset="0"/>
              </a:rPr>
              <a:t> }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FFFF00"/>
                </a:solidFill>
                <a:latin typeface="Baskerville Old Face" pitchFamily="18" charset="0"/>
              </a:rPr>
              <a:t>Characters of  anaerobic infection : 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Baskerville Old Face" pitchFamily="18" charset="0"/>
              </a:rPr>
              <a:t>Suppuration</a:t>
            </a:r>
          </a:p>
          <a:p>
            <a:pPr eaLnBrk="1" hangingPunct="1">
              <a:defRPr/>
            </a:pPr>
            <a:r>
              <a:rPr lang="en-US" dirty="0" smtClean="0">
                <a:latin typeface="Baskerville Old Face" pitchFamily="18" charset="0"/>
              </a:rPr>
              <a:t>Abscess formation</a:t>
            </a:r>
          </a:p>
          <a:p>
            <a:pPr eaLnBrk="1" hangingPunct="1">
              <a:defRPr/>
            </a:pPr>
            <a:r>
              <a:rPr lang="en-US" dirty="0" smtClean="0">
                <a:latin typeface="Baskerville Old Face" pitchFamily="18" charset="0"/>
              </a:rPr>
              <a:t>Tissue destruction{gangrene}</a:t>
            </a:r>
          </a:p>
          <a:p>
            <a:pPr eaLnBrk="1" hangingPunct="1">
              <a:defRPr/>
            </a:pPr>
            <a:r>
              <a:rPr lang="en-US" dirty="0" smtClean="0">
                <a:latin typeface="Baskerville Old Face" pitchFamily="18" charset="0"/>
              </a:rPr>
              <a:t>Septic </a:t>
            </a:r>
            <a:r>
              <a:rPr lang="en-US" dirty="0" err="1" smtClean="0">
                <a:latin typeface="Baskerville Old Face" pitchFamily="18" charset="0"/>
              </a:rPr>
              <a:t>thrombophlebitis</a:t>
            </a:r>
            <a:endParaRPr lang="en-US" dirty="0" smtClean="0">
              <a:latin typeface="Baskerville Old Face" pitchFamily="18" charset="0"/>
            </a:endParaRPr>
          </a:p>
          <a:p>
            <a:pPr eaLnBrk="1" hangingPunct="1">
              <a:defRPr/>
            </a:pPr>
            <a:r>
              <a:rPr lang="en-US" dirty="0" smtClean="0">
                <a:latin typeface="Baskerville Old Face" pitchFamily="18" charset="0"/>
              </a:rPr>
              <a:t>Some have unique pathology </a:t>
            </a:r>
          </a:p>
          <a:p>
            <a:pPr lvl="2" eaLnBrk="1" hangingPunct="1">
              <a:defRPr/>
            </a:pPr>
            <a:r>
              <a:rPr lang="en-US" dirty="0" err="1" smtClean="0">
                <a:latin typeface="Book Antiqua" pitchFamily="18" charset="0"/>
              </a:rPr>
              <a:t>Actinomycosis</a:t>
            </a:r>
            <a:endParaRPr lang="en-US" dirty="0" smtClean="0">
              <a:latin typeface="Book Antiqua" pitchFamily="18" charset="0"/>
            </a:endParaRPr>
          </a:p>
          <a:p>
            <a:pPr lvl="2" eaLnBrk="1" hangingPunct="1">
              <a:defRPr/>
            </a:pPr>
            <a:r>
              <a:rPr lang="en-US" dirty="0" err="1" smtClean="0">
                <a:latin typeface="Book Antiqua" pitchFamily="18" charset="0"/>
              </a:rPr>
              <a:t>Psedomembranous</a:t>
            </a:r>
            <a:r>
              <a:rPr lang="en-US" dirty="0" smtClean="0">
                <a:latin typeface="Book Antiqua" pitchFamily="18" charset="0"/>
              </a:rPr>
              <a:t> colitis</a:t>
            </a:r>
          </a:p>
          <a:p>
            <a:pPr lvl="2" eaLnBrk="1" hangingPunct="1">
              <a:defRPr/>
            </a:pPr>
            <a:r>
              <a:rPr lang="en-US" dirty="0" smtClean="0">
                <a:latin typeface="Book Antiqua" pitchFamily="18" charset="0"/>
              </a:rPr>
              <a:t>Gas gangrene</a:t>
            </a:r>
          </a:p>
        </p:txBody>
      </p:sp>
      <p:sp>
        <p:nvSpPr>
          <p:cNvPr id="20484" name="AutoShape 5"/>
          <p:cNvSpPr>
            <a:spLocks noChangeArrowheads="1"/>
          </p:cNvSpPr>
          <p:nvPr/>
        </p:nvSpPr>
        <p:spPr bwMode="auto">
          <a:xfrm>
            <a:off x="5715000" y="4114800"/>
            <a:ext cx="976313" cy="333375"/>
          </a:xfrm>
          <a:prstGeom prst="rightArrow">
            <a:avLst>
              <a:gd name="adj1" fmla="val 50000"/>
              <a:gd name="adj2" fmla="val 5024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7696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  <a:latin typeface="Baskerville Old Face" pitchFamily="18" charset="0"/>
              </a:rPr>
              <a:t>Predisposing  factors :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7086600" cy="3200400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Book Antiqua" pitchFamily="18" charset="0"/>
              </a:rPr>
              <a:t>Low O tension</a:t>
            </a:r>
          </a:p>
          <a:p>
            <a:pPr eaLnBrk="1" hangingPunct="1">
              <a:defRPr/>
            </a:pPr>
            <a:r>
              <a:rPr lang="en-US" dirty="0" smtClean="0">
                <a:latin typeface="Book Antiqua" pitchFamily="18" charset="0"/>
              </a:rPr>
              <a:t>Trauma, dead tissue , deep wound</a:t>
            </a:r>
          </a:p>
          <a:p>
            <a:pPr eaLnBrk="1" hangingPunct="1">
              <a:defRPr/>
            </a:pPr>
            <a:r>
              <a:rPr lang="en-US" dirty="0" smtClean="0">
                <a:latin typeface="Book Antiqua" pitchFamily="18" charset="0"/>
              </a:rPr>
              <a:t>Impaired blood supply</a:t>
            </a:r>
          </a:p>
          <a:p>
            <a:pPr eaLnBrk="1" hangingPunct="1">
              <a:defRPr/>
            </a:pPr>
            <a:r>
              <a:rPr lang="en-US" dirty="0" smtClean="0">
                <a:latin typeface="Book Antiqua" pitchFamily="18" charset="0"/>
              </a:rPr>
              <a:t>Presence of other organisms</a:t>
            </a:r>
          </a:p>
          <a:p>
            <a:pPr eaLnBrk="1" hangingPunct="1">
              <a:defRPr/>
            </a:pPr>
            <a:r>
              <a:rPr lang="en-US" dirty="0" smtClean="0">
                <a:latin typeface="Book Antiqua" pitchFamily="18" charset="0"/>
              </a:rPr>
              <a:t>Foreign bodies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88067" name="Picture 3" descr="predisposing anaerobic infx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09800" y="609600"/>
            <a:ext cx="4648200" cy="6019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solidFill>
                  <a:srgbClr val="FFFF00"/>
                </a:solidFill>
                <a:latin typeface="Baskerville Old Face" pitchFamily="18" charset="0"/>
              </a:rPr>
              <a:t>Defenition</a:t>
            </a:r>
            <a:r>
              <a:rPr lang="en-US" dirty="0" smtClean="0">
                <a:solidFill>
                  <a:srgbClr val="FFFF00"/>
                </a:solidFill>
                <a:latin typeface="Baskerville Old Face" pitchFamily="18" charset="0"/>
              </a:rPr>
              <a:t>:-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819400"/>
            <a:ext cx="8153400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latin typeface="Book Antiqua" pitchFamily="18" charset="0"/>
              </a:rPr>
              <a:t>A microbe that  can only grow under anaerobic condition .</a:t>
            </a:r>
          </a:p>
          <a:p>
            <a:pPr eaLnBrk="1" hangingPunct="1">
              <a:defRPr/>
            </a:pPr>
            <a:endParaRPr lang="en-US" sz="2800" dirty="0" smtClean="0">
              <a:latin typeface="Book Antiqua" pitchFamily="18" charset="0"/>
            </a:endParaRPr>
          </a:p>
          <a:p>
            <a:pPr eaLnBrk="1" hangingPunct="1">
              <a:defRPr/>
            </a:pPr>
            <a:endParaRPr lang="en-US" sz="2800" dirty="0" smtClean="0">
              <a:latin typeface="Book Antiqua" pitchFamily="18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FFFF00"/>
                </a:solidFill>
                <a:latin typeface="Book Antiqua" pitchFamily="18" charset="0"/>
              </a:rPr>
              <a:t>Types of bacteria according the :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FFFF00"/>
                </a:solidFill>
                <a:latin typeface="Book Antiqua" pitchFamily="18" charset="0"/>
              </a:rPr>
              <a:t>Oxygen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>
              <a:latin typeface="Book Antiqua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>
              <a:latin typeface="Book Antiqua" pitchFamily="18" charset="0"/>
            </a:endParaRPr>
          </a:p>
          <a:p>
            <a:pPr eaLnBrk="1" hangingPunct="1">
              <a:buNone/>
              <a:defRPr/>
            </a:pPr>
            <a:r>
              <a:rPr lang="en-US" dirty="0" smtClean="0">
                <a:latin typeface="Book Antiqua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ocuments and Settings\Dr.Fauzia\My Documents\My Pictures\anarob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19200" y="304800"/>
            <a:ext cx="6553200" cy="62484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Anaerobic </a:t>
            </a:r>
            <a:r>
              <a:rPr lang="en-US" dirty="0" err="1">
                <a:solidFill>
                  <a:srgbClr val="FFFF00"/>
                </a:solidFill>
              </a:rPr>
              <a:t>cocci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Epidemiology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Normal flora of skin, mouth, intestinal and genitourinary tracts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Pathogenesis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Opportunistic pathogens, often involved in </a:t>
            </a:r>
            <a:r>
              <a:rPr lang="en-US" sz="2000" dirty="0" err="1"/>
              <a:t>polymicrobial</a:t>
            </a:r>
            <a:r>
              <a:rPr lang="en-US" sz="2000" dirty="0"/>
              <a:t> infections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Virulence factors not as well characterized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Brain abscesses, periodontal disease, pneumonias, skin and soft tissue infections, intra-abdominal infections</a:t>
            </a:r>
          </a:p>
          <a:p>
            <a:pPr>
              <a:lnSpc>
                <a:spcPct val="80000"/>
              </a:lnSpc>
            </a:pPr>
            <a:r>
              <a:rPr lang="en-US" sz="2400" i="1" dirty="0" err="1">
                <a:solidFill>
                  <a:schemeClr val="folHlink"/>
                </a:solidFill>
              </a:rPr>
              <a:t>Peptostreptococcus</a:t>
            </a:r>
            <a:endParaRPr lang="en-US" sz="2400" i="1" dirty="0">
              <a:solidFill>
                <a:schemeClr val="folHlink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000" i="1" dirty="0"/>
              <a:t>P. </a:t>
            </a:r>
            <a:r>
              <a:rPr lang="en-US" sz="2000" i="1" dirty="0" err="1"/>
              <a:t>magnus</a:t>
            </a:r>
            <a:r>
              <a:rPr lang="en-US" sz="2000" dirty="0"/>
              <a:t>: chronic bone and joint infections, especially prosthetic joints</a:t>
            </a:r>
          </a:p>
          <a:p>
            <a:pPr lvl="1">
              <a:lnSpc>
                <a:spcPct val="80000"/>
              </a:lnSpc>
            </a:pPr>
            <a:r>
              <a:rPr lang="en-US" sz="2000" i="1" dirty="0" smtClean="0"/>
              <a:t>P</a:t>
            </a:r>
            <a:r>
              <a:rPr lang="en-US" sz="2000" i="1" dirty="0"/>
              <a:t>. </a:t>
            </a:r>
            <a:r>
              <a:rPr lang="en-US" sz="2000" i="1" dirty="0" err="1"/>
              <a:t>anaerobius</a:t>
            </a:r>
            <a:r>
              <a:rPr lang="en-US" sz="2000" i="1" dirty="0"/>
              <a:t>: </a:t>
            </a:r>
            <a:r>
              <a:rPr lang="en-US" sz="2000" dirty="0"/>
              <a:t>female genital tract and intra-abdominal infections</a:t>
            </a:r>
          </a:p>
          <a:p>
            <a:pPr>
              <a:lnSpc>
                <a:spcPct val="80000"/>
              </a:lnSpc>
            </a:pPr>
            <a:r>
              <a:rPr lang="en-US" sz="2400" i="1" dirty="0" err="1">
                <a:solidFill>
                  <a:schemeClr val="folHlink"/>
                </a:solidFill>
              </a:rPr>
              <a:t>Veillonella</a:t>
            </a:r>
            <a:endParaRPr lang="en-US" sz="2400" i="1" dirty="0">
              <a:solidFill>
                <a:schemeClr val="folHlink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000" dirty="0"/>
              <a:t>Normal oral flora; isolated from infected human bites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Anaerobic gram positive bacilli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/>
              <a:t>No Spore Formation</a:t>
            </a:r>
          </a:p>
          <a:p>
            <a:pPr lvl="1"/>
            <a:r>
              <a:rPr lang="en-US" i="1" dirty="0" err="1" smtClean="0">
                <a:solidFill>
                  <a:schemeClr val="folHlink"/>
                </a:solidFill>
              </a:rPr>
              <a:t>Actinomyces</a:t>
            </a:r>
            <a:endParaRPr lang="en-US" i="1" dirty="0">
              <a:solidFill>
                <a:schemeClr val="folHlink"/>
              </a:solidFill>
            </a:endParaRPr>
          </a:p>
          <a:p>
            <a:pPr lvl="1"/>
            <a:r>
              <a:rPr lang="en-US" i="1" dirty="0" smtClean="0">
                <a:solidFill>
                  <a:schemeClr val="folHlink"/>
                </a:solidFill>
              </a:rPr>
              <a:t>Lactobacillus</a:t>
            </a:r>
            <a:endParaRPr lang="en-US" i="1" dirty="0">
              <a:solidFill>
                <a:schemeClr val="folHlink"/>
              </a:solidFill>
            </a:endParaRPr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Spore Formation</a:t>
            </a:r>
          </a:p>
          <a:p>
            <a:pPr lvl="1"/>
            <a:r>
              <a:rPr lang="en-US" i="1" dirty="0">
                <a:solidFill>
                  <a:schemeClr val="folHlink"/>
                </a:solidFill>
              </a:rPr>
              <a:t>Clostridium</a:t>
            </a:r>
          </a:p>
          <a:p>
            <a:pPr lvl="2"/>
            <a:r>
              <a:rPr lang="en-US" dirty="0"/>
              <a:t>C. </a:t>
            </a:r>
            <a:r>
              <a:rPr lang="en-US" i="1" dirty="0" err="1"/>
              <a:t>perfringens</a:t>
            </a:r>
            <a:endParaRPr lang="en-US" i="1" dirty="0"/>
          </a:p>
          <a:p>
            <a:pPr lvl="2"/>
            <a:r>
              <a:rPr lang="en-US" dirty="0"/>
              <a:t>C. </a:t>
            </a:r>
            <a:r>
              <a:rPr lang="en-US" i="1" dirty="0" err="1"/>
              <a:t>difficile</a:t>
            </a:r>
            <a:endParaRPr lang="en-US" i="1" dirty="0"/>
          </a:p>
          <a:p>
            <a:pPr lvl="2"/>
            <a:r>
              <a:rPr lang="en-US" dirty="0"/>
              <a:t>C. </a:t>
            </a:r>
            <a:r>
              <a:rPr lang="en-US" i="1" dirty="0" err="1"/>
              <a:t>tetani</a:t>
            </a:r>
            <a:endParaRPr lang="en-US" i="1" dirty="0"/>
          </a:p>
          <a:p>
            <a:pPr lvl="2"/>
            <a:r>
              <a:rPr lang="en-US" dirty="0"/>
              <a:t>C. </a:t>
            </a:r>
            <a:r>
              <a:rPr lang="en-US" i="1" dirty="0" err="1"/>
              <a:t>botulinum</a:t>
            </a:r>
            <a:endParaRPr lang="en-US" i="1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>
                <a:solidFill>
                  <a:srgbClr val="FFFF00"/>
                </a:solidFill>
              </a:rPr>
              <a:t>Actinomyces</a:t>
            </a:r>
            <a:endParaRPr lang="en-US" i="1" dirty="0">
              <a:solidFill>
                <a:srgbClr val="FFFF00"/>
              </a:solidFill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strict </a:t>
            </a:r>
            <a:r>
              <a:rPr lang="en-US" sz="2800" dirty="0"/>
              <a:t>anaerobes</a:t>
            </a:r>
          </a:p>
          <a:p>
            <a:r>
              <a:rPr lang="en-US" sz="2800" dirty="0"/>
              <a:t>Colonize upper respiratory tract, </a:t>
            </a:r>
            <a:r>
              <a:rPr lang="en-US" sz="2800" dirty="0" smtClean="0"/>
              <a:t>female </a:t>
            </a:r>
            <a:r>
              <a:rPr lang="en-US" sz="2800" dirty="0"/>
              <a:t>GU tract </a:t>
            </a:r>
          </a:p>
          <a:p>
            <a:r>
              <a:rPr lang="en-US" sz="2800" dirty="0"/>
              <a:t>Low virulence; development of disease when normal mucosal barriers are disrupted</a:t>
            </a:r>
          </a:p>
          <a:p>
            <a:r>
              <a:rPr lang="en-US" sz="2800" dirty="0"/>
              <a:t>Diagnosis: </a:t>
            </a:r>
          </a:p>
          <a:p>
            <a:pPr lvl="1"/>
            <a:r>
              <a:rPr lang="en-US" sz="2400" dirty="0"/>
              <a:t>Macroscopic colonies of organisms resembling grains of sand (sulfur granules)</a:t>
            </a:r>
          </a:p>
          <a:p>
            <a:pPr lvl="1"/>
            <a:r>
              <a:rPr lang="en-US" sz="2400" dirty="0"/>
              <a:t>Culture</a:t>
            </a:r>
          </a:p>
          <a:p>
            <a:pPr lvl="1"/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FF00"/>
                </a:solidFill>
              </a:rPr>
              <a:t>Actinomycosis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/>
              <a:t>Cervicofacial Actinomycosis</a:t>
            </a:r>
          </a:p>
          <a:p>
            <a:pPr lvl="1"/>
            <a:r>
              <a:rPr lang="en-US" sz="2000"/>
              <a:t>Poor oral hygiene, oral trauma</a:t>
            </a:r>
          </a:p>
          <a:p>
            <a:pPr lvl="1"/>
            <a:r>
              <a:rPr lang="en-US" sz="2000"/>
              <a:t>Slowly evolving, painless process</a:t>
            </a:r>
          </a:p>
          <a:p>
            <a:pPr lvl="1"/>
            <a:r>
              <a:rPr lang="en-US" sz="2000"/>
              <a:t>Chronic granulomatous lesions that become suppurative and form sinus tracts</a:t>
            </a:r>
          </a:p>
          <a:p>
            <a:pPr lvl="1"/>
            <a:r>
              <a:rPr lang="en-US" sz="2000"/>
              <a:t>Treatment: surgical debridement and prolonged penicillin</a:t>
            </a:r>
          </a:p>
          <a:p>
            <a:pPr lvl="1"/>
            <a:endParaRPr lang="en-US" sz="2000"/>
          </a:p>
          <a:p>
            <a:pPr lvl="1"/>
            <a:endParaRPr lang="en-US" sz="2000"/>
          </a:p>
          <a:p>
            <a:pPr lvl="1"/>
            <a:endParaRPr lang="en-US" sz="2000"/>
          </a:p>
        </p:txBody>
      </p:sp>
      <p:pic>
        <p:nvPicPr>
          <p:cNvPr id="75783" name="Picture 7" descr="actinomycosi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143500" y="1830388"/>
            <a:ext cx="3048000" cy="4064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 descr="data:image/jpeg;base64,/9j/4AAQSkZJRgABAQAAAQABAAD/2wCEAAkGBhQSERUUExQVFRUWGBcXFxgYGBkcGhoaGBcYGBoWGBkYHSYeHRwjGhgVHy8gIycpLCwsGh4xNTAqNSYrLSkBCQoKDgwOFw8PGikcHBwpLCkpKSkpKSksKSkpKSkpKSwpKSkpKSkpKSkpKSksKSwsKSkpKSwsKSkpLCwpLiwsLP/AABEIALsBDQMBIgACEQEDEQH/xAAbAAACAwEBAQAAAAAAAAAAAAADBAECBQAGB//EADgQAAEDAgQEBAYCAQQBBQAAAAEAAhEDIQQxQfASUWFxgZGhsQUTwdHh8QYiMhRCUmJyFSMzorL/xAAZAQADAQEBAAAAAAAAAAAAAAAAAgMBBAX/xAAlEQADAQACAgEEAgMAAAAAAAAAAQIRAyESMUEEEyJRFGEycYH/2gAMAwEAAhEDEQA/APkQzQy26JvqquB9/dT06ThO+SvwTvewqvRsLRkgm4GfPtJW6CWkMoE84TIIGm9+ys5u/wAIdRhS+T/ZaZxHOqGVAN9bahQWKXUjPLv+UaDQAUr6eqPTaSrMZJ9k9h8OfM9fZDoaOPQVLDTGqaZhbZJqnQA6IraKm7OtcSEvkWTbacQCZ3v6q4pZWzyAVnMjWDvOUrpjqEQLfaCrkqzaShjZ01zPv4pdKJExA+uisw+G+RXGnBuuDd3MeVlmjJEh3MmVIdGp3yUcA6nv9Au45/aNDEQ+It1036+KULTMGfREdV0t7eKCH5735pk2TaQakdBvfTwTDK1/uISQqc7+e96K3Ehts1YbeGrgrUwkTmN9l5FuKI8EeljnjJI5Y2o9/iaXFRIF/FeUf8Ipu/3xzkFCwX8krNIAaHN1B/Cf+K4oig5zWgB9wSJc2NAeSztNLSc7KfWjWEpUKY/tVbPKR90tjMc1l5EeC+YY6rx1L6ntZH/0j4sS5un2T/Z/smvqe2sPoTGtrNlkeCyaeH+XiYi1VpkaSM/RH/gv+Jm4y5o3xZwGKpARMEpE2m0XbVJGVXwApPPE3jc8wJP+I5A5QEvh6dQSbOk98raytX41R4nNlpdn/uiOpPJY1VhmAQABF/HIkXXVx1qR53PKVHmZhc52/JQXI9DD8QmPBMQx6UpsntvJOsI0B+yYo/DXWNgFSrgyMtOizS88TS1g2OOgU1QfDp+O6JhcU0SD2v8AVOOohwz7RlfqlKKTNpNMe+/JS9vdGqtj9b81wpA5WHLllzWGpfAXB0ATK0GEablApULWGXp0RPl9e5lI3peVg3PLLJWbG9+/ihUmb/SIR99780rH0KwGVLaZmYHSQDsq1GiDqRHKN6o5Fvp5JdHQFsg5DforPajC6q5u7JdHBRZWD1IHPe98lwqcvT7psApUYOviB6dN3QX0UyCc8vFc1pvdAClRg0H3PVAOEzIkp91Hsq/Kkc1ui1OiAonw7eah7Cn/AJHh7eC51Ab+i3TPERYyM1pYRgNkuaHRXpW8Fj7NSw28H8F+YYaJO8krV+PYekTRrEgtzt5ZZJg/yRmHw7n/AO4CGxnJ0z818sxWIdVqOe67nEnzRHH5eyHLzuOkOfyCvSdWJpGWpv4Dii6WE2R/hn8cDW8dUdgZ+iI3FsBgYcxzBg+O/NXdL4ITDT8n1p7b+K/DSKTnaGTJ85WJhXmti31Jlrf6t8F2N/kVepRFKkw02mzjrH0Wl8GwApU+y5sxNv2zqnt78Gb8eP8AZpzA5Hn7LExwHFPEYIEQ+PSQt7H0zU4rkZmQDa2/0vKupONuMNjnr53XVxL8Th+of5aZVOlJA6r0+CwIEBecwp/uO69SGy2WkzG9+6Wyn06T1mlhPhXGf1yWkf4+QLt9F5Efyw0XwRxRnBXrPgX8zp1bBwn/AIugH8rnubXZ1zyS3iw8x/I/gwZ/YDv91j/DcbBjRew/luOa5roN7rwdEjj81biez2cv1H40mP1nybc0yyIjf72EnT59rb5LQYyNOn4CZjSFpuAEI4aT5ZIdN1wQDPtbNGY6cvP9pMLBaTY7nMnmiNbfTfNVpgiOZ57sjsseyRmjFNvPcKXCO2+3X92UB/tooLkoyOaToFYlVXFqB0Dde1vVVDuUKzhn18lfICyYZFQTO/pvsrBwBjftCJTaFLaIz9p90ujYUc1q75ZJP49kd9GY/CllEC2/JKGAjTkb+gQnUiN5ap4Uz4b3uFYUC4679VmimZBOiiq233Wk7DEZoD6N0yYHlvjWHc5p5cvZY+Aa5jw4M4iMrWX0B2B425SmsH8JbawVPupI5a4U68tPK08bXeZdTkcr734LW+HU+M3ZBC9VQ+Ct1hS6hTpH+v8AYnTXyCm61dFE1Pzop/oAGgkQqf5DXhHLW/kE5Uwpd/ap4MB//SDiXQ0gR75dksoKrejGx9XhEgXuJ5E++f3Xj8SAXH+xJFjOwvQfF3ngichbvJkctSsLEhxILXAWg2Olsl3ca6PO5n3hhEHRauF+LENjf4WZ9Fbe/VAipz6L8LHP4nSQb2IF0ZuBBdLP6gapbDPhwtMaJtmIOmW97lBs4/Z2KxTjZxLiMt7KFh8Pz/W7ogJKu3e9/RGDY29YxSZH4TTZ1F0AiB4K7HevOErOpD9Nl973dMU22vMbzQKJEdUam7nvopMsgrXdEQH16IBdrl7otIzcC311WG6MROfirx2+qq1m8uquGXz8kppzhHXt9whn9T+fyiDopPNCGQF7LojKU7P1Vu2/JFjz/HmhsppHB4dbHe81BzkHLn6lWEogZ4BJoxa2v5RvlzkhtFtJ7H2TGHYTc+ZSsRg6dK6aw9EudDWydeY3yUVW8NzkowPxY0+LgYySIBIvbUde6EtBqvHZQycKTaD0/GSXdhAUWjWdwB7sidSPUTOadw3C4aTvr9EZhNtozKTOAE981kV8S9hkFekxFEEff8rExtDQpv8AZkd9jvwwfNIDnuj/AKkD6Fa7cKxh/o2BzzJ7k/Reb+E4iDH5H3W+yqTffZYLc9h8XcC/P9ftYWNrRcWK0q2ItZYXxSrCJ7eBKxdnn/iOJ4qnSIN7dPBYVauBFvIx7pjGvlxHPr4ZdUuMOP8Ac4zyK9GViPL5HtGY4otHDlwMDx0H3QyQtCi2yQxCP+mcDffdGZmn8KPmO4CL6adIkmN6wuxGFgnpuEFPH5QrH23zR20vL67lVbn9VoCwsOXRDKwtFHUzyNrc9JRKYlXLBmd9fwqUMyD3WP0UXsdw7Mp/Cagb3vugcfTe9xZXpVM+qk0XTQUCYCZojf1SzTbNOUG2vrfcqbGDU2jopcze9+KI0W18FfgS6MgTWruDe99kUsVi1GjA+kq/Bf0Vg29t9Ffh8N5LBiGiFLGogYN+SvSp7lYa2XpsMap2iByjwsqUWWy9vqE0zpbu78QlYjYvWw3GZJbAg8JMT2Gd1zaLKTXfN4A4iQJLnDpwhw6XuhfEsRE3vfKPVZuGpvLuJrS7h/sZEi3/ACnT3VZaRRTWa30FGMLWkNfZxuIt3GnkmcJjIbmBBtlPjqqubUqO+bUDmgQbNiQLQy3CPTxSuIo/3lmROWo7xbeqapB1L1G++s19O3+QuRaDfSFh4zqmMOIMWzt3+vihYxv9ryFMgo8WZ3yiwtMg8WX53zGi1qVa3PzWHXEG6ep1/wCv4Q18jIbq4rqsD47iZHPLktL5pNunusT4m+HcXKxvpKbinsTl/wAejzwYQSTMZgkHtExnp5qpaB/nLpyg6eN0xjcHGTs7kE5ydOqJUEQB+fESV3pnjvowA6FoF9mnmFnkJqjRcW5W0n1SDJMu+rrs+W/BTQxc79VJwvPfmqnDSYbJM5+SBsaHaczbLX8J0NPbe/wl8O2OU/f8pqmN/RKzogrUbaEI001Vbf7qsb/aXSpSm4gIrSAhllr73vmrM6QsNQzRK0MO6ef6Wfh2+fdPUWb+ylRaRxjbIpZb8oFNyOx+7es5qTKYVzy8v2rDuiYquXuLnRJ5Zb3ZUGW97shMFuF2NnMEIjWyQBl4/TxVW5Dqittbwz+/18UwN4WbS5DOI/G+gRmUSHQYEZz66fpVg5cuXtOqewtI8UgG2meWkanuglVNHUKRBygdhJ1sD9eaarmGucbGDfl4BWwmCLySbTzAHhJy5H6ref8ABm1Gw6TbMTHry5I8dIfemWtPF/BPhf8AqKn9jYSSQbnoOZK38ZWdTpB9FjS1gIcXN4SMpIkhpPUSsrGfBa2FcXUuJzR/kIiJ0N/ULXwX8rovpua+aLWi7LtccpLXTAEz/T1Vokb6jkqmqnuf0ZX/AKuXNLKbn0WvEvdUc4dTwGYcchEiZWS3DUm0yWPf8zihzHUhloQ8HlB11HVOh2EcJBrS13FwOILHgGw1I1kTe/NVxWLqV6gfHDFmNbEAeG+yZ0p9mzx03q6QjRzAA7omLo63IP6TT8JwNDnQJsADJ7pLEm536Bc/s6HSp9COOw39Q7ppn3VaTrBXxlYGAOQB3mhUW70Wv0GhKjgBsLExbQTI9uR0Wo85+qza4003zVONYR5e0K1KYOZ0tA32SNWbRHXPnbIrRrNsJnXM6g/ZAL3ZDTkCfVdMnnXOMyfheEBPEdDbutP5epylLYWpDG9uuf7RWvJO/L9fdBWMwp8g1XGLDmn24VrG5X5bt4KzsUGtIbA8UvTxO+/Lkkesrk/9KusSCI7olNwAO/FCdU68/ff1Q/m27RCMFXTHuLVWAn9b8knRq2yjfJNCrYwkaKpl6l8r71VWjyXAyLnw/OamdfC6Dd+Rmi4a3+nVNMMFZre+98k3SJ7iNct7ukZSWPUXIocBuUCnvcIjetlJosg4Pko49FFdoBhruIfnfmqh1uW+W/FKvQ09jLX6eaPRE2+uXVJUamUkz29LJ2jbPwvu6ZIWhigyXWIOeeUAZp/C0uLwMBrdOwjXqs97uLqfXp0WjggBcDiOUWm+fI6eC05OT1pt4OjABsb8r6WBG81ttByOnU5d49l5zD4rhEieuk/9RBjyCdwvxUHMiOYk+ERE9k8tI4qhvs230gYIgO65255EheX+N/BqZdxOY0uccxN+0WTtb4xF2uOd7m45a28QszF/EQ4k+Bvfn68pWuivDNS9M+ngS2WgDhMTGh6zqm/hlBjSZMn0nnncDv3hKPxMuiYHTQd0LF4uBA5WA65knn6d1L2dlOmsXyT8exA4+EEGNQeegzWHXqc99EWrUJKUxFSyPbOiOPxlIX+ZL73G+qZpixSFF1za+hTzDb8b+qZom2De2VnYi7vG1uXZaTn2678ki8Xztvdk8iUI1wchBtc/lJOjUp+s4X5Hfkk3N6u8p910ycXKjCdiCGhoVaVeof8AcVQhEoj7LCAy0kxJJMfpMcUb9Cl2szhEAJzjdkG6xn5wM2joJgKnEYvvmqAHmd/hQN33zQOmGp29M01TrW573+Ekzr6ItJ09NLoaLSx4DK876ri4md90FtQ5bsiB5jTwKXCgZsyIvu9k7TCUostOmXZN0neilRWRtqIg0yd/cK4FlJl0S95mL+qNSZzQgZIClpM6je/wFhbMGqbQLj3RqTp7lCYcyfe6uyD06EHLojCVDgybMyc7XPYpqo8jPwi3YSLfRIfNIAnynPr085VzijYCe3l775oJeGjjcYBGU6z65WPiuOMk3/t/5X9lnHETr5/pDfX6pdGXEOu+IOyDjHKeX03dC/1J5pEOupOI0GqNZRQhl1c6IT6iHxLqwIzCBkkuyrjJjJBxGGOgJ7LQZhzSYKroBkFoJ/sf+wHIdfVIV8eXGL/2mZ7zYZBUlfJOuTV+IPDYIATmTnGiM4dEYZAHTxgdFBb7LX7JLoUqU53dJVGzkVov3kkqonSd6JpMozq7e6UqdjvsnKoSVTTT0XTJx2eeLt2UtJUEqZWHOajLi+u/NdwZ72EDC15AB03vsmW72FqBHcG++cobgmGj9LuG9xogopFzO977qwy6ntv7aqxbv6Kva281hSfYwypCcoOBHXe/ZZ7HdkehU7QlpFkzQDtR9PRHbU3vfNLYdoO/VOMb7c975qLLyGAOSK0Gd78kFls/JHaOnjy8zdKWRJdccjvVTQHgM8+SszkRMqX0+keSDfIKamRtoLI3Frf0Gfp5pUOjr2XGr1vvx3osYuaHm3TfhK4OS4fuUQPspsddDDGzl+EV3w9//F0domORNvVVwuIpT/7heY/2tFjrJcfpn0Xp6Vb5IbDRL4LKX+QnnmAHHmAeS1R32c3J9T49JHjqlF0FwBLZiYyPI8kTA4MvMa/TnzPgvSVx/qGTwgPeHCCYbxNMQQLSBNjdEwdL5FMFzGio0GHXbcacQsfG+aoo0T+S8/sGz+OtZTDnOa1zo4WvIb42Puq/EvlMYHUi3ibbUiby4cQ7XdJWP/6293E6qQ55yOfA3SHTAk6Ae6Qr4p1WJmG5CSRnckmcymaU9izN8j7ZTGYt1QwJAsTxEkk8z9AiYbBxso2Gw9xY9/2nGU+6m606MUrEK8A2LeqpUG979k6Raw9EB46R6I0XRGq0nRJYhto3319FpVB4c/sksRzVJFox67L3lKOEHVaNel37JJ7J3+F0yzi5JPMucua5Q4b3vxXNHYb/AGsIl6VaCnaVWD3SKKx61GGpTM5b8kUtGmmpSFHERF0xSr3vln9vrdBaL/Ydo7c98vwhVaWo3u6K4qhGf231KwqgbN730ROC1xvuqlt8u6mm7UFDNHMPuU9R8N9lnU3c43KaoneypUjomjQa307o9MRpbfNAZdts96R7IzqkDkbW+shT8SnmFO4UGr23vYQXYjztr76buhmt38976IwzQ4q8tN6KUuXdd7/C5rxz81jTY/kkMB85LquJ/wC0FLGsAqcQ7fXxCzxMdo2qXxZpcx1b+zRm3K/OdJ8Osphv8gquqNFIw67W34iB1LpjvbwWFVxLA0RJdrMQEsK4JE6dL+KdI5riX6PR4rHVT/8AI6m8CS4A/wCJyPFAEwYy9c1mtx9SoeFxcKZ05x3yCSbimzDWie3rsSnGVCSiqweIXyM4jFFw4AIYNBHqfuSiYWhYWje8vBdh8PfnvpZaeHYAIi/TfJQdNlnkromjR7dlfgtlHL9QiU2TN56nT6ei6o3nkN336oItgHstP5/KVf106DtdOPZrHPccuxS9agTzATJgZ9U+m9UuaW/3vmtE0Y3yQHAaTvf7TaBm18JJ3dIYnCwbH3W6aaXqURKfyZnimfOY9eaoW3EIrgDy5eyG5q6DzdJcVLnx13v1XbzXQtAuKqJSxAkXQeL9qCNctyjDDSpYgHe+nojU6l1jz9tx2TFLFRr6oQ6vDT4uyoDA9whjGAnw2Lq7qzeY81uDfcDUT0++XVGNfhzn0jcpZmfLojtxIbrdDQy5MNLB/Ejw2EDkRPuifNkTp3WS3GMdlfzRD8Sa0QSG95/KTwLfyB19U8o37KfmlIN+INORCscSDkQjxFfMOfOMzv8Aao6pff06JapiJVfmG6PEz7jYb5vku+aqCkTs/RXGHzt9EPDU2cclzW9UNwj6olNwifbnKzDdDU9+/wCVqYZ8Wm3ofNZPHbX08Pp+1bD1HA6ntzU6jS82kenwrCZWiyBoJvu3jksTA1CbxbstejIEkWItyjJc+Dth/nEH0zv36KW1Ov2uc5m64YY5nfmr0mwdNbjkVgp3y/yT30jeSq5nbyG8kw14yFojpsobyNB5HfogXTPr0pNpKAKICeqSTOuU6IYoTnnvf2TDCL2bjZQXURqJ7iU/VoXsfS6CWDW3gt00+Shqq5isw+6ly7NPLI4BHX0UtbvopP49/sFwy3yRphzfNcrVbA9AVEW3zTAc+NMlUkb33RAwQehA8yiUKQJE9fql03BdlMkwBvJOU8LwnIEncppg+q6rkDrb1AVME04UwOp5/ZJ4qt/eBnGSfoXIOsE+6ycSf7nuhhI98OZYuJhAx1TjNtPXVOMbDLbus+pp4/VHxhqesU4oytv6phlciDcKlJxU6Dx9lMY0MNi5idFpUbxqsHDui/KfZeiwzbA6/kBayvH7G6NC+/JN0qM3uuw7Rbs70AT4bc9CPVc1UdynozamBkW+n1QRgIWvU/y8vdTUYLeKFbEcrTLbSjPzFvbfuuOEObbj2jfgiYkev5Tv8eb/AF4tbj/7AZZZEpnXWipdjHw17mgf0NuhjvGqcdjiZ4jLvGI7fbwhUpNitAmIdAkkDhcIicszkoc2Xu/8nDwABUn+yqWsdw+JnsOQhOsp35kZGAY10SGD36rUpi7RzCm2ZXRQGc89B+CrHDwN/pE4b+aq91/GFjYgI0uQ6fmyE+gB47y3on2Z+BPioI13os01MzalGdBv3Szqa16zct6T7pF+nZGjpn//2Q=="/>
          <p:cNvSpPr>
            <a:spLocks noChangeAspect="1" noChangeArrowheads="1"/>
          </p:cNvSpPr>
          <p:nvPr/>
        </p:nvSpPr>
        <p:spPr bwMode="auto">
          <a:xfrm>
            <a:off x="3175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1747" name="AutoShape 4" descr="data:image/jpeg;base64,/9j/4AAQSkZJRgABAQAAAQABAAD/2wCEAAkGBhQSERUUExQVFRUWGBcXFxgYGBkcGhoaGBcYGBoWGBkYHSYeHRwjGhgVHy8gIycpLCwsGh4xNTAqNSYrLSkBCQoKDgwOFw8PGikcHBwpLCkpKSkpKSksKSkpKSkpKSwpKSkpKSkpKSkpKSksKSwsKSkpKSwsKSkpLCwpLiwsLP/AABEIALsBDQMBIgACEQEDEQH/xAAbAAACAwEBAQAAAAAAAAAAAAADBAECBQAGB//EADgQAAEDAgQEBAYCAQQBBQAAAAEAAhEDIQQxQfASUWFxgZGhsQUTwdHh8QYiMhRCUmJyFSMzorL/xAAZAQADAQEBAAAAAAAAAAAAAAAAAgMBBAX/xAAlEQADAQACAgEEAgMAAAAAAAAAAQIRAyESMUEEEyJRFGEycYH/2gAMAwEAAhEDEQA/APkQzQy26JvqquB9/dT06ThO+SvwTvewqvRsLRkgm4GfPtJW6CWkMoE84TIIGm9+ys5u/wAIdRhS+T/ZaZxHOqGVAN9bahQWKXUjPLv+UaDQAUr6eqPTaSrMZJ9k9h8OfM9fZDoaOPQVLDTGqaZhbZJqnQA6IraKm7OtcSEvkWTbacQCZ3v6q4pZWzyAVnMjWDvOUrpjqEQLfaCrkqzaShjZ01zPv4pdKJExA+uisw+G+RXGnBuuDd3MeVlmjJEh3MmVIdGp3yUcA6nv9Au45/aNDEQ+It1036+KULTMGfREdV0t7eKCH5735pk2TaQakdBvfTwTDK1/uISQqc7+e96K3Ehts1YbeGrgrUwkTmN9l5FuKI8EeljnjJI5Y2o9/iaXFRIF/FeUf8Ipu/3xzkFCwX8krNIAaHN1B/Cf+K4oig5zWgB9wSJc2NAeSztNLSc7KfWjWEpUKY/tVbPKR90tjMc1l5EeC+YY6rx1L6ntZH/0j4sS5un2T/Z/smvqe2sPoTGtrNlkeCyaeH+XiYi1VpkaSM/RH/gv+Jm4y5o3xZwGKpARMEpE2m0XbVJGVXwApPPE3jc8wJP+I5A5QEvh6dQSbOk98raytX41R4nNlpdn/uiOpPJY1VhmAQABF/HIkXXVx1qR53PKVHmZhc52/JQXI9DD8QmPBMQx6UpsntvJOsI0B+yYo/DXWNgFSrgyMtOizS88TS1g2OOgU1QfDp+O6JhcU0SD2v8AVOOohwz7RlfqlKKTNpNMe+/JS9vdGqtj9b81wpA5WHLllzWGpfAXB0ATK0GEablApULWGXp0RPl9e5lI3peVg3PLLJWbG9+/ihUmb/SIR99780rH0KwGVLaZmYHSQDsq1GiDqRHKN6o5Fvp5JdHQFsg5DforPajC6q5u7JdHBRZWD1IHPe98lwqcvT7psApUYOviB6dN3QX0UyCc8vFc1pvdAClRg0H3PVAOEzIkp91Hsq/Kkc1ui1OiAonw7eah7Cn/AJHh7eC51Ab+i3TPERYyM1pYRgNkuaHRXpW8Fj7NSw28H8F+YYaJO8krV+PYekTRrEgtzt5ZZJg/yRmHw7n/AO4CGxnJ0z818sxWIdVqOe67nEnzRHH5eyHLzuOkOfyCvSdWJpGWpv4Dii6WE2R/hn8cDW8dUdgZ+iI3FsBgYcxzBg+O/NXdL4ITDT8n1p7b+K/DSKTnaGTJ85WJhXmti31Jlrf6t8F2N/kVepRFKkw02mzjrH0Wl8GwApU+y5sxNv2zqnt78Gb8eP8AZpzA5Hn7LExwHFPEYIEQ+PSQt7H0zU4rkZmQDa2/0vKupONuMNjnr53XVxL8Th+of5aZVOlJA6r0+CwIEBecwp/uO69SGy2WkzG9+6Wyn06T1mlhPhXGf1yWkf4+QLt9F5Efyw0XwRxRnBXrPgX8zp1bBwn/AIugH8rnubXZ1zyS3iw8x/I/gwZ/YDv91j/DcbBjRew/luOa5roN7rwdEjj81biez2cv1H40mP1nybc0yyIjf72EnT59rb5LQYyNOn4CZjSFpuAEI4aT5ZIdN1wQDPtbNGY6cvP9pMLBaTY7nMnmiNbfTfNVpgiOZ57sjsseyRmjFNvPcKXCO2+3X92UB/tooLkoyOaToFYlVXFqB0Dde1vVVDuUKzhn18lfICyYZFQTO/pvsrBwBjftCJTaFLaIz9p90ujYUc1q75ZJP49kd9GY/CllEC2/JKGAjTkb+gQnUiN5ap4Uz4b3uFYUC4679VmimZBOiiq233Wk7DEZoD6N0yYHlvjWHc5p5cvZY+Aa5jw4M4iMrWX0B2B425SmsH8JbawVPupI5a4U68tPK08bXeZdTkcr734LW+HU+M3ZBC9VQ+Ct1hS6hTpH+v8AYnTXyCm61dFE1Pzop/oAGgkQqf5DXhHLW/kE5Uwpd/ap4MB//SDiXQ0gR75dksoKrejGx9XhEgXuJ5E++f3Xj8SAXH+xJFjOwvQfF3ngichbvJkctSsLEhxILXAWg2Olsl3ca6PO5n3hhEHRauF+LENjf4WZ9Fbe/VAipz6L8LHP4nSQb2IF0ZuBBdLP6gapbDPhwtMaJtmIOmW97lBs4/Z2KxTjZxLiMt7KFh8Pz/W7ogJKu3e9/RGDY29YxSZH4TTZ1F0AiB4K7HevOErOpD9Nl973dMU22vMbzQKJEdUam7nvopMsgrXdEQH16IBdrl7otIzcC311WG6MROfirx2+qq1m8uquGXz8kppzhHXt9whn9T+fyiDopPNCGQF7LojKU7P1Vu2/JFjz/HmhsppHB4dbHe81BzkHLn6lWEogZ4BJoxa2v5RvlzkhtFtJ7H2TGHYTc+ZSsRg6dK6aw9EudDWydeY3yUVW8NzkowPxY0+LgYySIBIvbUde6EtBqvHZQycKTaD0/GSXdhAUWjWdwB7sidSPUTOadw3C4aTvr9EZhNtozKTOAE981kV8S9hkFekxFEEff8rExtDQpv8AZkd9jvwwfNIDnuj/AKkD6Fa7cKxh/o2BzzJ7k/Reb+E4iDH5H3W+yqTffZYLc9h8XcC/P9ftYWNrRcWK0q2ItZYXxSrCJ7eBKxdnn/iOJ4qnSIN7dPBYVauBFvIx7pjGvlxHPr4ZdUuMOP8Ac4zyK9GViPL5HtGY4otHDlwMDx0H3QyQtCi2yQxCP+mcDffdGZmn8KPmO4CL6adIkmN6wuxGFgnpuEFPH5QrH23zR20vL67lVbn9VoCwsOXRDKwtFHUzyNrc9JRKYlXLBmd9fwqUMyD3WP0UXsdw7Mp/Cagb3vugcfTe9xZXpVM+qk0XTQUCYCZojf1SzTbNOUG2vrfcqbGDU2jopcze9+KI0W18FfgS6MgTWruDe99kUsVi1GjA+kq/Bf0Vg29t9Ffh8N5LBiGiFLGogYN+SvSp7lYa2XpsMap2iByjwsqUWWy9vqE0zpbu78QlYjYvWw3GZJbAg8JMT2Gd1zaLKTXfN4A4iQJLnDpwhw6XuhfEsRE3vfKPVZuGpvLuJrS7h/sZEi3/ACnT3VZaRRTWa30FGMLWkNfZxuIt3GnkmcJjIbmBBtlPjqqubUqO+bUDmgQbNiQLQy3CPTxSuIo/3lmROWo7xbeqapB1L1G++s19O3+QuRaDfSFh4zqmMOIMWzt3+vihYxv9ryFMgo8WZ3yiwtMg8WX53zGi1qVa3PzWHXEG6ep1/wCv4Q18jIbq4rqsD47iZHPLktL5pNunusT4m+HcXKxvpKbinsTl/wAejzwYQSTMZgkHtExnp5qpaB/nLpyg6eN0xjcHGTs7kE5ydOqJUEQB+fESV3pnjvowA6FoF9mnmFnkJqjRcW5W0n1SDJMu+rrs+W/BTQxc79VJwvPfmqnDSYbJM5+SBsaHaczbLX8J0NPbe/wl8O2OU/f8pqmN/RKzogrUbaEI001Vbf7qsb/aXSpSm4gIrSAhllr73vmrM6QsNQzRK0MO6ef6Wfh2+fdPUWb+ylRaRxjbIpZb8oFNyOx+7es5qTKYVzy8v2rDuiYquXuLnRJ5Zb3ZUGW97shMFuF2NnMEIjWyQBl4/TxVW5Dqittbwz+/18UwN4WbS5DOI/G+gRmUSHQYEZz66fpVg5cuXtOqewtI8UgG2meWkanuglVNHUKRBygdhJ1sD9eaarmGucbGDfl4BWwmCLySbTzAHhJy5H6ref8ABm1Gw6TbMTHry5I8dIfemWtPF/BPhf8AqKn9jYSSQbnoOZK38ZWdTpB9FjS1gIcXN4SMpIkhpPUSsrGfBa2FcXUuJzR/kIiJ0N/ULXwX8rovpua+aLWi7LtccpLXTAEz/T1Vokb6jkqmqnuf0ZX/AKuXNLKbn0WvEvdUc4dTwGYcchEiZWS3DUm0yWPf8zihzHUhloQ8HlB11HVOh2EcJBrS13FwOILHgGw1I1kTe/NVxWLqV6gfHDFmNbEAeG+yZ0p9mzx03q6QjRzAA7omLo63IP6TT8JwNDnQJsADJ7pLEm536Bc/s6HSp9COOw39Q7ppn3VaTrBXxlYGAOQB3mhUW70Wv0GhKjgBsLExbQTI9uR0Wo85+qza4003zVONYR5e0K1KYOZ0tA32SNWbRHXPnbIrRrNsJnXM6g/ZAL3ZDTkCfVdMnnXOMyfheEBPEdDbutP5epylLYWpDG9uuf7RWvJO/L9fdBWMwp8g1XGLDmn24VrG5X5bt4KzsUGtIbA8UvTxO+/Lkkesrk/9KusSCI7olNwAO/FCdU68/ff1Q/m27RCMFXTHuLVWAn9b8knRq2yjfJNCrYwkaKpl6l8r71VWjyXAyLnw/OamdfC6Dd+Rmi4a3+nVNMMFZre+98k3SJ7iNct7ukZSWPUXIocBuUCnvcIjetlJosg4Pko49FFdoBhruIfnfmqh1uW+W/FKvQ09jLX6eaPRE2+uXVJUamUkz29LJ2jbPwvu6ZIWhigyXWIOeeUAZp/C0uLwMBrdOwjXqs97uLqfXp0WjggBcDiOUWm+fI6eC05OT1pt4OjABsb8r6WBG81ttByOnU5d49l5zD4rhEieuk/9RBjyCdwvxUHMiOYk+ERE9k8tI4qhvs230gYIgO65255EheX+N/BqZdxOY0uccxN+0WTtb4xF2uOd7m45a28QszF/EQ4k+Bvfn68pWuivDNS9M+ngS2WgDhMTGh6zqm/hlBjSZMn0nnncDv3hKPxMuiYHTQd0LF4uBA5WA65knn6d1L2dlOmsXyT8exA4+EEGNQeegzWHXqc99EWrUJKUxFSyPbOiOPxlIX+ZL73G+qZpixSFF1za+hTzDb8b+qZom2De2VnYi7vG1uXZaTn2678ki8Xztvdk8iUI1wchBtc/lJOjUp+s4X5Hfkk3N6u8p910ycXKjCdiCGhoVaVeof8AcVQhEoj7LCAy0kxJJMfpMcUb9Cl2szhEAJzjdkG6xn5wM2joJgKnEYvvmqAHmd/hQN33zQOmGp29M01TrW573+Ekzr6ItJ09NLoaLSx4DK876ri4md90FtQ5bsiB5jTwKXCgZsyIvu9k7TCUostOmXZN0neilRWRtqIg0yd/cK4FlJl0S95mL+qNSZzQgZIClpM6je/wFhbMGqbQLj3RqTp7lCYcyfe6uyD06EHLojCVDgybMyc7XPYpqo8jPwi3YSLfRIfNIAnynPr085VzijYCe3l775oJeGjjcYBGU6z65WPiuOMk3/t/5X9lnHETr5/pDfX6pdGXEOu+IOyDjHKeX03dC/1J5pEOupOI0GqNZRQhl1c6IT6iHxLqwIzCBkkuyrjJjJBxGGOgJ7LQZhzSYKroBkFoJ/sf+wHIdfVIV8eXGL/2mZ7zYZBUlfJOuTV+IPDYIATmTnGiM4dEYZAHTxgdFBb7LX7JLoUqU53dJVGzkVov3kkqonSd6JpMozq7e6UqdjvsnKoSVTTT0XTJx2eeLt2UtJUEqZWHOajLi+u/NdwZ72EDC15AB03vsmW72FqBHcG++cobgmGj9LuG9xogopFzO977qwy6ntv7aqxbv6Kva281hSfYwypCcoOBHXe/ZZ7HdkehU7QlpFkzQDtR9PRHbU3vfNLYdoO/VOMb7c975qLLyGAOSK0Gd78kFls/JHaOnjy8zdKWRJdccjvVTQHgM8+SszkRMqX0+keSDfIKamRtoLI3Frf0Gfp5pUOjr2XGr1vvx3osYuaHm3TfhK4OS4fuUQPspsddDDGzl+EV3w9//F0domORNvVVwuIpT/7heY/2tFjrJcfpn0Xp6Vb5IbDRL4LKX+QnnmAHHmAeS1R32c3J9T49JHjqlF0FwBLZiYyPI8kTA4MvMa/TnzPgvSVx/qGTwgPeHCCYbxNMQQLSBNjdEwdL5FMFzGio0GHXbcacQsfG+aoo0T+S8/sGz+OtZTDnOa1zo4WvIb42Puq/EvlMYHUi3ibbUiby4cQ7XdJWP/6293E6qQ55yOfA3SHTAk6Ae6Qr4p1WJmG5CSRnckmcymaU9izN8j7ZTGYt1QwJAsTxEkk8z9AiYbBxso2Gw9xY9/2nGU+6m606MUrEK8A2LeqpUG979k6Raw9EB46R6I0XRGq0nRJYhto3319FpVB4c/sksRzVJFox67L3lKOEHVaNel37JJ7J3+F0yzi5JPMucua5Q4b3vxXNHYb/AGsIl6VaCnaVWD3SKKx61GGpTM5b8kUtGmmpSFHERF0xSr3vln9vrdBaL/Ydo7c98vwhVaWo3u6K4qhGf231KwqgbN730ROC1xvuqlt8u6mm7UFDNHMPuU9R8N9lnU3c43KaoneypUjomjQa307o9MRpbfNAZdts96R7IzqkDkbW+shT8SnmFO4UGr23vYQXYjztr76buhmt38976IwzQ4q8tN6KUuXdd7/C5rxz81jTY/kkMB85LquJ/wC0FLGsAqcQ7fXxCzxMdo2qXxZpcx1b+zRm3K/OdJ8Osphv8gquqNFIw67W34iB1LpjvbwWFVxLA0RJdrMQEsK4JE6dL+KdI5riX6PR4rHVT/8AI6m8CS4A/wCJyPFAEwYy9c1mtx9SoeFxcKZ05x3yCSbimzDWie3rsSnGVCSiqweIXyM4jFFw4AIYNBHqfuSiYWhYWje8vBdh8PfnvpZaeHYAIi/TfJQdNlnkromjR7dlfgtlHL9QiU2TN56nT6ei6o3nkN336oItgHstP5/KVf106DtdOPZrHPccuxS9agTzATJgZ9U+m9UuaW/3vmtE0Y3yQHAaTvf7TaBm18JJ3dIYnCwbH3W6aaXqURKfyZnimfOY9eaoW3EIrgDy5eyG5q6DzdJcVLnx13v1XbzXQtAuKqJSxAkXQeL9qCNctyjDDSpYgHe+nojU6l1jz9tx2TFLFRr6oQ6vDT4uyoDA9whjGAnw2Lq7qzeY81uDfcDUT0++XVGNfhzn0jcpZmfLojtxIbrdDQy5MNLB/Ejw2EDkRPuifNkTp3WS3GMdlfzRD8Sa0QSG95/KTwLfyB19U8o37KfmlIN+INORCscSDkQjxFfMOfOMzv8Aao6pff06JapiJVfmG6PEz7jYb5vku+aqCkTs/RXGHzt9EPDU2cclzW9UNwj6olNwifbnKzDdDU9+/wCVqYZ8Wm3ofNZPHbX08Pp+1bD1HA6ntzU6jS82kenwrCZWiyBoJvu3jksTA1CbxbstejIEkWItyjJc+Dth/nEH0zv36KW1Ov2uc5m64YY5nfmr0mwdNbjkVgp3y/yT30jeSq5nbyG8kw14yFojpsobyNB5HfogXTPr0pNpKAKICeqSTOuU6IYoTnnvf2TDCL2bjZQXURqJ7iU/VoXsfS6CWDW3gt00+Shqq5isw+6ly7NPLI4BHX0UtbvopP49/sFwy3yRphzfNcrVbA9AVEW3zTAc+NMlUkb33RAwQehA8yiUKQJE9fql03BdlMkwBvJOU8LwnIEncppg+q6rkDrb1AVME04UwOp5/ZJ4qt/eBnGSfoXIOsE+6ycSf7nuhhI98OZYuJhAx1TjNtPXVOMbDLbus+pp4/VHxhqesU4oytv6phlciDcKlJxU6Dx9lMY0MNi5idFpUbxqsHDui/KfZeiwzbA6/kBayvH7G6NC+/JN0qM3uuw7Rbs70AT4bc9CPVc1UdynozamBkW+n1QRgIWvU/y8vdTUYLeKFbEcrTLbSjPzFvbfuuOEObbj2jfgiYkev5Tv8eb/AF4tbj/7AZZZEpnXWipdjHw17mgf0NuhjvGqcdjiZ4jLvGI7fbwhUpNitAmIdAkkDhcIicszkoc2Xu/8nDwABUn+yqWsdw+JnsOQhOsp35kZGAY10SGD36rUpi7RzCm2ZXRQGc89B+CrHDwN/pE4b+aq91/GFjYgI0uQ6fmyE+gB47y3on2Z+BPioI13os01MzalGdBv3Szqa16zct6T7pF+nZGjpn//2Q=="/>
          <p:cNvSpPr>
            <a:spLocks noChangeAspect="1" noChangeArrowheads="1"/>
          </p:cNvSpPr>
          <p:nvPr/>
        </p:nvSpPr>
        <p:spPr bwMode="auto">
          <a:xfrm>
            <a:off x="184150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1748" name="Picture 8" descr="https://encrypted-tbn1.gstatic.com/images?q=tbn:ANd9GcTXYV8-pCltxciI_HMlhSFdC2nbabyDyMGsmSNG_qL5DRx1x8LB5w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838200"/>
            <a:ext cx="3527425" cy="245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10" descr="http://www.pathologyoutlines.com/caseofweek/case244image2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38438" y="3429000"/>
            <a:ext cx="4105275" cy="303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12" descr="https://encrypted-tbn1.gstatic.com/images?q=tbn:ANd9GcQmpR1rGgraPhWU0zPMoIlNooKX9cEYxZS7xUqQMcA8-OKWkN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0700" y="762000"/>
            <a:ext cx="23939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FFFF00"/>
                </a:solidFill>
              </a:rPr>
              <a:t>Lactobacillus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strict </a:t>
            </a:r>
            <a:r>
              <a:rPr lang="en-US" sz="2800" dirty="0"/>
              <a:t>anaerobes</a:t>
            </a:r>
          </a:p>
          <a:p>
            <a:r>
              <a:rPr lang="en-US" sz="2800" dirty="0" smtClean="0"/>
              <a:t>Colonize GU </a:t>
            </a:r>
            <a:r>
              <a:rPr lang="en-US" sz="2800" dirty="0"/>
              <a:t>tract</a:t>
            </a:r>
          </a:p>
          <a:p>
            <a:pPr lvl="1"/>
            <a:r>
              <a:rPr lang="en-US" sz="2400" dirty="0"/>
              <a:t>Produces H</a:t>
            </a:r>
            <a:r>
              <a:rPr lang="en-US" sz="2400" baseline="-25000" dirty="0"/>
              <a:t>2</a:t>
            </a:r>
            <a:r>
              <a:rPr lang="en-US" sz="2400" dirty="0"/>
              <a:t>O</a:t>
            </a:r>
            <a:r>
              <a:rPr lang="en-US" sz="2400" baseline="-25000" dirty="0"/>
              <a:t>2</a:t>
            </a:r>
            <a:r>
              <a:rPr lang="en-US" sz="2400" dirty="0"/>
              <a:t> which is bactericidal to </a:t>
            </a:r>
            <a:r>
              <a:rPr lang="en-US" sz="2400" i="1" dirty="0" err="1"/>
              <a:t>Gardnerella</a:t>
            </a:r>
            <a:r>
              <a:rPr lang="en-US" sz="2400" i="1" dirty="0"/>
              <a:t> </a:t>
            </a:r>
            <a:r>
              <a:rPr lang="en-US" sz="2400" i="1" dirty="0" err="1"/>
              <a:t>vaginalis</a:t>
            </a:r>
            <a:endParaRPr lang="en-US" sz="2400" i="1" dirty="0"/>
          </a:p>
          <a:p>
            <a:pPr lvl="1"/>
            <a:r>
              <a:rPr lang="en-US" sz="2400" dirty="0"/>
              <a:t>Vagina heavily colonized (10</a:t>
            </a:r>
            <a:r>
              <a:rPr lang="en-US" sz="2400" baseline="30000" dirty="0"/>
              <a:t>5</a:t>
            </a:r>
            <a:r>
              <a:rPr lang="en-US" sz="2400" dirty="0"/>
              <a:t>/ml) by Lactobacillus </a:t>
            </a:r>
            <a:r>
              <a:rPr lang="en-US" sz="2400" i="1" dirty="0" err="1"/>
              <a:t>crispatus</a:t>
            </a:r>
            <a:r>
              <a:rPr lang="en-US" sz="2400" dirty="0"/>
              <a:t> &amp; </a:t>
            </a:r>
            <a:r>
              <a:rPr lang="en-US" sz="2400" i="1" dirty="0" err="1"/>
              <a:t>jensonii</a:t>
            </a:r>
            <a:endParaRPr lang="en-US" sz="2400" i="1" dirty="0"/>
          </a:p>
          <a:p>
            <a:r>
              <a:rPr lang="en-US" sz="2800" dirty="0"/>
              <a:t>Clinical disease</a:t>
            </a:r>
          </a:p>
          <a:p>
            <a:pPr lvl="1"/>
            <a:r>
              <a:rPr lang="en-US" sz="2400" dirty="0"/>
              <a:t>Transient </a:t>
            </a:r>
            <a:r>
              <a:rPr lang="en-US" sz="2400" dirty="0" err="1"/>
              <a:t>bacteremia</a:t>
            </a:r>
            <a:r>
              <a:rPr lang="en-US" sz="2400" dirty="0"/>
              <a:t> from GU source</a:t>
            </a:r>
          </a:p>
          <a:p>
            <a:pPr lvl="1"/>
            <a:r>
              <a:rPr lang="en-US" sz="2400" dirty="0" err="1"/>
              <a:t>Endocarditis</a:t>
            </a:r>
            <a:endParaRPr lang="en-US" sz="2400" dirty="0"/>
          </a:p>
          <a:p>
            <a:pPr lvl="1"/>
            <a:r>
              <a:rPr lang="en-US" sz="2400" dirty="0" err="1"/>
              <a:t>Bacteremia</a:t>
            </a:r>
            <a:r>
              <a:rPr lang="en-US" sz="2400" dirty="0"/>
              <a:t> in </a:t>
            </a:r>
            <a:r>
              <a:rPr lang="en-US" sz="2400" dirty="0" err="1"/>
              <a:t>immunocompromized</a:t>
            </a:r>
            <a:r>
              <a:rPr lang="en-US" sz="2400" dirty="0"/>
              <a:t> host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FFFF00"/>
                </a:solidFill>
              </a:rPr>
              <a:t>Clostridium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solidFill>
                  <a:srgbClr val="FFFF00"/>
                </a:solidFill>
              </a:rPr>
              <a:t>Epidemiology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Ubiquitous,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Present in soil, water, sewage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Normal flora in GI tracts of animals and humans 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rgbClr val="FFFF00"/>
                </a:solidFill>
              </a:rPr>
              <a:t>Pathogenesis</a:t>
            </a:r>
            <a:endParaRPr lang="en-US" sz="2800" dirty="0">
              <a:solidFill>
                <a:srgbClr val="FFFF0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chemeClr val="folHlink"/>
                </a:solidFill>
              </a:rPr>
              <a:t>Spore formation</a:t>
            </a:r>
            <a:r>
              <a:rPr lang="en-US" sz="2400" dirty="0"/>
              <a:t> 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resistant to heat, </a:t>
            </a:r>
            <a:r>
              <a:rPr lang="en-US" sz="2000" dirty="0" err="1"/>
              <a:t>dessication</a:t>
            </a:r>
            <a:r>
              <a:rPr lang="en-US" sz="2000" dirty="0"/>
              <a:t>, and disinfectants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can survive for years in adverse environments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chemeClr val="folHlink"/>
                </a:solidFill>
              </a:rPr>
              <a:t>Rapid growth in nutritionally enriched, oxygen deprived environment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chemeClr val="folHlink"/>
                </a:solidFill>
              </a:rPr>
              <a:t>Toxin elaboration (histolytic toxins, </a:t>
            </a:r>
            <a:r>
              <a:rPr lang="en-US" sz="2400" dirty="0" err="1">
                <a:solidFill>
                  <a:schemeClr val="folHlink"/>
                </a:solidFill>
              </a:rPr>
              <a:t>enterotoxins</a:t>
            </a:r>
            <a:r>
              <a:rPr lang="en-US" sz="2400" dirty="0">
                <a:solidFill>
                  <a:schemeClr val="folHlink"/>
                </a:solidFill>
              </a:rPr>
              <a:t>, neurotoxins)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FFFF00"/>
                </a:solidFill>
              </a:rPr>
              <a:t>Clostridium </a:t>
            </a:r>
            <a:r>
              <a:rPr lang="en-US" i="1" dirty="0" err="1">
                <a:solidFill>
                  <a:srgbClr val="FFFF00"/>
                </a:solidFill>
              </a:rPr>
              <a:t>perfringens</a:t>
            </a:r>
            <a:endParaRPr lang="en-US" i="1" dirty="0">
              <a:solidFill>
                <a:srgbClr val="FFFF00"/>
              </a:solidFill>
            </a:endParaRP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Epidemiology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GI tract of humans and animals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Type A responsible for most human infections</a:t>
            </a:r>
          </a:p>
          <a:p>
            <a:pPr>
              <a:lnSpc>
                <a:spcPct val="80000"/>
              </a:lnSpc>
            </a:pPr>
            <a:r>
              <a:rPr lang="en-US" sz="2400"/>
              <a:t>Pathogenesis</a:t>
            </a:r>
          </a:p>
          <a:p>
            <a:pPr lvl="1">
              <a:lnSpc>
                <a:spcPct val="80000"/>
              </a:lnSpc>
            </a:pPr>
            <a:r>
              <a:rPr lang="el-GR" sz="2000">
                <a:solidFill>
                  <a:schemeClr val="folHlink"/>
                </a:solidFill>
                <a:cs typeface="Arial" pitchFamily="34" charset="0"/>
              </a:rPr>
              <a:t>α</a:t>
            </a:r>
            <a:r>
              <a:rPr lang="en-US" sz="2000">
                <a:solidFill>
                  <a:schemeClr val="folHlink"/>
                </a:solidFill>
                <a:cs typeface="Arial" pitchFamily="34" charset="0"/>
              </a:rPr>
              <a:t>-toxin:</a:t>
            </a:r>
            <a:r>
              <a:rPr lang="en-US" sz="2000">
                <a:cs typeface="Arial" pitchFamily="34" charset="0"/>
              </a:rPr>
              <a:t> lecithinase (phospholipase C) that lyses erythrocytes, platelets and endothelial cells</a:t>
            </a:r>
          </a:p>
          <a:p>
            <a:pPr lvl="1">
              <a:lnSpc>
                <a:spcPct val="80000"/>
              </a:lnSpc>
            </a:pPr>
            <a:r>
              <a:rPr lang="en-US" sz="2000">
                <a:solidFill>
                  <a:schemeClr val="folHlink"/>
                </a:solidFill>
                <a:cs typeface="Arial" pitchFamily="34" charset="0"/>
              </a:rPr>
              <a:t>ß-toxin</a:t>
            </a:r>
            <a:r>
              <a:rPr lang="en-US" sz="2000">
                <a:cs typeface="Arial" pitchFamily="34" charset="0"/>
              </a:rPr>
              <a:t>: necrotizing activity</a:t>
            </a:r>
          </a:p>
          <a:p>
            <a:pPr lvl="1">
              <a:lnSpc>
                <a:spcPct val="80000"/>
              </a:lnSpc>
            </a:pPr>
            <a:r>
              <a:rPr lang="el-GR" sz="2000">
                <a:solidFill>
                  <a:schemeClr val="folHlink"/>
                </a:solidFill>
                <a:cs typeface="Arial" pitchFamily="34" charset="0"/>
              </a:rPr>
              <a:t>θ</a:t>
            </a:r>
            <a:r>
              <a:rPr lang="en-US" sz="2000">
                <a:solidFill>
                  <a:schemeClr val="folHlink"/>
                </a:solidFill>
                <a:cs typeface="Arial" pitchFamily="34" charset="0"/>
              </a:rPr>
              <a:t>-toxin</a:t>
            </a:r>
            <a:r>
              <a:rPr lang="en-US" sz="2000">
                <a:cs typeface="Arial" pitchFamily="34" charset="0"/>
              </a:rPr>
              <a:t>: hemolysin</a:t>
            </a:r>
          </a:p>
          <a:p>
            <a:pPr lvl="1">
              <a:lnSpc>
                <a:spcPct val="80000"/>
              </a:lnSpc>
            </a:pPr>
            <a:r>
              <a:rPr lang="en-US" sz="2000">
                <a:solidFill>
                  <a:schemeClr val="folHlink"/>
                </a:solidFill>
                <a:cs typeface="Arial" pitchFamily="34" charset="0"/>
              </a:rPr>
              <a:t>Enterotoxin</a:t>
            </a:r>
            <a:r>
              <a:rPr lang="en-US" sz="2000">
                <a:cs typeface="Arial" pitchFamily="34" charset="0"/>
              </a:rPr>
              <a:t>: binds to brush borders and disrupts small intestinal transport</a:t>
            </a:r>
          </a:p>
          <a:p>
            <a:pPr>
              <a:lnSpc>
                <a:spcPct val="80000"/>
              </a:lnSpc>
            </a:pPr>
            <a:r>
              <a:rPr lang="en-US" sz="2400">
                <a:cs typeface="Arial" pitchFamily="34" charset="0"/>
              </a:rPr>
              <a:t>Clinical manifestations</a:t>
            </a:r>
          </a:p>
          <a:p>
            <a:pPr lvl="1">
              <a:lnSpc>
                <a:spcPct val="80000"/>
              </a:lnSpc>
            </a:pPr>
            <a:r>
              <a:rPr lang="en-US" sz="2000">
                <a:cs typeface="Arial" pitchFamily="34" charset="0"/>
              </a:rPr>
              <a:t>Self-limited gastroenteritis</a:t>
            </a:r>
          </a:p>
          <a:p>
            <a:pPr lvl="1">
              <a:lnSpc>
                <a:spcPct val="80000"/>
              </a:lnSpc>
            </a:pPr>
            <a:r>
              <a:rPr lang="en-US" sz="2000">
                <a:cs typeface="Arial" pitchFamily="34" charset="0"/>
              </a:rPr>
              <a:t>Soft tissue infections: cellulitis, fascitis or Myonecrosis (gas gangrene)</a:t>
            </a:r>
          </a:p>
          <a:p>
            <a:pPr lvl="1">
              <a:lnSpc>
                <a:spcPct val="80000"/>
              </a:lnSpc>
            </a:pPr>
            <a:endParaRPr lang="el-GR" sz="200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FF00"/>
                </a:solidFill>
              </a:rPr>
              <a:t>Clostridial</a:t>
            </a:r>
            <a:r>
              <a:rPr lang="en-US" dirty="0">
                <a:solidFill>
                  <a:srgbClr val="FFFF00"/>
                </a:solidFill>
              </a:rPr>
              <a:t> soft tissue infections</a:t>
            </a:r>
          </a:p>
        </p:txBody>
      </p:sp>
      <p:graphicFrame>
        <p:nvGraphicFramePr>
          <p:cNvPr id="95235" name="Diagram 3"/>
          <p:cNvGraphicFramePr>
            <a:graphicFrameLocks/>
          </p:cNvGraphicFramePr>
          <p:nvPr>
            <p:ph idx="1"/>
          </p:nvPr>
        </p:nvGraphicFramePr>
        <p:xfrm>
          <a:off x="457200" y="1614488"/>
          <a:ext cx="8229600" cy="4495800"/>
        </p:xfrm>
        <a:graphic>
          <a:graphicData uri="http://schemas.openxmlformats.org/drawingml/2006/compatibility">
            <com:legacyDrawing xmlns:com="http://schemas.openxmlformats.org/drawingml/2006/compatibility" spid="_x0000_s9523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Image Previe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914400"/>
            <a:ext cx="7543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FF00"/>
                </a:solidFill>
              </a:rPr>
              <a:t>Myonecrosis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18787" name="Picture 3" descr="14131413Untitled-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0" y="1905000"/>
            <a:ext cx="6553200" cy="44196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FF00"/>
                </a:solidFill>
              </a:rPr>
              <a:t>Myonecrosis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xray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97283" name="Picture 3" descr="TissueGas[1]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992438" y="1600200"/>
            <a:ext cx="3159125" cy="45259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FF00"/>
                </a:solidFill>
              </a:rPr>
              <a:t>Clostridial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myonecrosis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Clinical course</a:t>
            </a:r>
          </a:p>
          <a:p>
            <a:pPr lvl="1"/>
            <a:r>
              <a:rPr lang="en-US" sz="2400"/>
              <a:t>&lt;48 hours incubation</a:t>
            </a:r>
          </a:p>
          <a:p>
            <a:pPr lvl="1"/>
            <a:r>
              <a:rPr lang="en-US" sz="2400"/>
              <a:t>Local area with marked pain, swelling, serosanguinous discharge, bullae, slight crepitance</a:t>
            </a:r>
          </a:p>
          <a:p>
            <a:pPr lvl="1"/>
            <a:r>
              <a:rPr lang="en-US" sz="2400"/>
              <a:t>May be associated with increased CPK</a:t>
            </a:r>
          </a:p>
          <a:p>
            <a:r>
              <a:rPr lang="en-US" sz="2800"/>
              <a:t>Treatment</a:t>
            </a:r>
          </a:p>
          <a:p>
            <a:pPr lvl="1"/>
            <a:r>
              <a:rPr lang="en-US" sz="2400"/>
              <a:t>Surgical debridement</a:t>
            </a:r>
          </a:p>
          <a:p>
            <a:pPr lvl="1"/>
            <a:r>
              <a:rPr lang="en-US" sz="2400"/>
              <a:t>Antibiotics</a:t>
            </a:r>
          </a:p>
          <a:p>
            <a:pPr lvl="1"/>
            <a:r>
              <a:rPr lang="en-US" sz="2400"/>
              <a:t>Hyperbaric oxygen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FFFF00"/>
                </a:solidFill>
              </a:rPr>
              <a:t>Clostridium </a:t>
            </a:r>
            <a:r>
              <a:rPr lang="en-US" i="1" dirty="0" err="1">
                <a:solidFill>
                  <a:srgbClr val="FFFF00"/>
                </a:solidFill>
              </a:rPr>
              <a:t>difficile</a:t>
            </a:r>
            <a:endParaRPr lang="en-US" i="1" dirty="0">
              <a:solidFill>
                <a:srgbClr val="FFFF00"/>
              </a:solidFill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solidFill>
                  <a:srgbClr val="FFFF00"/>
                </a:solidFill>
              </a:rPr>
              <a:t>Epidemiology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Colonizes GI tract of 5% healthy individuals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Endogenous infection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antibiotic exposure associated with overgrowth of C. </a:t>
            </a:r>
            <a:r>
              <a:rPr lang="en-US" sz="2000" i="1" dirty="0" err="1"/>
              <a:t>difficile</a:t>
            </a:r>
            <a:endParaRPr lang="en-US" sz="2000" i="1" dirty="0"/>
          </a:p>
          <a:p>
            <a:pPr lvl="1">
              <a:lnSpc>
                <a:spcPct val="80000"/>
              </a:lnSpc>
            </a:pPr>
            <a:r>
              <a:rPr lang="en-US" sz="2400" dirty="0"/>
              <a:t>Exogenous infection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spores detected in hospital rooms of infected patients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solidFill>
                  <a:srgbClr val="FFFF00"/>
                </a:solidFill>
              </a:rPr>
              <a:t>Pathogenesis</a:t>
            </a:r>
          </a:p>
          <a:p>
            <a:pPr lvl="1">
              <a:lnSpc>
                <a:spcPct val="80000"/>
              </a:lnSpc>
            </a:pPr>
            <a:r>
              <a:rPr lang="en-US" sz="2400" dirty="0" err="1"/>
              <a:t>Enterotoxin</a:t>
            </a:r>
            <a:r>
              <a:rPr lang="en-US" sz="2400" dirty="0"/>
              <a:t> (toxin A)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produces </a:t>
            </a:r>
            <a:r>
              <a:rPr lang="en-US" sz="2000" dirty="0" err="1"/>
              <a:t>chemotaxis</a:t>
            </a:r>
            <a:r>
              <a:rPr lang="en-US" sz="2000" dirty="0"/>
              <a:t>, induces cytokine production and </a:t>
            </a:r>
            <a:r>
              <a:rPr lang="en-US" sz="2000" dirty="0" err="1"/>
              <a:t>hypersecretion</a:t>
            </a:r>
            <a:r>
              <a:rPr lang="en-US" sz="2000" dirty="0"/>
              <a:t> of fluid, development of hemorrhagic necrosis</a:t>
            </a:r>
          </a:p>
          <a:p>
            <a:pPr lvl="1">
              <a:lnSpc>
                <a:spcPct val="80000"/>
              </a:lnSpc>
            </a:pPr>
            <a:r>
              <a:rPr lang="en-US" sz="2400" dirty="0" err="1"/>
              <a:t>Cytotoxin</a:t>
            </a:r>
            <a:r>
              <a:rPr lang="en-US" sz="2400" dirty="0"/>
              <a:t> (toxin B)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Induces polymerization of </a:t>
            </a:r>
            <a:r>
              <a:rPr lang="en-US" sz="2000" dirty="0" err="1"/>
              <a:t>actin</a:t>
            </a:r>
            <a:r>
              <a:rPr lang="en-US" sz="2000" dirty="0"/>
              <a:t> with loss of cellular cytoskeleton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FFFF00"/>
                </a:solidFill>
              </a:rPr>
              <a:t>C. </a:t>
            </a:r>
            <a:r>
              <a:rPr lang="en-US" i="1" dirty="0" err="1">
                <a:solidFill>
                  <a:srgbClr val="FFFF00"/>
                </a:solidFill>
              </a:rPr>
              <a:t>difficile</a:t>
            </a:r>
            <a:r>
              <a:rPr lang="en-US" dirty="0">
                <a:solidFill>
                  <a:srgbClr val="FFFF00"/>
                </a:solidFill>
              </a:rPr>
              <a:t> colitis</a:t>
            </a:r>
          </a:p>
        </p:txBody>
      </p:sp>
      <p:pic>
        <p:nvPicPr>
          <p:cNvPr id="41987" name="Picture 3" descr="mild coliti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38200" y="2057400"/>
            <a:ext cx="3505200" cy="3505200"/>
          </a:xfrm>
          <a:noFill/>
          <a:ln/>
        </p:spPr>
      </p:pic>
      <p:pic>
        <p:nvPicPr>
          <p:cNvPr id="41988" name="Picture 4" descr="pseudomem coliti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257800" y="2057400"/>
            <a:ext cx="3276600" cy="35052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FFFF00"/>
                </a:solidFill>
              </a:rPr>
              <a:t>C</a:t>
            </a:r>
            <a:r>
              <a:rPr lang="en-US" dirty="0">
                <a:solidFill>
                  <a:srgbClr val="FFFF00"/>
                </a:solidFill>
              </a:rPr>
              <a:t>. </a:t>
            </a:r>
            <a:r>
              <a:rPr lang="en-US" i="1" dirty="0" err="1">
                <a:solidFill>
                  <a:srgbClr val="FFFF00"/>
                </a:solidFill>
              </a:rPr>
              <a:t>difficile</a:t>
            </a:r>
            <a:r>
              <a:rPr lang="en-US" i="1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colitis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Clinical syndromes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Asymptomatic colonization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Antibiotic-associated diarrhea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Pseudomembranous colitis</a:t>
            </a:r>
          </a:p>
          <a:p>
            <a:pPr>
              <a:lnSpc>
                <a:spcPct val="90000"/>
              </a:lnSpc>
            </a:pPr>
            <a:r>
              <a:rPr lang="en-US" sz="2800"/>
              <a:t>Diagnosis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Isolation of cytotoxin or enterotoxin</a:t>
            </a:r>
          </a:p>
          <a:p>
            <a:pPr>
              <a:lnSpc>
                <a:spcPct val="90000"/>
              </a:lnSpc>
            </a:pPr>
            <a:r>
              <a:rPr lang="en-US" sz="2800"/>
              <a:t>Treatment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Discontinue antibiotics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Metronidazole or vancomycin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Relapse in 20-30% (spores are resistant)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FFFF00"/>
                </a:solidFill>
              </a:rPr>
              <a:t>Clostridium </a:t>
            </a:r>
            <a:r>
              <a:rPr lang="en-US" i="1" dirty="0" err="1">
                <a:solidFill>
                  <a:srgbClr val="FFFF00"/>
                </a:solidFill>
              </a:rPr>
              <a:t>tetani</a:t>
            </a:r>
            <a:endParaRPr lang="en-US" i="1" dirty="0">
              <a:solidFill>
                <a:srgbClr val="FFFF00"/>
              </a:solidFill>
            </a:endParaRP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FFFF00"/>
                </a:solidFill>
              </a:rPr>
              <a:t>Epidemiology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Spores found in most soils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Disease in un-vaccinated or inadequately immunized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Disease does not induce immunity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FFFF00"/>
                </a:solidFill>
              </a:rPr>
              <a:t>Pathogenesis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Spore inoculated into wound</a:t>
            </a:r>
          </a:p>
          <a:p>
            <a:pPr lvl="1">
              <a:lnSpc>
                <a:spcPct val="80000"/>
              </a:lnSpc>
            </a:pPr>
            <a:r>
              <a:rPr lang="en-US" sz="2000" dirty="0" err="1">
                <a:solidFill>
                  <a:schemeClr val="folHlink"/>
                </a:solidFill>
              </a:rPr>
              <a:t>Tetanospasmin</a:t>
            </a:r>
            <a:endParaRPr lang="en-US" sz="2000" dirty="0">
              <a:solidFill>
                <a:schemeClr val="folHlink"/>
              </a:solidFill>
            </a:endParaRPr>
          </a:p>
          <a:p>
            <a:pPr lvl="2">
              <a:lnSpc>
                <a:spcPct val="80000"/>
              </a:lnSpc>
            </a:pPr>
            <a:r>
              <a:rPr lang="en-US" sz="1800" dirty="0"/>
              <a:t>Heat-labile neurotoxin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Retrograde axonal transport to CNS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Blocks release of inhibitory neurotransmitters (GABA) resulting in spastic paralysis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Binding is irreversible </a:t>
            </a:r>
          </a:p>
          <a:p>
            <a:pPr lvl="1">
              <a:lnSpc>
                <a:spcPct val="80000"/>
              </a:lnSpc>
            </a:pPr>
            <a:r>
              <a:rPr lang="en-US" sz="2000" dirty="0" err="1"/>
              <a:t>Tetanolysin</a:t>
            </a:r>
            <a:endParaRPr lang="en-US" sz="2000" dirty="0"/>
          </a:p>
          <a:p>
            <a:pPr lvl="2">
              <a:lnSpc>
                <a:spcPct val="80000"/>
              </a:lnSpc>
            </a:pPr>
            <a:r>
              <a:rPr lang="en-US" sz="1800" dirty="0"/>
              <a:t>Oxygen labile </a:t>
            </a:r>
            <a:r>
              <a:rPr lang="en-US" sz="1800" dirty="0" err="1"/>
              <a:t>hemolysin</a:t>
            </a:r>
            <a:r>
              <a:rPr lang="en-US" sz="1800" dirty="0"/>
              <a:t>, unclear clinical significance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FFFF00"/>
                </a:solidFill>
              </a:rPr>
              <a:t>C. </a:t>
            </a:r>
            <a:r>
              <a:rPr lang="en-US" i="1" dirty="0" err="1">
                <a:solidFill>
                  <a:srgbClr val="FFFF00"/>
                </a:solidFill>
              </a:rPr>
              <a:t>tetani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exotoxin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99331" name="Picture 3" descr="tetexo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28800" y="1828800"/>
            <a:ext cx="5181600" cy="4495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5" name="Picture 3" descr="tetaaap0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66800" y="1752600"/>
            <a:ext cx="3048000" cy="4495800"/>
          </a:xfrm>
          <a:noFill/>
          <a:ln/>
        </p:spPr>
      </p:pic>
      <p:pic>
        <p:nvPicPr>
          <p:cNvPr id="100356" name="Picture 4" descr="tetaiac0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38700" y="2643188"/>
            <a:ext cx="3657600" cy="2438400"/>
          </a:xfrm>
          <a:noFill/>
          <a:ln/>
        </p:spPr>
      </p:pic>
      <p:sp>
        <p:nvSpPr>
          <p:cNvPr id="5" name="عنوان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Tetanus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Treatment</a:t>
            </a:r>
          </a:p>
          <a:p>
            <a:pPr lvl="1"/>
            <a:r>
              <a:rPr lang="en-US" dirty="0"/>
              <a:t>Debridement of wound</a:t>
            </a:r>
          </a:p>
          <a:p>
            <a:pPr lvl="1"/>
            <a:r>
              <a:rPr lang="en-US" dirty="0" err="1"/>
              <a:t>Metronidazole</a:t>
            </a:r>
            <a:endParaRPr lang="en-US" dirty="0"/>
          </a:p>
          <a:p>
            <a:pPr lvl="1"/>
            <a:r>
              <a:rPr lang="en-US" dirty="0"/>
              <a:t>Tetanus immunoglobulin</a:t>
            </a:r>
          </a:p>
          <a:p>
            <a:pPr lvl="1"/>
            <a:r>
              <a:rPr lang="en-US" dirty="0"/>
              <a:t>Vaccination with tetanus </a:t>
            </a:r>
            <a:r>
              <a:rPr lang="en-US" dirty="0" err="1"/>
              <a:t>toxoid</a:t>
            </a:r>
            <a:endParaRPr lang="en-US" dirty="0"/>
          </a:p>
          <a:p>
            <a:r>
              <a:rPr lang="en-US" dirty="0">
                <a:solidFill>
                  <a:srgbClr val="FFFF00"/>
                </a:solidFill>
              </a:rPr>
              <a:t>Prevention</a:t>
            </a:r>
          </a:p>
          <a:p>
            <a:pPr lvl="1"/>
            <a:r>
              <a:rPr lang="en-US" dirty="0"/>
              <a:t>Vaccination with a series of 3 tetanus </a:t>
            </a:r>
            <a:r>
              <a:rPr lang="en-US" dirty="0" err="1"/>
              <a:t>toxoid</a:t>
            </a:r>
            <a:endParaRPr lang="en-US" dirty="0"/>
          </a:p>
          <a:p>
            <a:pPr lvl="1"/>
            <a:r>
              <a:rPr lang="en-US" dirty="0"/>
              <a:t>Booster dose every 10 years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Definitions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rgbClr val="FFFF00"/>
                </a:solidFill>
              </a:rPr>
              <a:t>Anaerobic bacteria:-</a:t>
            </a:r>
            <a:endParaRPr lang="en-US" sz="2800" dirty="0">
              <a:solidFill>
                <a:srgbClr val="FFFF0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400" dirty="0"/>
              <a:t>Bacteria that require anaerobic conditions to </a:t>
            </a:r>
            <a:r>
              <a:rPr lang="en-US" sz="2400" dirty="0" smtClean="0"/>
              <a:t>begin and </a:t>
            </a:r>
            <a:r>
              <a:rPr lang="en-US" sz="2400" dirty="0"/>
              <a:t>sustain growth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solidFill>
                  <a:srgbClr val="FFFF00"/>
                </a:solidFill>
              </a:rPr>
              <a:t>Strict (obligate) </a:t>
            </a:r>
            <a:r>
              <a:rPr lang="en-US" sz="2800" dirty="0" smtClean="0">
                <a:solidFill>
                  <a:srgbClr val="FFFF00"/>
                </a:solidFill>
              </a:rPr>
              <a:t>anaerobic bacteria :-</a:t>
            </a:r>
            <a:endParaRPr lang="en-US" sz="2800" dirty="0">
              <a:solidFill>
                <a:srgbClr val="FFFF0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400" dirty="0"/>
              <a:t>Unable to grow if &gt; than 0.5% oxygen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solidFill>
                  <a:srgbClr val="FFFF00"/>
                </a:solidFill>
              </a:rPr>
              <a:t>Moderate </a:t>
            </a:r>
            <a:r>
              <a:rPr lang="en-US" sz="2800" dirty="0" smtClean="0">
                <a:solidFill>
                  <a:srgbClr val="FFFF00"/>
                </a:solidFill>
              </a:rPr>
              <a:t>anaerobic bacteria:-</a:t>
            </a:r>
            <a:endParaRPr lang="en-US" sz="2800" dirty="0">
              <a:solidFill>
                <a:srgbClr val="FFFF0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400" dirty="0"/>
              <a:t>Capable of growing between 2-8% oxygen</a:t>
            </a:r>
          </a:p>
          <a:p>
            <a:pPr>
              <a:lnSpc>
                <a:spcPct val="80000"/>
              </a:lnSpc>
            </a:pPr>
            <a:r>
              <a:rPr lang="en-US" sz="2800" dirty="0" err="1">
                <a:solidFill>
                  <a:srgbClr val="FFFF00"/>
                </a:solidFill>
              </a:rPr>
              <a:t>Microaerophillic</a:t>
            </a:r>
            <a:r>
              <a:rPr lang="en-US" sz="2800" dirty="0">
                <a:solidFill>
                  <a:srgbClr val="FFFF00"/>
                </a:solidFill>
              </a:rPr>
              <a:t> bacteria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Grows poorly in air, but better in anaerobic conditions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solidFill>
                  <a:srgbClr val="FFFF00"/>
                </a:solidFill>
              </a:rPr>
              <a:t>Facultative bacteria (facultative </a:t>
            </a:r>
            <a:r>
              <a:rPr lang="en-US" sz="2800" dirty="0" smtClean="0">
                <a:solidFill>
                  <a:srgbClr val="FFFF00"/>
                </a:solidFill>
              </a:rPr>
              <a:t>anaerobic)</a:t>
            </a:r>
            <a:endParaRPr lang="en-US" sz="2800" dirty="0">
              <a:solidFill>
                <a:srgbClr val="FFFF0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400" dirty="0"/>
              <a:t>Grows both in presence and absence of air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FFFF00"/>
                </a:solidFill>
              </a:rPr>
              <a:t>Clostridium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i="1" dirty="0" err="1">
                <a:solidFill>
                  <a:srgbClr val="FFFF00"/>
                </a:solidFill>
              </a:rPr>
              <a:t>botulinum</a:t>
            </a:r>
            <a:endParaRPr lang="en-US" i="1" dirty="0">
              <a:solidFill>
                <a:srgbClr val="FFFF00"/>
              </a:solidFill>
            </a:endParaRP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Epidemiology</a:t>
            </a:r>
          </a:p>
          <a:p>
            <a:pPr lvl="1"/>
            <a:r>
              <a:rPr lang="en-US" dirty="0"/>
              <a:t>Commonly isolated in soil and water</a:t>
            </a:r>
          </a:p>
          <a:p>
            <a:pPr lvl="1"/>
            <a:r>
              <a:rPr lang="en-US" dirty="0"/>
              <a:t>Human disease associated with A, B, E, F</a:t>
            </a:r>
          </a:p>
          <a:p>
            <a:r>
              <a:rPr lang="en-US" dirty="0">
                <a:solidFill>
                  <a:srgbClr val="FFFF00"/>
                </a:solidFill>
              </a:rPr>
              <a:t>Pathogenesis</a:t>
            </a:r>
          </a:p>
          <a:p>
            <a:pPr lvl="1"/>
            <a:r>
              <a:rPr lang="en-US" dirty="0" err="1"/>
              <a:t>Botulinum</a:t>
            </a:r>
            <a:r>
              <a:rPr lang="en-US" dirty="0"/>
              <a:t> toxin targets cholinergic nerves </a:t>
            </a:r>
          </a:p>
          <a:p>
            <a:pPr lvl="1"/>
            <a:r>
              <a:rPr lang="en-US" dirty="0"/>
              <a:t>Prevents release of acetylcholine</a:t>
            </a:r>
          </a:p>
          <a:p>
            <a:pPr lvl="1"/>
            <a:r>
              <a:rPr lang="en-US" dirty="0"/>
              <a:t>Recovery depends upon regeneration of nerve endings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FFFF00"/>
                </a:solidFill>
              </a:rPr>
              <a:t>C. </a:t>
            </a:r>
            <a:r>
              <a:rPr lang="en-US" i="1" dirty="0" err="1">
                <a:solidFill>
                  <a:srgbClr val="FFFF00"/>
                </a:solidFill>
              </a:rPr>
              <a:t>Botulinum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Exotoxin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03427" name="Picture 3" descr="botox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81200" y="1676400"/>
            <a:ext cx="5181600" cy="46482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Botulism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>
                <a:solidFill>
                  <a:srgbClr val="FFFF00"/>
                </a:solidFill>
              </a:rPr>
              <a:t>Diagnosis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Isolation of organism </a:t>
            </a:r>
          </a:p>
          <a:p>
            <a:pPr lvl="2">
              <a:lnSpc>
                <a:spcPct val="80000"/>
              </a:lnSpc>
            </a:pPr>
            <a:r>
              <a:rPr lang="en-US" sz="1600" dirty="0"/>
              <a:t>Culture implicated food and stool of patient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Isolation of toxin</a:t>
            </a:r>
          </a:p>
          <a:p>
            <a:pPr lvl="2">
              <a:lnSpc>
                <a:spcPct val="80000"/>
              </a:lnSpc>
            </a:pPr>
            <a:r>
              <a:rPr lang="en-US" sz="1600" dirty="0"/>
              <a:t>Mouse bioassay </a:t>
            </a:r>
          </a:p>
          <a:p>
            <a:pPr>
              <a:lnSpc>
                <a:spcPct val="80000"/>
              </a:lnSpc>
            </a:pPr>
            <a:r>
              <a:rPr lang="en-US" sz="2000" dirty="0">
                <a:solidFill>
                  <a:srgbClr val="FFFF00"/>
                </a:solidFill>
              </a:rPr>
              <a:t>Treatment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Supportive care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Elimination of organism from GI tract</a:t>
            </a:r>
          </a:p>
          <a:p>
            <a:pPr lvl="2">
              <a:lnSpc>
                <a:spcPct val="80000"/>
              </a:lnSpc>
            </a:pPr>
            <a:r>
              <a:rPr lang="en-US" sz="1600" dirty="0"/>
              <a:t>Gastric </a:t>
            </a:r>
            <a:r>
              <a:rPr lang="en-US" sz="1600" dirty="0" err="1"/>
              <a:t>lavage</a:t>
            </a:r>
            <a:endParaRPr lang="en-US" sz="1600" dirty="0"/>
          </a:p>
          <a:p>
            <a:pPr lvl="2">
              <a:lnSpc>
                <a:spcPct val="80000"/>
              </a:lnSpc>
            </a:pPr>
            <a:r>
              <a:rPr lang="en-US" sz="1600" dirty="0" err="1"/>
              <a:t>Metronidazole</a:t>
            </a:r>
            <a:r>
              <a:rPr lang="en-US" sz="1600" dirty="0"/>
              <a:t> or penicillin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Trivalent </a:t>
            </a:r>
            <a:r>
              <a:rPr lang="en-US" sz="1800" dirty="0" err="1"/>
              <a:t>botulinum</a:t>
            </a:r>
            <a:r>
              <a:rPr lang="en-US" sz="1800" dirty="0"/>
              <a:t> toxin (A, B, E) to bind circulating </a:t>
            </a:r>
            <a:r>
              <a:rPr lang="en-US" sz="1800" dirty="0" err="1"/>
              <a:t>botulinum</a:t>
            </a:r>
            <a:r>
              <a:rPr lang="en-US" sz="1800" dirty="0"/>
              <a:t> toxin</a:t>
            </a:r>
          </a:p>
          <a:p>
            <a:pPr>
              <a:lnSpc>
                <a:spcPct val="80000"/>
              </a:lnSpc>
            </a:pPr>
            <a:r>
              <a:rPr lang="en-US" sz="2000" dirty="0">
                <a:solidFill>
                  <a:srgbClr val="FFFF00"/>
                </a:solidFill>
              </a:rPr>
              <a:t>Prevention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Prevention of spore germination (Acid PH, storage &lt;4</a:t>
            </a:r>
            <a:r>
              <a:rPr lang="en-US" sz="1800" dirty="0">
                <a:cs typeface="Arial" pitchFamily="34" charset="0"/>
              </a:rPr>
              <a:t>°C</a:t>
            </a:r>
            <a:r>
              <a:rPr lang="en-US" sz="1800" dirty="0"/>
              <a:t>)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Destruction of preformed toxin (20 min at 80</a:t>
            </a:r>
            <a:r>
              <a:rPr lang="en-US" sz="1800" dirty="0">
                <a:cs typeface="Arial" pitchFamily="34" charset="0"/>
              </a:rPr>
              <a:t>°</a:t>
            </a:r>
            <a:r>
              <a:rPr lang="en-US" sz="1800" dirty="0"/>
              <a:t>C)</a:t>
            </a:r>
          </a:p>
          <a:p>
            <a:pPr lvl="1">
              <a:lnSpc>
                <a:spcPct val="80000"/>
              </a:lnSpc>
            </a:pPr>
            <a:endParaRPr lang="en-US" sz="1800" dirty="0"/>
          </a:p>
          <a:p>
            <a:pPr lvl="1">
              <a:lnSpc>
                <a:spcPct val="80000"/>
              </a:lnSpc>
            </a:pP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b="1" u="sng" dirty="0" smtClean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LABORATORY DIAGNOSIS: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u="sng" dirty="0" smtClean="0">
                <a:solidFill>
                  <a:srgbClr val="FFFF00"/>
                </a:solidFill>
                <a:latin typeface="Baskerville Old Face" pitchFamily="18" charset="0"/>
                <a:ea typeface="Batang" panose="02030600000101010101" pitchFamily="18" charset="-127"/>
              </a:rPr>
              <a:t>When </a:t>
            </a:r>
            <a:r>
              <a:rPr lang="en-US" u="sng" dirty="0">
                <a:solidFill>
                  <a:srgbClr val="FFFF00"/>
                </a:solidFill>
                <a:latin typeface="Baskerville Old Face" pitchFamily="18" charset="0"/>
                <a:ea typeface="Batang" panose="02030600000101010101" pitchFamily="18" charset="-127"/>
              </a:rPr>
              <a:t>anaerobic infection is suspected</a:t>
            </a:r>
            <a:r>
              <a:rPr lang="en-US" u="sng" dirty="0">
                <a:solidFill>
                  <a:srgbClr val="FFCC00"/>
                </a:solidFill>
                <a:latin typeface="Baskerville Old Face" pitchFamily="18" charset="0"/>
                <a:ea typeface="Batang" panose="02030600000101010101" pitchFamily="18" charset="-127"/>
              </a:rPr>
              <a:t>;</a:t>
            </a:r>
            <a:endParaRPr lang="en-US" sz="2400" u="sng" dirty="0">
              <a:solidFill>
                <a:srgbClr val="FFCC00"/>
              </a:solidFill>
              <a:latin typeface="Baskerville Old Face" pitchFamily="18" charset="0"/>
              <a:ea typeface="Batang" panose="02030600000101010101" pitchFamily="18" charset="-127"/>
            </a:endParaRPr>
          </a:p>
          <a:p>
            <a:pPr lvl="1">
              <a:buFontTx/>
              <a:buNone/>
              <a:defRPr/>
            </a:pPr>
            <a:r>
              <a:rPr lang="en-US" dirty="0">
                <a:latin typeface="Baskerville Old Face" pitchFamily="18" charset="0"/>
                <a:ea typeface="Batang" panose="02030600000101010101" pitchFamily="18" charset="-127"/>
              </a:rPr>
              <a:t>a)  Specimens have to be collected from the site containing necrotic tissue.</a:t>
            </a:r>
            <a:endParaRPr lang="en-US" sz="2000" dirty="0">
              <a:latin typeface="Baskerville Old Face" pitchFamily="18" charset="0"/>
              <a:ea typeface="Batang" panose="02030600000101010101" pitchFamily="18" charset="-127"/>
            </a:endParaRPr>
          </a:p>
          <a:p>
            <a:pPr lvl="1">
              <a:buFontTx/>
              <a:buNone/>
              <a:defRPr/>
            </a:pPr>
            <a:r>
              <a:rPr lang="en-US" dirty="0">
                <a:latin typeface="Baskerville Old Face" pitchFamily="18" charset="0"/>
                <a:ea typeface="Batang" panose="02030600000101010101" pitchFamily="18" charset="-127"/>
              </a:rPr>
              <a:t>b)  Pus is better than swabs.</a:t>
            </a:r>
            <a:endParaRPr lang="en-US" sz="2000" dirty="0">
              <a:latin typeface="Baskerville Old Face" pitchFamily="18" charset="0"/>
              <a:ea typeface="Batang" panose="02030600000101010101" pitchFamily="18" charset="-127"/>
            </a:endParaRPr>
          </a:p>
          <a:p>
            <a:pPr lvl="1">
              <a:buFontTx/>
              <a:buNone/>
              <a:defRPr/>
            </a:pPr>
            <a:r>
              <a:rPr lang="en-US" dirty="0">
                <a:latin typeface="Baskerville Old Face" pitchFamily="18" charset="0"/>
                <a:ea typeface="Batang" panose="02030600000101010101" pitchFamily="18" charset="-127"/>
              </a:rPr>
              <a:t>c)  Specimens has to be send to the laboratory within 1/2 </a:t>
            </a:r>
            <a:r>
              <a:rPr lang="en-US" dirty="0" smtClean="0">
                <a:latin typeface="Baskerville Old Face" pitchFamily="18" charset="0"/>
                <a:ea typeface="Batang" panose="02030600000101010101" pitchFamily="18" charset="-127"/>
              </a:rPr>
              <a:t>hour</a:t>
            </a:r>
            <a:endParaRPr lang="en-US" sz="2000" dirty="0">
              <a:latin typeface="Baskerville Old Face" pitchFamily="18" charset="0"/>
              <a:ea typeface="Batang" panose="02030600000101010101" pitchFamily="18" charset="-127"/>
            </a:endParaRPr>
          </a:p>
          <a:p>
            <a:pPr lvl="1">
              <a:buFontTx/>
              <a:buNone/>
              <a:defRPr/>
            </a:pPr>
            <a:r>
              <a:rPr lang="en-US" dirty="0">
                <a:latin typeface="Baskerville Old Face" pitchFamily="18" charset="0"/>
                <a:ea typeface="Batang" panose="02030600000101010101" pitchFamily="18" charset="-127"/>
              </a:rPr>
              <a:t>d)  Fluid media like cooked meat broth are the best culture media.</a:t>
            </a:r>
            <a:endParaRPr lang="en-US" sz="2000" dirty="0">
              <a:latin typeface="Baskerville Old Face" pitchFamily="18" charset="0"/>
              <a:ea typeface="Batang" panose="02030600000101010101" pitchFamily="18" charset="-127"/>
            </a:endParaRPr>
          </a:p>
          <a:p>
            <a:pPr lvl="1">
              <a:buFontTx/>
              <a:buNone/>
              <a:defRPr/>
            </a:pPr>
            <a:r>
              <a:rPr lang="en-US" dirty="0">
                <a:latin typeface="Baskerville Old Face" pitchFamily="18" charset="0"/>
                <a:ea typeface="Batang" panose="02030600000101010101" pitchFamily="18" charset="-127"/>
              </a:rPr>
              <a:t>e)  Specimens have to incubated </a:t>
            </a:r>
            <a:r>
              <a:rPr lang="en-US" dirty="0" err="1">
                <a:latin typeface="Baskerville Old Face" pitchFamily="18" charset="0"/>
                <a:ea typeface="Batang" panose="02030600000101010101" pitchFamily="18" charset="-127"/>
              </a:rPr>
              <a:t>anaerobically</a:t>
            </a:r>
            <a:r>
              <a:rPr lang="en-US" dirty="0">
                <a:latin typeface="Baskerville Old Face" pitchFamily="18" charset="0"/>
                <a:ea typeface="Batang" panose="02030600000101010101" pitchFamily="18" charset="-127"/>
              </a:rPr>
              <a:t> for 48 hours.</a:t>
            </a:r>
            <a:endParaRPr lang="en-US" sz="2000" dirty="0">
              <a:latin typeface="Baskerville Old Face" pitchFamily="18" charset="0"/>
              <a:ea typeface="Batang" panose="02030600000101010101" pitchFamily="18" charset="-127"/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4518" y="457200"/>
            <a:ext cx="4076700" cy="2160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Slide10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819400"/>
            <a:ext cx="4076700" cy="3026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222967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 descr="bbl_blu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533400"/>
            <a:ext cx="3241675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7" descr="anaerobe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1143000" y="533400"/>
            <a:ext cx="3276600" cy="56388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Documents and Settings\Dr.Fauzia\My Documents\My Pictures\GasPak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250" y="914400"/>
            <a:ext cx="81915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aeroGro_thumb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2337751"/>
            <a:ext cx="3515995" cy="2182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anaeroGro_product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612707"/>
            <a:ext cx="2939415" cy="1632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241786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295400"/>
            <a:ext cx="508889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143000" y="4191000"/>
            <a:ext cx="533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Anaerobic </a:t>
            </a:r>
            <a:r>
              <a:rPr lang="en-US" dirty="0">
                <a:solidFill>
                  <a:srgbClr val="FFFF00"/>
                </a:solidFill>
              </a:rPr>
              <a:t>cultivation in anaerobic jar </a:t>
            </a:r>
          </a:p>
        </p:txBody>
      </p:sp>
    </p:spTree>
    <p:extLst>
      <p:ext uri="{BB962C8B-B14F-4D97-AF65-F5344CB8AC3E}">
        <p14:creationId xmlns="" xmlns:p14="http://schemas.microsoft.com/office/powerpoint/2010/main" val="28117789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 descr="Image Previe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762000"/>
            <a:ext cx="67818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077200" cy="1550987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pPr>
              <a:defRPr/>
            </a:pPr>
            <a:r>
              <a:rPr lang="en-US" sz="3200" dirty="0" smtClean="0">
                <a:solidFill>
                  <a:srgbClr val="FFFF00"/>
                </a:solidFill>
                <a:latin typeface="Bodoni MT" pitchFamily="18" charset="0"/>
              </a:rPr>
              <a:t>Why can’t anaerobic bacteria survive in oxygen?</a:t>
            </a:r>
            <a:endParaRPr lang="en-US" sz="3200" dirty="0">
              <a:solidFill>
                <a:srgbClr val="FFFF00"/>
              </a:solidFill>
              <a:latin typeface="Bodoni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8229600" cy="4038600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pPr>
              <a:defRPr/>
            </a:pPr>
            <a:r>
              <a:rPr lang="en-US" sz="2800" dirty="0" smtClean="0">
                <a:latin typeface="Bodoni MT" pitchFamily="18" charset="0"/>
              </a:rPr>
              <a:t>The presence of oxygen leads to the production in cells of the </a:t>
            </a:r>
            <a:r>
              <a:rPr lang="en-US" sz="2800" dirty="0" smtClean="0">
                <a:solidFill>
                  <a:srgbClr val="FFFF00"/>
                </a:solidFill>
                <a:latin typeface="Bodoni MT" pitchFamily="18" charset="0"/>
              </a:rPr>
              <a:t>superoxide radical </a:t>
            </a:r>
            <a:r>
              <a:rPr lang="en-US" sz="2800" dirty="0" smtClean="0">
                <a:latin typeface="Bodoni MT" pitchFamily="18" charset="0"/>
              </a:rPr>
              <a:t>(a negatively charged O2 molecule). Normally, the superoxide anion is </a:t>
            </a:r>
            <a:r>
              <a:rPr lang="en-US" sz="2800" u="sng" dirty="0" smtClean="0">
                <a:latin typeface="Bodoni MT" pitchFamily="18" charset="0"/>
              </a:rPr>
              <a:t>lethal</a:t>
            </a:r>
            <a:r>
              <a:rPr lang="en-US" sz="2800" dirty="0" smtClean="0">
                <a:latin typeface="Bodoni MT" pitchFamily="18" charset="0"/>
              </a:rPr>
              <a:t> enough to kill almost any organism. Aerobic organisms and facultative anaerobes have the enzymes </a:t>
            </a:r>
            <a:r>
              <a:rPr lang="en-US" sz="2800" u="sng" dirty="0" smtClean="0">
                <a:solidFill>
                  <a:srgbClr val="FFFF00"/>
                </a:solidFill>
                <a:latin typeface="Bodoni MT" pitchFamily="18" charset="0"/>
              </a:rPr>
              <a:t>superoxide dismutase and </a:t>
            </a:r>
            <a:r>
              <a:rPr lang="en-US" sz="2800" u="sng" dirty="0" err="1" smtClean="0">
                <a:solidFill>
                  <a:srgbClr val="FFFF00"/>
                </a:solidFill>
                <a:latin typeface="Bodoni MT" pitchFamily="18" charset="0"/>
              </a:rPr>
              <a:t>catalase</a:t>
            </a:r>
            <a:r>
              <a:rPr lang="en-US" sz="2800" dirty="0" smtClean="0">
                <a:latin typeface="Bodoni MT" pitchFamily="18" charset="0"/>
              </a:rPr>
              <a:t>. These enzymes work together to convert superoxide to oxygen and water 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7" descr="tetanus image.jpg (29376 bytes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457200"/>
            <a:ext cx="7620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5" descr="Gram film of Clostridium perfringe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1600200"/>
            <a:ext cx="4648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7" descr="sld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00200"/>
            <a:ext cx="4495800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5" descr="8335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990600"/>
            <a:ext cx="6477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GB" smtClean="0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GB" smtClean="0"/>
          </a:p>
        </p:txBody>
      </p:sp>
      <p:pic>
        <p:nvPicPr>
          <p:cNvPr id="52228" name="Picture 5" descr="sld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"/>
            <a:ext cx="83058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5" descr="Image Previe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219200"/>
            <a:ext cx="6705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Thank </a:t>
            </a:r>
            <a:r>
              <a:rPr lang="en-US" b="1" dirty="0" smtClean="0">
                <a:solidFill>
                  <a:srgbClr val="FFFF00"/>
                </a:solidFill>
              </a:rPr>
              <a:t>you</a:t>
            </a:r>
            <a:endParaRPr lang="ar-IQ" b="1" dirty="0">
              <a:solidFill>
                <a:srgbClr val="FFFF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4800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4" name="Picture 6" descr="pways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762000" y="609600"/>
            <a:ext cx="7620000" cy="55626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FFFF00"/>
                </a:solidFill>
              </a:rPr>
              <a:t>Classification of Medically Important Anaerobes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Gram positive </a:t>
            </a:r>
            <a:r>
              <a:rPr lang="en-US" sz="2400" dirty="0" err="1"/>
              <a:t>cocci</a:t>
            </a:r>
            <a:endParaRPr lang="en-US" sz="2400" i="1" dirty="0"/>
          </a:p>
          <a:p>
            <a:pPr lvl="1">
              <a:lnSpc>
                <a:spcPct val="80000"/>
              </a:lnSpc>
            </a:pPr>
            <a:r>
              <a:rPr lang="en-US" sz="2000" i="1" dirty="0" err="1">
                <a:solidFill>
                  <a:srgbClr val="FFFF00"/>
                </a:solidFill>
              </a:rPr>
              <a:t>Peptostreptococcus</a:t>
            </a:r>
            <a:endParaRPr lang="en-US" sz="2000" i="1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dirty="0"/>
              <a:t>Gram negative </a:t>
            </a:r>
            <a:r>
              <a:rPr lang="en-US" sz="2400" dirty="0" err="1"/>
              <a:t>cocci</a:t>
            </a: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000" i="1" dirty="0" err="1">
                <a:solidFill>
                  <a:srgbClr val="FFFF00"/>
                </a:solidFill>
              </a:rPr>
              <a:t>Veillonella</a:t>
            </a:r>
            <a:endParaRPr lang="en-US" sz="2000" i="1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i="1" dirty="0"/>
              <a:t>Gram positive bacilli</a:t>
            </a:r>
            <a:endParaRPr lang="en-US" sz="2400" i="1" dirty="0">
              <a:solidFill>
                <a:srgbClr val="FFFF0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000" i="1" dirty="0">
                <a:solidFill>
                  <a:srgbClr val="FFFF00"/>
                </a:solidFill>
              </a:rPr>
              <a:t>Clostridium </a:t>
            </a:r>
            <a:r>
              <a:rPr lang="en-US" sz="2000" i="1" dirty="0" err="1">
                <a:solidFill>
                  <a:srgbClr val="FFFF00"/>
                </a:solidFill>
              </a:rPr>
              <a:t>perfringens</a:t>
            </a:r>
            <a:r>
              <a:rPr lang="en-US" sz="2000" i="1" dirty="0">
                <a:solidFill>
                  <a:srgbClr val="FFFF00"/>
                </a:solidFill>
              </a:rPr>
              <a:t>, </a:t>
            </a:r>
            <a:r>
              <a:rPr lang="en-US" sz="2000" i="1" dirty="0" err="1">
                <a:solidFill>
                  <a:srgbClr val="FFFF00"/>
                </a:solidFill>
              </a:rPr>
              <a:t>tetani</a:t>
            </a:r>
            <a:r>
              <a:rPr lang="en-US" sz="2000" i="1" dirty="0">
                <a:solidFill>
                  <a:srgbClr val="FFFF00"/>
                </a:solidFill>
              </a:rPr>
              <a:t>, </a:t>
            </a:r>
            <a:r>
              <a:rPr lang="en-US" sz="2000" i="1" dirty="0" err="1">
                <a:solidFill>
                  <a:srgbClr val="FFFF00"/>
                </a:solidFill>
              </a:rPr>
              <a:t>botulinum</a:t>
            </a:r>
            <a:r>
              <a:rPr lang="en-US" sz="2000" i="1" dirty="0">
                <a:solidFill>
                  <a:srgbClr val="FFFF00"/>
                </a:solidFill>
              </a:rPr>
              <a:t>, </a:t>
            </a:r>
            <a:r>
              <a:rPr lang="en-US" sz="2000" i="1" dirty="0" err="1">
                <a:solidFill>
                  <a:srgbClr val="FFFF00"/>
                </a:solidFill>
              </a:rPr>
              <a:t>difficile</a:t>
            </a:r>
            <a:endParaRPr lang="en-US" sz="2000" i="1" dirty="0">
              <a:solidFill>
                <a:srgbClr val="FFFF0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000" i="1" dirty="0" err="1" smtClean="0">
                <a:solidFill>
                  <a:srgbClr val="FFFF00"/>
                </a:solidFill>
              </a:rPr>
              <a:t>Actinomyces</a:t>
            </a:r>
            <a:endParaRPr lang="en-US" sz="2000" i="1" dirty="0">
              <a:solidFill>
                <a:srgbClr val="FFFF0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000" i="1" dirty="0">
                <a:solidFill>
                  <a:srgbClr val="FFFF00"/>
                </a:solidFill>
              </a:rPr>
              <a:t>Lactobacillus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Gram </a:t>
            </a:r>
            <a:r>
              <a:rPr lang="en-US" sz="2400" dirty="0"/>
              <a:t>negative bacilli</a:t>
            </a:r>
          </a:p>
          <a:p>
            <a:pPr lvl="1">
              <a:lnSpc>
                <a:spcPct val="80000"/>
              </a:lnSpc>
            </a:pPr>
            <a:r>
              <a:rPr lang="en-US" sz="2000" i="1" dirty="0" err="1" smtClean="0">
                <a:solidFill>
                  <a:srgbClr val="FFFF00"/>
                </a:solidFill>
              </a:rPr>
              <a:t>Bacteroides</a:t>
            </a:r>
            <a:endParaRPr lang="en-US" sz="2000" i="1" dirty="0">
              <a:solidFill>
                <a:srgbClr val="FFFF0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000" i="1" dirty="0" err="1">
                <a:solidFill>
                  <a:srgbClr val="FFFF00"/>
                </a:solidFill>
              </a:rPr>
              <a:t>Fusobacterium</a:t>
            </a:r>
            <a:endParaRPr lang="en-US" sz="2000" i="1" dirty="0">
              <a:solidFill>
                <a:srgbClr val="FFFF0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000" i="1" dirty="0" err="1">
                <a:solidFill>
                  <a:srgbClr val="FFFF00"/>
                </a:solidFill>
              </a:rPr>
              <a:t>Prevotella</a:t>
            </a:r>
            <a:endParaRPr lang="en-US" sz="2000" i="1" dirty="0">
              <a:solidFill>
                <a:srgbClr val="FFFF0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000" i="1" dirty="0" err="1">
                <a:solidFill>
                  <a:srgbClr val="FFFF00"/>
                </a:solidFill>
              </a:rPr>
              <a:t>Porphyromonas</a:t>
            </a:r>
            <a:endParaRPr lang="en-US" sz="2000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Epidemiology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Endogenous infections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Indigenous </a:t>
            </a:r>
            <a:r>
              <a:rPr lang="en-US" sz="2000" dirty="0" err="1"/>
              <a:t>microflora</a:t>
            </a:r>
            <a:endParaRPr lang="en-US" sz="2000" dirty="0"/>
          </a:p>
          <a:p>
            <a:pPr lvl="2">
              <a:lnSpc>
                <a:spcPct val="80000"/>
              </a:lnSpc>
            </a:pPr>
            <a:r>
              <a:rPr lang="en-US" sz="1800" dirty="0"/>
              <a:t>Skin: </a:t>
            </a:r>
            <a:r>
              <a:rPr lang="en-US" sz="1800" i="1" dirty="0" err="1" smtClean="0">
                <a:solidFill>
                  <a:srgbClr val="FFFF00"/>
                </a:solidFill>
              </a:rPr>
              <a:t>Peptostreptococcus</a:t>
            </a:r>
            <a:endParaRPr lang="en-US" sz="1800" i="1" dirty="0">
              <a:solidFill>
                <a:srgbClr val="FFFF00"/>
              </a:solidFill>
            </a:endParaRPr>
          </a:p>
          <a:p>
            <a:pPr lvl="3">
              <a:lnSpc>
                <a:spcPct val="80000"/>
              </a:lnSpc>
            </a:pPr>
            <a:r>
              <a:rPr lang="en-US" sz="1600" dirty="0"/>
              <a:t>Prevalence in areas exposed to air explained by (1) oxygen consumption by aerobes (2) low oxidation-reduction potential microhabitats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Upper respiratory: </a:t>
            </a:r>
            <a:r>
              <a:rPr lang="en-US" sz="1800" i="1" dirty="0" err="1">
                <a:solidFill>
                  <a:srgbClr val="FFFF00"/>
                </a:solidFill>
              </a:rPr>
              <a:t>Propionibacterium</a:t>
            </a:r>
            <a:endParaRPr lang="en-US" sz="1800" i="1" dirty="0">
              <a:solidFill>
                <a:srgbClr val="FFFF00"/>
              </a:solidFill>
            </a:endParaRPr>
          </a:p>
          <a:p>
            <a:pPr lvl="2">
              <a:lnSpc>
                <a:spcPct val="80000"/>
              </a:lnSpc>
            </a:pPr>
            <a:r>
              <a:rPr lang="en-US" sz="1800" dirty="0"/>
              <a:t>Mouth: </a:t>
            </a:r>
            <a:r>
              <a:rPr lang="en-US" sz="1800" i="1" dirty="0" err="1">
                <a:solidFill>
                  <a:srgbClr val="FFFF00"/>
                </a:solidFill>
              </a:rPr>
              <a:t>Fusobacterium</a:t>
            </a:r>
            <a:r>
              <a:rPr lang="en-US" sz="1800" i="1" dirty="0">
                <a:solidFill>
                  <a:srgbClr val="FFFF00"/>
                </a:solidFill>
              </a:rPr>
              <a:t>, </a:t>
            </a:r>
            <a:r>
              <a:rPr lang="en-US" sz="1800" i="1" dirty="0" err="1">
                <a:solidFill>
                  <a:srgbClr val="FFFF00"/>
                </a:solidFill>
              </a:rPr>
              <a:t>Actinomyces</a:t>
            </a:r>
            <a:endParaRPr lang="en-US" sz="1800" i="1" dirty="0">
              <a:solidFill>
                <a:srgbClr val="FFFF00"/>
              </a:solidFill>
            </a:endParaRPr>
          </a:p>
          <a:p>
            <a:pPr lvl="2">
              <a:lnSpc>
                <a:spcPct val="80000"/>
              </a:lnSpc>
            </a:pPr>
            <a:r>
              <a:rPr lang="en-US" sz="1800" dirty="0"/>
              <a:t>Intestines: </a:t>
            </a:r>
            <a:r>
              <a:rPr lang="en-US" sz="1800" i="1" dirty="0">
                <a:solidFill>
                  <a:srgbClr val="FFFF00"/>
                </a:solidFill>
              </a:rPr>
              <a:t>Clostridium, </a:t>
            </a:r>
            <a:r>
              <a:rPr lang="en-US" sz="1800" i="1" dirty="0" err="1">
                <a:solidFill>
                  <a:srgbClr val="FFFF00"/>
                </a:solidFill>
              </a:rPr>
              <a:t>Bacteroides</a:t>
            </a:r>
            <a:r>
              <a:rPr lang="en-US" sz="1800" i="1" dirty="0">
                <a:solidFill>
                  <a:srgbClr val="FFFF00"/>
                </a:solidFill>
              </a:rPr>
              <a:t>, </a:t>
            </a:r>
            <a:r>
              <a:rPr lang="en-US" sz="1800" i="1" dirty="0" err="1">
                <a:solidFill>
                  <a:srgbClr val="FFFF00"/>
                </a:solidFill>
              </a:rPr>
              <a:t>Fusobacterium</a:t>
            </a:r>
            <a:endParaRPr lang="en-US" sz="1800" i="1" dirty="0">
              <a:solidFill>
                <a:srgbClr val="FFFF00"/>
              </a:solidFill>
            </a:endParaRPr>
          </a:p>
          <a:p>
            <a:pPr lvl="2">
              <a:lnSpc>
                <a:spcPct val="80000"/>
              </a:lnSpc>
            </a:pPr>
            <a:r>
              <a:rPr lang="en-US" sz="1800" dirty="0"/>
              <a:t>Vagina: </a:t>
            </a:r>
            <a:r>
              <a:rPr lang="en-US" sz="1800" dirty="0">
                <a:solidFill>
                  <a:srgbClr val="FFFF00"/>
                </a:solidFill>
              </a:rPr>
              <a:t>Lactobacillus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Profound modification of flora in </a:t>
            </a:r>
            <a:r>
              <a:rPr lang="en-US" sz="2000" dirty="0" err="1"/>
              <a:t>pathophysiologic</a:t>
            </a:r>
            <a:r>
              <a:rPr lang="en-US" sz="2000" dirty="0"/>
              <a:t> states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Antimicrobials and other medications 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Surgery (blind loops)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Cancers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Exogenous infections</a:t>
            </a:r>
          </a:p>
          <a:p>
            <a:pPr lvl="2">
              <a:lnSpc>
                <a:spcPct val="80000"/>
              </a:lnSpc>
            </a:pP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Role of Anaerobes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Role in normal host physiology</a:t>
            </a:r>
          </a:p>
          <a:p>
            <a:pPr lvl="1"/>
            <a:r>
              <a:rPr lang="en-US"/>
              <a:t>Prevent colonization &amp; infection by pathogens</a:t>
            </a:r>
          </a:p>
          <a:p>
            <a:pPr lvl="2"/>
            <a:r>
              <a:rPr lang="en-US"/>
              <a:t>Bacterial interference through elaboration of toxic metabolites, low pH, depletion of nutrients</a:t>
            </a:r>
          </a:p>
          <a:p>
            <a:pPr lvl="2"/>
            <a:r>
              <a:rPr lang="en-US"/>
              <a:t>Interference with adhesion</a:t>
            </a:r>
          </a:p>
          <a:p>
            <a:pPr lvl="1"/>
            <a:r>
              <a:rPr lang="en-US"/>
              <a:t>Contributes to host physiology</a:t>
            </a:r>
          </a:p>
          <a:p>
            <a:pPr lvl="2"/>
            <a:r>
              <a:rPr lang="en-US" i="1"/>
              <a:t>B. fragilis</a:t>
            </a:r>
            <a:r>
              <a:rPr lang="en-US"/>
              <a:t> synthesizes vitamin K and deconjugates bile acids</a:t>
            </a:r>
          </a:p>
          <a:p>
            <a:pPr lvl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naerobes_yin">
  <a:themeElements>
    <a:clrScheme name="Anaerobes_yin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Anaerobes_yi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Anaerobes_yi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erobes_yi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erobes_yi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erobes_yi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erobes_yi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erobes_yi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aerobes_yi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aerobes_yi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aerobes_yi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aerobes_yi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aerobes_yi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aerobes_yi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Anaerobes_yin</Template>
  <TotalTime>1092</TotalTime>
  <Words>1274</Words>
  <Application>Microsoft PowerPoint</Application>
  <PresentationFormat>عرض على الشاشة (3:4)‏</PresentationFormat>
  <Paragraphs>287</Paragraphs>
  <Slides>55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</vt:i4>
      </vt:variant>
      <vt:variant>
        <vt:lpstr>سمة</vt:lpstr>
      </vt:variant>
      <vt:variant>
        <vt:i4>1</vt:i4>
      </vt:variant>
      <vt:variant>
        <vt:lpstr>عناوين الشرائح</vt:lpstr>
      </vt:variant>
      <vt:variant>
        <vt:i4>55</vt:i4>
      </vt:variant>
    </vt:vector>
  </HeadingPairs>
  <TitlesOfParts>
    <vt:vector size="57" baseType="lpstr">
      <vt:lpstr>Arial</vt:lpstr>
      <vt:lpstr>Anaerobes_yin</vt:lpstr>
      <vt:lpstr>Anaerobic bacteria</vt:lpstr>
      <vt:lpstr>Defenition:-</vt:lpstr>
      <vt:lpstr>الشريحة 3</vt:lpstr>
      <vt:lpstr>Definitions</vt:lpstr>
      <vt:lpstr>Why can’t anaerobic bacteria survive in oxygen?</vt:lpstr>
      <vt:lpstr>الشريحة 6</vt:lpstr>
      <vt:lpstr>Classification of Medically Important Anaerobes</vt:lpstr>
      <vt:lpstr>Epidemiology</vt:lpstr>
      <vt:lpstr>Role of Anaerobes</vt:lpstr>
      <vt:lpstr>Sites of anaerobic infections</vt:lpstr>
      <vt:lpstr>Virulence factors</vt:lpstr>
      <vt:lpstr>Clinical features of anaerobic infections</vt:lpstr>
      <vt:lpstr>Importance :</vt:lpstr>
      <vt:lpstr>Presence as Normal   flora :</vt:lpstr>
      <vt:lpstr>Modefied   by  : </vt:lpstr>
      <vt:lpstr>Epidemiology :</vt:lpstr>
      <vt:lpstr>Characters of  anaerobic infection : </vt:lpstr>
      <vt:lpstr>Predisposing  factors :</vt:lpstr>
      <vt:lpstr>الشريحة 19</vt:lpstr>
      <vt:lpstr>الشريحة 20</vt:lpstr>
      <vt:lpstr>Anaerobic cocci</vt:lpstr>
      <vt:lpstr>Anaerobic gram positive bacilli</vt:lpstr>
      <vt:lpstr>Actinomyces</vt:lpstr>
      <vt:lpstr>Actinomycosis</vt:lpstr>
      <vt:lpstr>الشريحة 25</vt:lpstr>
      <vt:lpstr>Lactobacillus</vt:lpstr>
      <vt:lpstr>Clostridium</vt:lpstr>
      <vt:lpstr>Clostridium perfringens</vt:lpstr>
      <vt:lpstr>Clostridial soft tissue infections</vt:lpstr>
      <vt:lpstr>Myonecrosis</vt:lpstr>
      <vt:lpstr>Myonecrosis xray</vt:lpstr>
      <vt:lpstr>Clostridial myonecrosis</vt:lpstr>
      <vt:lpstr>Clostridium difficile</vt:lpstr>
      <vt:lpstr>C. difficile colitis</vt:lpstr>
      <vt:lpstr>C. difficile colitis</vt:lpstr>
      <vt:lpstr>Clostridium tetani</vt:lpstr>
      <vt:lpstr>C. tetani exotoxin</vt:lpstr>
      <vt:lpstr>الشريحة 38</vt:lpstr>
      <vt:lpstr>Tetanus</vt:lpstr>
      <vt:lpstr>Clostridium botulinum</vt:lpstr>
      <vt:lpstr>C. Botulinum Exotoxin</vt:lpstr>
      <vt:lpstr>Botulism</vt:lpstr>
      <vt:lpstr>LABORATORY DIAGNOSIS: </vt:lpstr>
      <vt:lpstr>الشريحة 44</vt:lpstr>
      <vt:lpstr>الشريحة 45</vt:lpstr>
      <vt:lpstr>الشريحة 46</vt:lpstr>
      <vt:lpstr>الشريحة 47</vt:lpstr>
      <vt:lpstr>الشريحة 48</vt:lpstr>
      <vt:lpstr>الشريحة 49</vt:lpstr>
      <vt:lpstr>الشريحة 50</vt:lpstr>
      <vt:lpstr>الشريحة 51</vt:lpstr>
      <vt:lpstr>الشريحة 52</vt:lpstr>
      <vt:lpstr>الشريحة 53</vt:lpstr>
      <vt:lpstr>الشريحة 54</vt:lpstr>
      <vt:lpstr>Thank you</vt:lpstr>
    </vt:vector>
  </TitlesOfParts>
  <Company>Columbia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Anaerobes</dc:title>
  <dc:creator>idfellow4</dc:creator>
  <cp:lastModifiedBy>COMPAQ</cp:lastModifiedBy>
  <cp:revision>111</cp:revision>
  <dcterms:created xsi:type="dcterms:W3CDTF">2004-09-13T15:47:51Z</dcterms:created>
  <dcterms:modified xsi:type="dcterms:W3CDTF">2024-05-06T12:44:15Z</dcterms:modified>
</cp:coreProperties>
</file>