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04/08/1446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04/08/1446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04/08/1446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04/08/1446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04/08/1446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04/08/1446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04/08/1446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04/08/1446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04/08/1446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04/08/1446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04/08/1446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04/08/1446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62068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ar-IQ" dirty="0" smtClean="0"/>
              <a:t>استخدام الجس عبر المستقيم لفحص الحمل في </a:t>
            </a:r>
            <a:r>
              <a:rPr lang="ar-IQ" dirty="0"/>
              <a:t>الابقار</a:t>
            </a:r>
            <a:br>
              <a:rPr lang="ar-IQ" dirty="0"/>
            </a:br>
            <a:r>
              <a:rPr lang="ar-IQ" dirty="0"/>
              <a:t>للفترة من 29-30\1\2025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2636912"/>
            <a:ext cx="6400800" cy="3480792"/>
          </a:xfrm>
        </p:spPr>
        <p:txBody>
          <a:bodyPr>
            <a:normAutofit fontScale="92500" lnSpcReduction="10000"/>
          </a:bodyPr>
          <a:lstStyle/>
          <a:p>
            <a:r>
              <a:rPr lang="ar-IQ" sz="3800" dirty="0">
                <a:solidFill>
                  <a:schemeClr val="tx1"/>
                </a:solidFill>
                <a:cs typeface="+mj-cs"/>
              </a:rPr>
              <a:t>التي اقيمت في فرع الجراحة والتوليد شعبة التوليد</a:t>
            </a:r>
          </a:p>
          <a:p>
            <a:r>
              <a:rPr lang="ar-IQ" sz="3800" dirty="0">
                <a:solidFill>
                  <a:schemeClr val="tx1"/>
                </a:solidFill>
                <a:cs typeface="+mj-cs"/>
              </a:rPr>
              <a:t>المحاضرين </a:t>
            </a:r>
          </a:p>
          <a:p>
            <a:r>
              <a:rPr lang="ar-IQ" sz="3800" dirty="0" err="1">
                <a:solidFill>
                  <a:schemeClr val="tx1"/>
                </a:solidFill>
                <a:cs typeface="+mj-cs"/>
              </a:rPr>
              <a:t>ا.م.د</a:t>
            </a:r>
            <a:r>
              <a:rPr lang="ar-IQ" sz="3800" dirty="0">
                <a:solidFill>
                  <a:schemeClr val="tx1"/>
                </a:solidFill>
                <a:cs typeface="+mj-cs"/>
              </a:rPr>
              <a:t>. حيدر عبدالكريم حسن</a:t>
            </a:r>
          </a:p>
          <a:p>
            <a:r>
              <a:rPr lang="ar-IQ" sz="3800" dirty="0" err="1">
                <a:solidFill>
                  <a:schemeClr val="tx1"/>
                </a:solidFill>
                <a:cs typeface="+mj-cs"/>
              </a:rPr>
              <a:t>ا.م.د</a:t>
            </a:r>
            <a:r>
              <a:rPr lang="ar-IQ" sz="3800" dirty="0">
                <a:solidFill>
                  <a:schemeClr val="tx1"/>
                </a:solidFill>
                <a:cs typeface="+mj-cs"/>
              </a:rPr>
              <a:t>. عماد مجيد علي</a:t>
            </a:r>
          </a:p>
          <a:p>
            <a:r>
              <a:rPr lang="ar-IQ" sz="3800" dirty="0" err="1">
                <a:solidFill>
                  <a:schemeClr val="tx1"/>
                </a:solidFill>
                <a:cs typeface="+mj-cs"/>
              </a:rPr>
              <a:t>ا.م.د</a:t>
            </a:r>
            <a:r>
              <a:rPr lang="ar-IQ" sz="3800" dirty="0">
                <a:solidFill>
                  <a:schemeClr val="tx1"/>
                </a:solidFill>
                <a:cs typeface="+mj-cs"/>
              </a:rPr>
              <a:t>. ايناس علي سلطان</a:t>
            </a:r>
          </a:p>
          <a:p>
            <a:endParaRPr lang="en-US" dirty="0">
              <a:solidFill>
                <a:schemeClr val="tx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3598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 rotWithShape="1">
          <a:blip r:embed="rId2"/>
          <a:srcRect l="12078" r="17447"/>
          <a:stretch/>
        </p:blipFill>
        <p:spPr>
          <a:xfrm>
            <a:off x="1191134" y="332656"/>
            <a:ext cx="687185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0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 rotWithShape="1">
          <a:blip r:embed="rId2"/>
          <a:srcRect l="11510" r="16735"/>
          <a:stretch/>
        </p:blipFill>
        <p:spPr>
          <a:xfrm>
            <a:off x="1122218" y="476672"/>
            <a:ext cx="699654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5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 rotWithShape="1">
          <a:blip r:embed="rId2"/>
          <a:srcRect l="11194" r="18507"/>
          <a:stretch/>
        </p:blipFill>
        <p:spPr>
          <a:xfrm>
            <a:off x="1331640" y="908720"/>
            <a:ext cx="6525491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2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 rotWithShape="1">
          <a:blip r:embed="rId2"/>
          <a:srcRect l="9519" r="15742"/>
          <a:stretch/>
        </p:blipFill>
        <p:spPr>
          <a:xfrm>
            <a:off x="1043608" y="620688"/>
            <a:ext cx="7287491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1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 rotWithShape="1">
          <a:blip r:embed="rId2"/>
          <a:srcRect l="12767" r="15403"/>
          <a:stretch/>
        </p:blipFill>
        <p:spPr>
          <a:xfrm>
            <a:off x="1259632" y="620688"/>
            <a:ext cx="709352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 rotWithShape="1">
          <a:blip r:embed="rId2"/>
          <a:srcRect l="3979" r="3807"/>
          <a:stretch/>
        </p:blipFill>
        <p:spPr>
          <a:xfrm>
            <a:off x="-17659" y="548680"/>
            <a:ext cx="8991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7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5865515"/>
          </a:xfrm>
        </p:spPr>
        <p:txBody>
          <a:bodyPr/>
          <a:lstStyle/>
          <a:p>
            <a:pPr marL="0" indent="0" algn="ctr" rtl="0">
              <a:buNone/>
            </a:pPr>
            <a:r>
              <a:rPr lang="en-US" sz="2900" b="1" dirty="0">
                <a:solidFill>
                  <a:prstClr val="black"/>
                </a:solidFill>
                <a:ea typeface="+mj-ea"/>
                <a:cs typeface="+mj-cs"/>
              </a:rPr>
              <a:t>Pregnancy Diagnosis in domestic farm animals</a:t>
            </a:r>
            <a:endParaRPr lang="ar-IQ" b="1" dirty="0" smtClean="0"/>
          </a:p>
          <a:p>
            <a:pPr marL="0" indent="0" algn="l" rtl="0">
              <a:buNone/>
            </a:pPr>
            <a:r>
              <a:rPr lang="en-US" dirty="0" smtClean="0"/>
              <a:t>1.Sale</a:t>
            </a:r>
            <a:endParaRPr lang="en-US" dirty="0"/>
          </a:p>
          <a:p>
            <a:pPr marL="0" indent="0" algn="l" rtl="0">
              <a:buNone/>
            </a:pPr>
            <a:r>
              <a:rPr lang="en-US" dirty="0"/>
              <a:t>2.Monitor development of pregnancy</a:t>
            </a:r>
          </a:p>
          <a:p>
            <a:pPr marL="0" indent="0" algn="l" rtl="0">
              <a:buNone/>
            </a:pPr>
            <a:r>
              <a:rPr lang="en-US" dirty="0"/>
              <a:t>3.Confirm absence of twin</a:t>
            </a:r>
          </a:p>
          <a:p>
            <a:pPr marL="0" indent="0" algn="l" rtl="0">
              <a:buNone/>
            </a:pPr>
            <a:r>
              <a:rPr lang="en-US" dirty="0"/>
              <a:t>4.Monitor early embryonic death</a:t>
            </a:r>
          </a:p>
          <a:p>
            <a:pPr marL="0" indent="0" algn="l" rtl="0">
              <a:buNone/>
            </a:pPr>
            <a:r>
              <a:rPr lang="en-US" dirty="0"/>
              <a:t>5.Improve record keeping data</a:t>
            </a:r>
          </a:p>
          <a:p>
            <a:pPr marL="0" indent="0" algn="l" rtl="0">
              <a:buNone/>
            </a:pPr>
            <a:r>
              <a:rPr lang="en-US" dirty="0" smtClean="0"/>
              <a:t>6.Management</a:t>
            </a:r>
            <a:endParaRPr lang="en-US" dirty="0"/>
          </a:p>
          <a:p>
            <a:pPr marL="0" indent="0" algn="l" rtl="0">
              <a:buNone/>
            </a:pPr>
            <a:r>
              <a:rPr lang="en-US" dirty="0" smtClean="0"/>
              <a:t>7. </a:t>
            </a:r>
            <a:r>
              <a:rPr lang="en-US" dirty="0"/>
              <a:t>Feeding</a:t>
            </a:r>
          </a:p>
          <a:p>
            <a:pPr algn="l" rtl="0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138" y="4038600"/>
            <a:ext cx="475297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597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84976" cy="1143000"/>
          </a:xfrm>
        </p:spPr>
        <p:txBody>
          <a:bodyPr>
            <a:noAutofit/>
          </a:bodyPr>
          <a:lstStyle/>
          <a:p>
            <a:r>
              <a:rPr lang="en-US" sz="2800" b="1" dirty="0"/>
              <a:t>The goal of any method used to perform pregnancy examination is to determine the pregnancy status with: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pPr marL="0" indent="0" algn="l" rtl="0">
              <a:buNone/>
            </a:pP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100% accuracy</a:t>
            </a:r>
            <a:r>
              <a:rPr lang="en-US" dirty="0"/>
              <a:t> (No false positives or negative)</a:t>
            </a:r>
          </a:p>
          <a:p>
            <a:pPr marL="0" indent="0" algn="l" rtl="0">
              <a:buNone/>
            </a:pPr>
            <a:r>
              <a:rPr lang="en-US" dirty="0"/>
              <a:t>• Determine the pregnancy as early as possible</a:t>
            </a:r>
          </a:p>
          <a:p>
            <a:pPr marL="0" indent="0" algn="l" rtl="0">
              <a:buNone/>
            </a:pPr>
            <a:r>
              <a:rPr lang="en-US" dirty="0"/>
              <a:t>•Judge the </a:t>
            </a:r>
            <a:r>
              <a:rPr lang="en-US" dirty="0">
                <a:solidFill>
                  <a:srgbClr val="FF0000"/>
                </a:solidFill>
              </a:rPr>
              <a:t>age</a:t>
            </a:r>
            <a:r>
              <a:rPr lang="en-US" dirty="0"/>
              <a:t> of the </a:t>
            </a:r>
            <a:r>
              <a:rPr lang="en-US" dirty="0" err="1"/>
              <a:t>conceptus</a:t>
            </a:r>
            <a:endParaRPr lang="en-US" dirty="0"/>
          </a:p>
          <a:p>
            <a:pPr marL="0" indent="0" algn="l" rtl="0">
              <a:buNone/>
            </a:pPr>
            <a:r>
              <a:rPr lang="en-US" dirty="0"/>
              <a:t>•Determine the viability of the </a:t>
            </a:r>
            <a:r>
              <a:rPr lang="en-US" dirty="0" err="1"/>
              <a:t>conceptus</a:t>
            </a:r>
            <a:endParaRPr lang="en-US" dirty="0"/>
          </a:p>
          <a:p>
            <a:pPr marL="0" indent="0" algn="l" rtl="0">
              <a:buNone/>
            </a:pPr>
            <a:r>
              <a:rPr lang="en-US" dirty="0"/>
              <a:t>•Possibly determine the </a:t>
            </a:r>
            <a:r>
              <a:rPr lang="en-US" dirty="0">
                <a:solidFill>
                  <a:srgbClr val="FF0000"/>
                </a:solidFill>
              </a:rPr>
              <a:t>sex</a:t>
            </a:r>
            <a:r>
              <a:rPr lang="en-US" dirty="0"/>
              <a:t> of the fetus</a:t>
            </a:r>
          </a:p>
          <a:p>
            <a:pPr marL="0" indent="0" algn="l" rtl="0">
              <a:buNone/>
            </a:pPr>
            <a:r>
              <a:rPr lang="en-US" dirty="0"/>
              <a:t>•And have the results immediately</a:t>
            </a:r>
          </a:p>
        </p:txBody>
      </p:sp>
    </p:spTree>
    <p:extLst>
      <p:ext uri="{BB962C8B-B14F-4D97-AF65-F5344CB8AC3E}">
        <p14:creationId xmlns:p14="http://schemas.microsoft.com/office/powerpoint/2010/main" val="219542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Direct or Indirect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556792"/>
            <a:ext cx="8352928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534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 rotWithShape="1">
          <a:blip r:embed="rId2"/>
          <a:srcRect l="3939" r="20759"/>
          <a:stretch/>
        </p:blipFill>
        <p:spPr>
          <a:xfrm>
            <a:off x="1115616" y="620688"/>
            <a:ext cx="688571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8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 rotWithShape="1">
          <a:blip r:embed="rId2"/>
          <a:srcRect l="3552" r="21142"/>
          <a:stretch/>
        </p:blipFill>
        <p:spPr>
          <a:xfrm>
            <a:off x="755576" y="476672"/>
            <a:ext cx="734291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73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 rotWithShape="1">
          <a:blip r:embed="rId2"/>
          <a:srcRect l="55414" t="36869"/>
          <a:stretch/>
        </p:blipFill>
        <p:spPr>
          <a:xfrm>
            <a:off x="1403648" y="1340768"/>
            <a:ext cx="6840760" cy="432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7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 rotWithShape="1">
          <a:blip r:embed="rId2"/>
          <a:srcRect l="10118" r="10882"/>
          <a:stretch/>
        </p:blipFill>
        <p:spPr>
          <a:xfrm>
            <a:off x="1035821" y="620688"/>
            <a:ext cx="770312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19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 rotWithShape="1">
          <a:blip r:embed="rId2"/>
          <a:srcRect l="8531"/>
          <a:stretch/>
        </p:blipFill>
        <p:spPr>
          <a:xfrm>
            <a:off x="235527" y="548680"/>
            <a:ext cx="891888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2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129</Words>
  <Application>Microsoft Office PowerPoint</Application>
  <PresentationFormat>On-screen Show (4:3)</PresentationFormat>
  <Paragraphs>22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سمة Office</vt:lpstr>
      <vt:lpstr>استخدام الجس عبر المستقيم لفحص الحمل في الابقار للفترة من 29-30\1\2025</vt:lpstr>
      <vt:lpstr>PowerPoint Presentation</vt:lpstr>
      <vt:lpstr>The goal of any method used to perform pregnancy examination is to determine the pregnancy status with:</vt:lpstr>
      <vt:lpstr>Methods: Direct or Indirect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Maher</cp:lastModifiedBy>
  <cp:revision>17</cp:revision>
  <dcterms:created xsi:type="dcterms:W3CDTF">2025-01-27T19:56:33Z</dcterms:created>
  <dcterms:modified xsi:type="dcterms:W3CDTF">2025-02-02T08:43:57Z</dcterms:modified>
</cp:coreProperties>
</file>