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262" r:id="rId4"/>
    <p:sldId id="294" r:id="rId5"/>
    <p:sldId id="295" r:id="rId6"/>
    <p:sldId id="297" r:id="rId7"/>
    <p:sldId id="258" r:id="rId8"/>
    <p:sldId id="259" r:id="rId9"/>
    <p:sldId id="269" r:id="rId10"/>
    <p:sldId id="260" r:id="rId11"/>
    <p:sldId id="305" r:id="rId12"/>
    <p:sldId id="30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689C14A-47F9-4213-BC2F-EFEE06A75C47}" type="datetimeFigureOut">
              <a:rPr lang="en-US" smtClean="0"/>
              <a:t>11/20/2024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157487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689C14A-47F9-4213-BC2F-EFEE06A75C47}" type="datetimeFigureOut">
              <a:rPr lang="en-US" smtClean="0"/>
              <a:t>11/20/2024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2748078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689C14A-47F9-4213-BC2F-EFEE06A75C47}" type="datetimeFigureOut">
              <a:rPr lang="en-US" smtClean="0"/>
              <a:t>11/20/2024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315539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689C14A-47F9-4213-BC2F-EFEE06A75C47}" type="datetimeFigureOut">
              <a:rPr lang="en-US" smtClean="0"/>
              <a:t>11/20/2024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317326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689C14A-47F9-4213-BC2F-EFEE06A75C47}" type="datetimeFigureOut">
              <a:rPr lang="en-US" smtClean="0"/>
              <a:t>11/20/2024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28088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D689C14A-47F9-4213-BC2F-EFEE06A75C47}" type="datetimeFigureOut">
              <a:rPr lang="en-US" smtClean="0"/>
              <a:t>11/20/2024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4173072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D689C14A-47F9-4213-BC2F-EFEE06A75C47}" type="datetimeFigureOut">
              <a:rPr lang="en-US" smtClean="0"/>
              <a:t>11/20/2024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68858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689C14A-47F9-4213-BC2F-EFEE06A75C47}" type="datetimeFigureOut">
              <a:rPr lang="en-US" smtClean="0"/>
              <a:t>11/20/2024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222541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689C14A-47F9-4213-BC2F-EFEE06A75C47}" type="datetimeFigureOut">
              <a:rPr lang="en-US" smtClean="0"/>
              <a:t>11/20/2024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425143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89C14A-47F9-4213-BC2F-EFEE06A75C47}" type="datetimeFigureOut">
              <a:rPr lang="en-US" smtClean="0"/>
              <a:t>11/20/2024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4148796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89C14A-47F9-4213-BC2F-EFEE06A75C47}" type="datetimeFigureOut">
              <a:rPr lang="en-US" smtClean="0"/>
              <a:t>11/20/2024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A3F9E52-B8AC-4823-A9D7-2C8FF3DFD91E}" type="slidenum">
              <a:rPr lang="en-US" smtClean="0"/>
              <a:t>‹#›</a:t>
            </a:fld>
            <a:endParaRPr lang="en-US"/>
          </a:p>
        </p:txBody>
      </p:sp>
    </p:spTree>
    <p:extLst>
      <p:ext uri="{BB962C8B-B14F-4D97-AF65-F5344CB8AC3E}">
        <p14:creationId xmlns:p14="http://schemas.microsoft.com/office/powerpoint/2010/main" val="750255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9C14A-47F9-4213-BC2F-EFEE06A75C47}" type="datetimeFigureOut">
              <a:rPr lang="en-US" smtClean="0"/>
              <a:t>11/20/2024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F9E52-B8AC-4823-A9D7-2C8FF3DFD91E}" type="slidenum">
              <a:rPr lang="en-US" smtClean="0"/>
              <a:t>‹#›</a:t>
            </a:fld>
            <a:endParaRPr lang="en-US"/>
          </a:p>
        </p:txBody>
      </p:sp>
    </p:spTree>
    <p:extLst>
      <p:ext uri="{BB962C8B-B14F-4D97-AF65-F5344CB8AC3E}">
        <p14:creationId xmlns:p14="http://schemas.microsoft.com/office/powerpoint/2010/main" val="3706026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52401"/>
            <a:ext cx="7772400" cy="990600"/>
          </a:xfrm>
        </p:spPr>
        <p:txBody>
          <a:bodyPr>
            <a:normAutofit fontScale="90000"/>
          </a:bodyPr>
          <a:lstStyle/>
          <a:p>
            <a:pPr>
              <a:lnSpc>
                <a:spcPct val="115000"/>
              </a:lnSpc>
              <a:spcAft>
                <a:spcPts val="1000"/>
              </a:spcAft>
            </a:pPr>
            <a:r>
              <a:rPr lang="ar-IQ" sz="3600" b="1" dirty="0" smtClean="0">
                <a:latin typeface="Times New Roman"/>
                <a:ea typeface="Calibri"/>
                <a:cs typeface="Arial"/>
              </a:rPr>
              <a:t>البرامج </a:t>
            </a:r>
            <a:r>
              <a:rPr lang="ar-IQ" sz="3600" b="1" dirty="0">
                <a:latin typeface="Times New Roman"/>
                <a:ea typeface="Calibri"/>
                <a:cs typeface="Arial"/>
              </a:rPr>
              <a:t>العلاجية المختلفة لحالات العقم في </a:t>
            </a:r>
            <a:r>
              <a:rPr lang="ar-IQ" sz="3600" b="1" dirty="0" smtClean="0">
                <a:latin typeface="Times New Roman"/>
                <a:ea typeface="Calibri"/>
                <a:cs typeface="Arial"/>
              </a:rPr>
              <a:t>الجاموس</a:t>
            </a:r>
            <a:endParaRPr lang="en-US" dirty="0"/>
          </a:p>
        </p:txBody>
      </p:sp>
      <p:sp>
        <p:nvSpPr>
          <p:cNvPr id="3" name="عنوان فرعي 2"/>
          <p:cNvSpPr>
            <a:spLocks noGrp="1"/>
          </p:cNvSpPr>
          <p:nvPr>
            <p:ph type="subTitle" idx="1"/>
          </p:nvPr>
        </p:nvSpPr>
        <p:spPr>
          <a:xfrm>
            <a:off x="304800" y="990600"/>
            <a:ext cx="8534400" cy="5562600"/>
          </a:xfrm>
        </p:spPr>
        <p:txBody>
          <a:bodyPr>
            <a:normAutofit/>
          </a:bodyPr>
          <a:lstStyle/>
          <a:p>
            <a:pPr algn="r" rtl="1"/>
            <a:r>
              <a:rPr lang="ar-IQ" sz="3600" b="1" dirty="0" smtClean="0">
                <a:solidFill>
                  <a:schemeClr val="tx1"/>
                </a:solidFill>
                <a:cs typeface="+mj-cs"/>
              </a:rPr>
              <a:t>اليوم الاول :</a:t>
            </a:r>
            <a:r>
              <a:rPr lang="en-US" sz="3600" b="1" dirty="0">
                <a:solidFill>
                  <a:schemeClr val="tx1"/>
                </a:solidFill>
                <a:latin typeface="Times New Roman"/>
                <a:ea typeface="Calibri"/>
                <a:cs typeface="+mj-cs"/>
              </a:rPr>
              <a:t> Reproduction in the </a:t>
            </a:r>
            <a:r>
              <a:rPr lang="en-US" sz="3600" b="1" dirty="0" smtClean="0">
                <a:solidFill>
                  <a:schemeClr val="tx1"/>
                </a:solidFill>
                <a:latin typeface="Times New Roman"/>
                <a:ea typeface="Calibri"/>
                <a:cs typeface="+mj-cs"/>
              </a:rPr>
              <a:t>Buffalo</a:t>
            </a:r>
            <a:endParaRPr lang="ar-IQ" sz="3600" b="1" dirty="0" smtClean="0">
              <a:solidFill>
                <a:schemeClr val="tx1"/>
              </a:solidFill>
              <a:latin typeface="Times New Roman"/>
              <a:ea typeface="Calibri"/>
              <a:cs typeface="+mj-cs"/>
            </a:endParaRPr>
          </a:p>
          <a:p>
            <a:pPr algn="r" rtl="1"/>
            <a:r>
              <a:rPr lang="ar-IQ" sz="3600" b="1" dirty="0" smtClean="0">
                <a:solidFill>
                  <a:schemeClr val="tx1"/>
                </a:solidFill>
                <a:latin typeface="Times New Roman"/>
                <a:cs typeface="+mj-cs"/>
              </a:rPr>
              <a:t>اليوم الثاني : </a:t>
            </a:r>
            <a:r>
              <a:rPr lang="ar-IQ" sz="3600" b="1" dirty="0" smtClean="0">
                <a:solidFill>
                  <a:schemeClr val="tx1"/>
                </a:solidFill>
                <a:cs typeface="+mj-cs"/>
              </a:rPr>
              <a:t> </a:t>
            </a:r>
            <a:r>
              <a:rPr lang="en-US" sz="3600" b="1" dirty="0" smtClean="0">
                <a:solidFill>
                  <a:schemeClr val="tx1"/>
                </a:solidFill>
                <a:latin typeface="Times New Roman" pitchFamily="18" charset="0"/>
                <a:cs typeface="Times New Roman" pitchFamily="18" charset="0"/>
              </a:rPr>
              <a:t>infertility and programs of treatment</a:t>
            </a:r>
            <a:r>
              <a:rPr lang="en-US" sz="3600" b="1" dirty="0" smtClean="0">
                <a:solidFill>
                  <a:schemeClr val="tx1"/>
                </a:solidFill>
                <a:cs typeface="+mj-cs"/>
              </a:rPr>
              <a:t> </a:t>
            </a:r>
            <a:endParaRPr lang="en-US" sz="3600" b="1" dirty="0" smtClean="0">
              <a:solidFill>
                <a:schemeClr val="tx1"/>
              </a:solidFill>
              <a:cs typeface="+mj-cs"/>
            </a:endParaRPr>
          </a:p>
          <a:p>
            <a:pPr algn="r" rtl="1">
              <a:lnSpc>
                <a:spcPct val="115000"/>
              </a:lnSpc>
              <a:spcBef>
                <a:spcPts val="0"/>
              </a:spcBef>
              <a:spcAft>
                <a:spcPts val="1000"/>
              </a:spcAft>
            </a:pPr>
            <a:r>
              <a:rPr lang="ar-IQ" sz="3600" b="1" dirty="0">
                <a:solidFill>
                  <a:schemeClr val="tx1"/>
                </a:solidFill>
                <a:ea typeface="Calibri"/>
                <a:cs typeface="+mj-cs"/>
              </a:rPr>
              <a:t>المحاضرين </a:t>
            </a:r>
            <a:endParaRPr lang="en-US" sz="2400" b="1" dirty="0">
              <a:solidFill>
                <a:schemeClr val="tx1"/>
              </a:solidFill>
              <a:ea typeface="Calibri"/>
              <a:cs typeface="+mj-cs"/>
            </a:endParaRPr>
          </a:p>
          <a:p>
            <a:pPr algn="r" rtl="1">
              <a:lnSpc>
                <a:spcPct val="115000"/>
              </a:lnSpc>
              <a:spcBef>
                <a:spcPts val="0"/>
              </a:spcBef>
              <a:spcAft>
                <a:spcPts val="1000"/>
              </a:spcAft>
            </a:pPr>
            <a:r>
              <a:rPr lang="ar-IQ" sz="3600" b="1" dirty="0" err="1">
                <a:solidFill>
                  <a:schemeClr val="tx1"/>
                </a:solidFill>
                <a:ea typeface="Calibri"/>
                <a:cs typeface="+mj-cs"/>
              </a:rPr>
              <a:t>ا.م.د</a:t>
            </a:r>
            <a:r>
              <a:rPr lang="ar-IQ" sz="3600" b="1" dirty="0">
                <a:solidFill>
                  <a:schemeClr val="tx1"/>
                </a:solidFill>
                <a:ea typeface="Calibri"/>
                <a:cs typeface="+mj-cs"/>
              </a:rPr>
              <a:t>. ايناس علي سلطان</a:t>
            </a:r>
            <a:endParaRPr lang="en-US" sz="2400" b="1" dirty="0">
              <a:solidFill>
                <a:schemeClr val="tx1"/>
              </a:solidFill>
              <a:ea typeface="Calibri"/>
              <a:cs typeface="+mj-cs"/>
            </a:endParaRPr>
          </a:p>
          <a:p>
            <a:pPr algn="r" rtl="1">
              <a:lnSpc>
                <a:spcPct val="115000"/>
              </a:lnSpc>
              <a:spcBef>
                <a:spcPts val="0"/>
              </a:spcBef>
              <a:spcAft>
                <a:spcPts val="1000"/>
              </a:spcAft>
            </a:pPr>
            <a:r>
              <a:rPr lang="ar-IQ" sz="3600" b="1" dirty="0" err="1">
                <a:solidFill>
                  <a:schemeClr val="tx1"/>
                </a:solidFill>
                <a:ea typeface="Calibri"/>
                <a:cs typeface="+mj-cs"/>
              </a:rPr>
              <a:t>ا.م.د</a:t>
            </a:r>
            <a:r>
              <a:rPr lang="ar-IQ" sz="3600" b="1" dirty="0">
                <a:solidFill>
                  <a:schemeClr val="tx1"/>
                </a:solidFill>
                <a:ea typeface="Calibri"/>
                <a:cs typeface="+mj-cs"/>
              </a:rPr>
              <a:t>. حيدر عبدالكريم حسن</a:t>
            </a:r>
            <a:endParaRPr lang="en-US" sz="2400" b="1" dirty="0">
              <a:solidFill>
                <a:schemeClr val="tx1"/>
              </a:solidFill>
              <a:ea typeface="Calibri"/>
              <a:cs typeface="+mj-cs"/>
            </a:endParaRPr>
          </a:p>
          <a:p>
            <a:pPr algn="r" rtl="1">
              <a:lnSpc>
                <a:spcPct val="115000"/>
              </a:lnSpc>
              <a:spcBef>
                <a:spcPts val="0"/>
              </a:spcBef>
              <a:spcAft>
                <a:spcPts val="1000"/>
              </a:spcAft>
            </a:pPr>
            <a:r>
              <a:rPr lang="ar-IQ" sz="3600" b="1" dirty="0" err="1">
                <a:solidFill>
                  <a:schemeClr val="tx1"/>
                </a:solidFill>
                <a:ea typeface="Calibri"/>
                <a:cs typeface="+mj-cs"/>
              </a:rPr>
              <a:t>ا.د</a:t>
            </a:r>
            <a:r>
              <a:rPr lang="ar-IQ" sz="3600" b="1" dirty="0">
                <a:solidFill>
                  <a:schemeClr val="tx1"/>
                </a:solidFill>
                <a:ea typeface="Calibri"/>
                <a:cs typeface="+mj-cs"/>
              </a:rPr>
              <a:t>. طالب موسى</a:t>
            </a:r>
            <a:endParaRPr lang="en-US" sz="2400" b="1" dirty="0">
              <a:solidFill>
                <a:schemeClr val="tx1"/>
              </a:solidFill>
              <a:ea typeface="Calibri"/>
              <a:cs typeface="+mj-cs"/>
            </a:endParaRPr>
          </a:p>
          <a:p>
            <a:pPr algn="r" rtl="1"/>
            <a:endParaRPr lang="en-US" sz="3600" b="1" dirty="0" smtClean="0">
              <a:solidFill>
                <a:schemeClr val="tx1"/>
              </a:solidFill>
              <a:cs typeface="+mj-cs"/>
            </a:endParaRPr>
          </a:p>
          <a:p>
            <a:pPr algn="r" rtl="1"/>
            <a:endParaRPr lang="en-US" sz="3600" b="1" dirty="0">
              <a:solidFill>
                <a:schemeClr val="tx1"/>
              </a:solidFill>
              <a:cs typeface="+mj-cs"/>
            </a:endParaRPr>
          </a:p>
        </p:txBody>
      </p:sp>
    </p:spTree>
    <p:extLst>
      <p:ext uri="{BB962C8B-B14F-4D97-AF65-F5344CB8AC3E}">
        <p14:creationId xmlns:p14="http://schemas.microsoft.com/office/powerpoint/2010/main" val="16776660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152400"/>
            <a:ext cx="8839200" cy="6400800"/>
          </a:xfrm>
        </p:spPr>
        <p:txBody>
          <a:bodyPr>
            <a:noAutofit/>
          </a:bodyPr>
          <a:lstStyle/>
          <a:p>
            <a:pPr algn="just">
              <a:lnSpc>
                <a:spcPct val="150000"/>
              </a:lnSpc>
              <a:spcAft>
                <a:spcPts val="1000"/>
              </a:spcAft>
            </a:pPr>
            <a:r>
              <a:rPr lang="en-US" sz="2400" b="1" dirty="0" smtClean="0">
                <a:effectLst/>
                <a:latin typeface="Times New Roman"/>
                <a:ea typeface="Calibri"/>
                <a:cs typeface="Arial"/>
              </a:rPr>
              <a:t>Reproductive disorders:</a:t>
            </a:r>
            <a:endParaRPr lang="en-US" sz="2400" dirty="0">
              <a:ea typeface="Calibri"/>
              <a:cs typeface="Arial"/>
            </a:endParaRPr>
          </a:p>
          <a:p>
            <a:pPr marL="0" indent="0" algn="just">
              <a:lnSpc>
                <a:spcPct val="150000"/>
              </a:lnSpc>
              <a:spcAft>
                <a:spcPts val="1000"/>
              </a:spcAft>
              <a:buNone/>
            </a:pPr>
            <a:r>
              <a:rPr lang="en-US" sz="2400" b="1" dirty="0" smtClean="0">
                <a:effectLst/>
                <a:latin typeface="Times New Roman"/>
                <a:ea typeface="Calibri"/>
                <a:cs typeface="Arial"/>
              </a:rPr>
              <a:t>1 -Uterine disorders: </a:t>
            </a:r>
            <a:r>
              <a:rPr lang="en-US" sz="2400" dirty="0" smtClean="0">
                <a:effectLst/>
                <a:latin typeface="Times New Roman"/>
                <a:ea typeface="Calibri"/>
                <a:cs typeface="Arial"/>
              </a:rPr>
              <a:t>Abattoir surveys suggest that the </a:t>
            </a:r>
            <a:r>
              <a:rPr lang="en-US" sz="2400" b="1" dirty="0" smtClean="0">
                <a:effectLst/>
                <a:latin typeface="Times New Roman"/>
                <a:ea typeface="Calibri"/>
                <a:cs typeface="Arial"/>
              </a:rPr>
              <a:t>incidence of endometritis in buffaloes is higher than in cows</a:t>
            </a:r>
            <a:r>
              <a:rPr lang="en-US" sz="2400" dirty="0" smtClean="0">
                <a:effectLst/>
                <a:latin typeface="Times New Roman"/>
                <a:ea typeface="Calibri"/>
                <a:cs typeface="Arial"/>
              </a:rPr>
              <a:t>. Poor hygiene, vaginal stimulation for milk let-down and, possibly, wallowing are contributing factors. Local antibiotic therapy is the treatment of choice</a:t>
            </a:r>
            <a:endParaRPr lang="en-US" sz="2400" dirty="0">
              <a:ea typeface="Calibri"/>
              <a:cs typeface="Arial"/>
            </a:endParaRPr>
          </a:p>
          <a:p>
            <a:pPr marL="0" indent="0" algn="just">
              <a:lnSpc>
                <a:spcPct val="150000"/>
              </a:lnSpc>
              <a:spcAft>
                <a:spcPts val="1000"/>
              </a:spcAft>
              <a:buNone/>
            </a:pPr>
            <a:r>
              <a:rPr lang="en-US" sz="2400" dirty="0" smtClean="0">
                <a:effectLst/>
                <a:latin typeface="Times New Roman"/>
                <a:ea typeface="Calibri"/>
                <a:cs typeface="Arial"/>
              </a:rPr>
              <a:t>2 -</a:t>
            </a:r>
            <a:r>
              <a:rPr lang="en-US" sz="2400" b="1" dirty="0" smtClean="0">
                <a:effectLst/>
                <a:latin typeface="Times New Roman"/>
                <a:ea typeface="Calibri"/>
                <a:cs typeface="Arial"/>
              </a:rPr>
              <a:t>Ovarian disorders</a:t>
            </a:r>
            <a:r>
              <a:rPr lang="en-US" sz="2400" dirty="0" smtClean="0">
                <a:effectLst/>
                <a:latin typeface="Times New Roman"/>
                <a:ea typeface="Calibri"/>
                <a:cs typeface="Arial"/>
              </a:rPr>
              <a:t>:</a:t>
            </a:r>
            <a:r>
              <a:rPr lang="en-US" sz="2400" dirty="0" smtClean="0">
                <a:effectLst/>
                <a:latin typeface="LucidaSansAK-Roman"/>
                <a:ea typeface="Calibri"/>
                <a:cs typeface="LucidaSansAK-Roman"/>
              </a:rPr>
              <a:t> </a:t>
            </a:r>
            <a:r>
              <a:rPr lang="en-US" sz="2400" dirty="0" smtClean="0">
                <a:effectLst/>
                <a:latin typeface="Times New Roman"/>
                <a:ea typeface="Calibri"/>
                <a:cs typeface="Arial"/>
              </a:rPr>
              <a:t>The most important ovarian problem in the buffalo is true anestrus, i.e., </a:t>
            </a:r>
            <a:r>
              <a:rPr lang="en-US" sz="2400" b="1" dirty="0" smtClean="0">
                <a:effectLst/>
                <a:latin typeface="Times New Roman"/>
                <a:ea typeface="Calibri"/>
                <a:cs typeface="Arial"/>
              </a:rPr>
              <a:t>inactive ovaries</a:t>
            </a:r>
            <a:r>
              <a:rPr lang="en-US" sz="2400" dirty="0" smtClean="0">
                <a:effectLst/>
                <a:latin typeface="Times New Roman"/>
                <a:ea typeface="Calibri"/>
                <a:cs typeface="Arial"/>
              </a:rPr>
              <a:t>. This is observed particularly during the </a:t>
            </a:r>
            <a:r>
              <a:rPr lang="en-US" sz="2400" b="1" dirty="0" smtClean="0">
                <a:effectLst/>
                <a:latin typeface="Times New Roman"/>
                <a:ea typeface="Calibri"/>
                <a:cs typeface="Arial"/>
              </a:rPr>
              <a:t>hot summer months</a:t>
            </a:r>
            <a:r>
              <a:rPr lang="en-US" sz="2400" dirty="0" smtClean="0">
                <a:effectLst/>
                <a:latin typeface="Times New Roman"/>
                <a:ea typeface="Calibri"/>
                <a:cs typeface="Arial"/>
              </a:rPr>
              <a:t>. Other problems are </a:t>
            </a:r>
            <a:r>
              <a:rPr lang="en-US" sz="2400" b="1" dirty="0" smtClean="0">
                <a:effectLst/>
                <a:latin typeface="Times New Roman"/>
                <a:ea typeface="Calibri"/>
                <a:cs typeface="Arial"/>
              </a:rPr>
              <a:t>silent estrus</a:t>
            </a:r>
            <a:r>
              <a:rPr lang="en-US" sz="2400" dirty="0" smtClean="0">
                <a:effectLst/>
                <a:latin typeface="Times New Roman"/>
                <a:ea typeface="Calibri"/>
                <a:cs typeface="Arial"/>
              </a:rPr>
              <a:t>, </a:t>
            </a:r>
            <a:r>
              <a:rPr lang="en-US" sz="2400" b="1" dirty="0" smtClean="0">
                <a:effectLst/>
                <a:latin typeface="Times New Roman"/>
                <a:ea typeface="Calibri"/>
                <a:cs typeface="Arial"/>
              </a:rPr>
              <a:t>delayed ovulation </a:t>
            </a:r>
            <a:r>
              <a:rPr lang="en-US" sz="2400" dirty="0" smtClean="0">
                <a:effectLst/>
                <a:latin typeface="Times New Roman"/>
                <a:ea typeface="Calibri"/>
                <a:cs typeface="Arial"/>
              </a:rPr>
              <a:t>and </a:t>
            </a:r>
            <a:r>
              <a:rPr lang="en-US" sz="2400" b="1" dirty="0" smtClean="0">
                <a:effectLst/>
                <a:latin typeface="Times New Roman"/>
                <a:ea typeface="Calibri"/>
                <a:cs typeface="Arial"/>
              </a:rPr>
              <a:t>persistency of the corpus luteum (CL). </a:t>
            </a:r>
            <a:r>
              <a:rPr lang="en-US" sz="2400" dirty="0" smtClean="0">
                <a:effectLst/>
                <a:latin typeface="Times New Roman"/>
                <a:ea typeface="Calibri"/>
                <a:cs typeface="Arial"/>
              </a:rPr>
              <a:t>Compared with dairy cows, the incidence of </a:t>
            </a:r>
            <a:r>
              <a:rPr lang="en-US" sz="2400" b="1" dirty="0" smtClean="0">
                <a:effectLst/>
                <a:latin typeface="Times New Roman"/>
                <a:ea typeface="Calibri"/>
                <a:cs typeface="Arial"/>
              </a:rPr>
              <a:t>cystic ovarian disease is low (1.8%).</a:t>
            </a:r>
            <a:endParaRPr lang="en-US" sz="2400" b="1" dirty="0">
              <a:ea typeface="Calibri"/>
              <a:cs typeface="Arial"/>
            </a:endParaRPr>
          </a:p>
        </p:txBody>
      </p:sp>
    </p:spTree>
    <p:extLst>
      <p:ext uri="{BB962C8B-B14F-4D97-AF65-F5344CB8AC3E}">
        <p14:creationId xmlns:p14="http://schemas.microsoft.com/office/powerpoint/2010/main" val="979553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pPr lvl="0" algn="just">
              <a:lnSpc>
                <a:spcPct val="150000"/>
              </a:lnSpc>
              <a:spcAft>
                <a:spcPts val="1000"/>
              </a:spcAft>
            </a:pPr>
            <a:r>
              <a:rPr lang="en-US" sz="2400" b="1" dirty="0">
                <a:solidFill>
                  <a:prstClr val="black"/>
                </a:solidFill>
                <a:latin typeface="Times New Roman"/>
                <a:ea typeface="Calibri"/>
                <a:cs typeface="Arial"/>
              </a:rPr>
              <a:t>Delayed ovulation </a:t>
            </a:r>
            <a:r>
              <a:rPr lang="en-US" sz="2400" dirty="0">
                <a:solidFill>
                  <a:prstClr val="black"/>
                </a:solidFill>
                <a:latin typeface="Times New Roman"/>
                <a:ea typeface="Calibri"/>
                <a:cs typeface="Arial"/>
              </a:rPr>
              <a:t>If delayed ovulation is suspected, ovulation can be induced with</a:t>
            </a:r>
            <a:r>
              <a:rPr lang="en-US" sz="2400" b="1" dirty="0">
                <a:solidFill>
                  <a:prstClr val="black"/>
                </a:solidFill>
                <a:latin typeface="Times New Roman"/>
                <a:ea typeface="Calibri"/>
                <a:cs typeface="Arial"/>
              </a:rPr>
              <a:t> </a:t>
            </a:r>
            <a:r>
              <a:rPr lang="en-US" sz="2400" dirty="0">
                <a:solidFill>
                  <a:prstClr val="black"/>
                </a:solidFill>
                <a:latin typeface="Times New Roman"/>
                <a:ea typeface="Calibri"/>
                <a:cs typeface="Arial"/>
              </a:rPr>
              <a:t>an administration of </a:t>
            </a:r>
            <a:r>
              <a:rPr lang="en-US" sz="2400" b="1" dirty="0" err="1">
                <a:solidFill>
                  <a:prstClr val="black"/>
                </a:solidFill>
                <a:latin typeface="Times New Roman"/>
                <a:ea typeface="Calibri"/>
                <a:cs typeface="Arial"/>
              </a:rPr>
              <a:t>GnRH</a:t>
            </a:r>
            <a:r>
              <a:rPr lang="en-US" sz="2400" b="1" dirty="0">
                <a:solidFill>
                  <a:prstClr val="black"/>
                </a:solidFill>
                <a:latin typeface="Times New Roman"/>
                <a:ea typeface="Calibri"/>
                <a:cs typeface="Arial"/>
              </a:rPr>
              <a:t> analogue (e.g., </a:t>
            </a:r>
            <a:r>
              <a:rPr lang="en-US" sz="2400" b="1" dirty="0" err="1">
                <a:solidFill>
                  <a:prstClr val="black"/>
                </a:solidFill>
                <a:latin typeface="Times New Roman"/>
                <a:ea typeface="Calibri"/>
                <a:cs typeface="Arial"/>
              </a:rPr>
              <a:t>Receptal</a:t>
            </a:r>
            <a:r>
              <a:rPr lang="en-US" sz="2400" b="1" dirty="0">
                <a:solidFill>
                  <a:prstClr val="black"/>
                </a:solidFill>
                <a:latin typeface="Times New Roman"/>
                <a:ea typeface="Calibri"/>
                <a:cs typeface="Arial"/>
              </a:rPr>
              <a:t>®, 2.5ml) </a:t>
            </a:r>
            <a:r>
              <a:rPr lang="en-US" sz="2400" dirty="0">
                <a:solidFill>
                  <a:prstClr val="black"/>
                </a:solidFill>
                <a:latin typeface="Times New Roman"/>
                <a:ea typeface="Calibri"/>
                <a:cs typeface="Arial"/>
              </a:rPr>
              <a:t>or</a:t>
            </a:r>
            <a:r>
              <a:rPr lang="en-US" sz="2400" b="1" dirty="0">
                <a:solidFill>
                  <a:prstClr val="black"/>
                </a:solidFill>
                <a:latin typeface="Times New Roman"/>
                <a:ea typeface="Calibri"/>
                <a:cs typeface="Arial"/>
              </a:rPr>
              <a:t> 1,500 IU human chorionic </a:t>
            </a:r>
            <a:r>
              <a:rPr lang="en-US" sz="2400" b="1" dirty="0" err="1">
                <a:solidFill>
                  <a:prstClr val="black"/>
                </a:solidFill>
                <a:latin typeface="Times New Roman"/>
                <a:ea typeface="Calibri"/>
                <a:cs typeface="Arial"/>
              </a:rPr>
              <a:t>gonadotrophin</a:t>
            </a:r>
            <a:r>
              <a:rPr lang="en-US" sz="2400" b="1" dirty="0">
                <a:solidFill>
                  <a:prstClr val="black"/>
                </a:solidFill>
                <a:latin typeface="Times New Roman"/>
                <a:ea typeface="Calibri"/>
                <a:cs typeface="Arial"/>
              </a:rPr>
              <a:t> (</a:t>
            </a:r>
            <a:r>
              <a:rPr lang="en-US" sz="2400" b="1" dirty="0" err="1">
                <a:solidFill>
                  <a:prstClr val="black"/>
                </a:solidFill>
                <a:latin typeface="Times New Roman"/>
                <a:ea typeface="Calibri"/>
                <a:cs typeface="Arial"/>
              </a:rPr>
              <a:t>hCG</a:t>
            </a:r>
            <a:r>
              <a:rPr lang="en-US" sz="2400" b="1" dirty="0">
                <a:solidFill>
                  <a:prstClr val="black"/>
                </a:solidFill>
                <a:latin typeface="Times New Roman"/>
                <a:ea typeface="Calibri"/>
                <a:cs typeface="Arial"/>
              </a:rPr>
              <a:t>; e.g., </a:t>
            </a:r>
            <a:r>
              <a:rPr lang="en-US" sz="2400" b="1" dirty="0" err="1">
                <a:solidFill>
                  <a:prstClr val="black"/>
                </a:solidFill>
                <a:latin typeface="Times New Roman"/>
                <a:ea typeface="Calibri"/>
                <a:cs typeface="Arial"/>
              </a:rPr>
              <a:t>Chorulon</a:t>
            </a:r>
            <a:r>
              <a:rPr lang="en-US" sz="2400" b="1" dirty="0">
                <a:solidFill>
                  <a:prstClr val="black"/>
                </a:solidFill>
                <a:latin typeface="Times New Roman"/>
                <a:ea typeface="Calibri"/>
                <a:cs typeface="Arial"/>
              </a:rPr>
              <a:t>®).</a:t>
            </a:r>
            <a:endParaRPr lang="en-US" sz="1600" b="1" dirty="0">
              <a:solidFill>
                <a:prstClr val="black"/>
              </a:solidFill>
              <a:ea typeface="Calibri"/>
              <a:cs typeface="Arial"/>
            </a:endParaRPr>
          </a:p>
          <a:p>
            <a:pPr lvl="0" algn="just">
              <a:lnSpc>
                <a:spcPct val="150000"/>
              </a:lnSpc>
              <a:spcAft>
                <a:spcPts val="1000"/>
              </a:spcAft>
            </a:pPr>
            <a:r>
              <a:rPr lang="en-US" sz="2400" b="1" dirty="0">
                <a:solidFill>
                  <a:prstClr val="black"/>
                </a:solidFill>
                <a:latin typeface="Times New Roman"/>
                <a:ea typeface="Calibri"/>
                <a:cs typeface="Arial"/>
              </a:rPr>
              <a:t>Persistent corpus </a:t>
            </a:r>
            <a:r>
              <a:rPr lang="en-US" sz="2400" b="1" dirty="0" err="1">
                <a:solidFill>
                  <a:prstClr val="black"/>
                </a:solidFill>
                <a:latin typeface="Times New Roman"/>
                <a:ea typeface="Calibri"/>
                <a:cs typeface="Arial"/>
              </a:rPr>
              <a:t>luteum</a:t>
            </a:r>
            <a:endParaRPr lang="en-US" sz="1600" dirty="0">
              <a:solidFill>
                <a:prstClr val="black"/>
              </a:solidFill>
              <a:ea typeface="Calibri"/>
              <a:cs typeface="Arial"/>
            </a:endParaRPr>
          </a:p>
          <a:p>
            <a:pPr lvl="0" algn="just">
              <a:lnSpc>
                <a:spcPct val="150000"/>
              </a:lnSpc>
              <a:spcAft>
                <a:spcPts val="1000"/>
              </a:spcAft>
            </a:pPr>
            <a:r>
              <a:rPr lang="en-US" sz="2400" dirty="0">
                <a:solidFill>
                  <a:prstClr val="black"/>
                </a:solidFill>
                <a:latin typeface="Times New Roman"/>
                <a:ea typeface="Calibri"/>
                <a:cs typeface="Arial"/>
              </a:rPr>
              <a:t>Regression of the persistent CL can be achieved with PGF2</a:t>
            </a:r>
            <a:r>
              <a:rPr lang="el-GR" sz="2400" dirty="0">
                <a:solidFill>
                  <a:prstClr val="black"/>
                </a:solidFill>
                <a:latin typeface="Times New Roman"/>
                <a:ea typeface="Calibri"/>
                <a:cs typeface="Arial"/>
              </a:rPr>
              <a:t>α</a:t>
            </a:r>
            <a:r>
              <a:rPr lang="en-US" sz="2400" dirty="0">
                <a:solidFill>
                  <a:prstClr val="black"/>
                </a:solidFill>
                <a:latin typeface="Times New Roman"/>
                <a:ea typeface="Calibri"/>
                <a:cs typeface="Arial"/>
              </a:rPr>
              <a:t>. As the condition is often caused by a uterine disorder (</a:t>
            </a:r>
            <a:r>
              <a:rPr lang="en-US" sz="2400" dirty="0" err="1">
                <a:solidFill>
                  <a:prstClr val="black"/>
                </a:solidFill>
                <a:latin typeface="Times New Roman"/>
                <a:ea typeface="Calibri"/>
                <a:cs typeface="Arial"/>
              </a:rPr>
              <a:t>pyometra</a:t>
            </a:r>
            <a:r>
              <a:rPr lang="en-US" sz="2400" dirty="0">
                <a:solidFill>
                  <a:prstClr val="black"/>
                </a:solidFill>
                <a:latin typeface="Times New Roman"/>
                <a:ea typeface="Calibri"/>
                <a:cs typeface="Arial"/>
              </a:rPr>
              <a:t>), it is recommended to check the uterus carefully and apply the necessary therapy</a:t>
            </a:r>
            <a:endParaRPr lang="en-US" sz="1600" dirty="0">
              <a:solidFill>
                <a:prstClr val="black"/>
              </a:solidFill>
              <a:ea typeface="Calibri"/>
              <a:cs typeface="Arial"/>
            </a:endParaRPr>
          </a:p>
          <a:p>
            <a:endParaRPr lang="en-US" dirty="0"/>
          </a:p>
        </p:txBody>
      </p:sp>
    </p:spTree>
    <p:extLst>
      <p:ext uri="{BB962C8B-B14F-4D97-AF65-F5344CB8AC3E}">
        <p14:creationId xmlns:p14="http://schemas.microsoft.com/office/powerpoint/2010/main" val="358922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4579"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54691" y="1600200"/>
            <a:ext cx="603461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4285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228600"/>
            <a:ext cx="8915400" cy="6477000"/>
          </a:xfrm>
        </p:spPr>
        <p:txBody>
          <a:bodyPr>
            <a:normAutofit fontScale="92500"/>
          </a:bodyPr>
          <a:lstStyle/>
          <a:p>
            <a:pPr lvl="0" algn="just">
              <a:lnSpc>
                <a:spcPct val="150000"/>
              </a:lnSpc>
              <a:spcAft>
                <a:spcPts val="1000"/>
              </a:spcAft>
            </a:pPr>
            <a:r>
              <a:rPr lang="en-US" sz="4000" b="1" dirty="0">
                <a:solidFill>
                  <a:prstClr val="black"/>
                </a:solidFill>
                <a:latin typeface="Times New Roman"/>
                <a:ea typeface="Calibri"/>
                <a:cs typeface="Arial"/>
              </a:rPr>
              <a:t>Reproduction in the Buffalo</a:t>
            </a:r>
            <a:r>
              <a:rPr lang="en-US" sz="4000" b="1" dirty="0" smtClean="0">
                <a:solidFill>
                  <a:prstClr val="black"/>
                </a:solidFill>
                <a:latin typeface="Times New Roman"/>
                <a:ea typeface="Calibri"/>
                <a:cs typeface="Arial"/>
              </a:rPr>
              <a:t>:</a:t>
            </a:r>
            <a:r>
              <a:rPr lang="en-US" sz="2900" dirty="0">
                <a:solidFill>
                  <a:prstClr val="black"/>
                </a:solidFill>
                <a:ea typeface="Calibri"/>
                <a:cs typeface="Arial"/>
              </a:rPr>
              <a:t/>
            </a:r>
            <a:br>
              <a:rPr lang="en-US" sz="2900" dirty="0">
                <a:solidFill>
                  <a:prstClr val="black"/>
                </a:solidFill>
                <a:ea typeface="Calibri"/>
                <a:cs typeface="Arial"/>
              </a:rPr>
            </a:br>
            <a:endParaRPr lang="en-US" sz="2600" dirty="0" smtClean="0">
              <a:effectLst/>
              <a:latin typeface="Times New Roman"/>
              <a:ea typeface="Calibri"/>
              <a:cs typeface="Arial"/>
            </a:endParaRPr>
          </a:p>
          <a:p>
            <a:pPr lvl="0" algn="just">
              <a:lnSpc>
                <a:spcPct val="150000"/>
              </a:lnSpc>
              <a:spcAft>
                <a:spcPts val="1000"/>
              </a:spcAft>
            </a:pPr>
            <a:r>
              <a:rPr lang="en-US" sz="2600" dirty="0" smtClean="0">
                <a:effectLst/>
                <a:latin typeface="Times New Roman"/>
                <a:ea typeface="Calibri"/>
                <a:cs typeface="Arial"/>
              </a:rPr>
              <a:t>The domestic buffalo, </a:t>
            </a:r>
            <a:r>
              <a:rPr lang="en-US" sz="2600" dirty="0" err="1" smtClean="0">
                <a:effectLst/>
                <a:latin typeface="Times New Roman"/>
                <a:ea typeface="Calibri"/>
                <a:cs typeface="Arial"/>
              </a:rPr>
              <a:t>Bubalus</a:t>
            </a:r>
            <a:r>
              <a:rPr lang="en-US" sz="2600" dirty="0" smtClean="0">
                <a:effectLst/>
                <a:latin typeface="Times New Roman"/>
                <a:ea typeface="Calibri"/>
                <a:cs typeface="Arial"/>
              </a:rPr>
              <a:t> </a:t>
            </a:r>
            <a:r>
              <a:rPr lang="en-US" sz="2600" dirty="0" err="1" smtClean="0">
                <a:effectLst/>
                <a:latin typeface="Times New Roman"/>
                <a:ea typeface="Calibri"/>
                <a:cs typeface="Arial"/>
              </a:rPr>
              <a:t>bubalis</a:t>
            </a:r>
            <a:r>
              <a:rPr lang="en-US" sz="2600" dirty="0" smtClean="0">
                <a:effectLst/>
                <a:latin typeface="Times New Roman"/>
                <a:ea typeface="Calibri"/>
                <a:cs typeface="Arial"/>
              </a:rPr>
              <a:t>, is a distinct species within the </a:t>
            </a:r>
            <a:r>
              <a:rPr lang="en-US" sz="2600" b="1" dirty="0" err="1" smtClean="0">
                <a:effectLst/>
                <a:latin typeface="Times New Roman"/>
                <a:ea typeface="Calibri"/>
                <a:cs typeface="Arial"/>
              </a:rPr>
              <a:t>Bovidae</a:t>
            </a:r>
            <a:r>
              <a:rPr lang="en-US" sz="2600" b="1" dirty="0" smtClean="0">
                <a:effectLst/>
                <a:latin typeface="Times New Roman"/>
                <a:ea typeface="Calibri"/>
                <a:cs typeface="Arial"/>
              </a:rPr>
              <a:t> family</a:t>
            </a:r>
            <a:r>
              <a:rPr lang="en-US" sz="2600" dirty="0" smtClean="0">
                <a:effectLst/>
                <a:latin typeface="Times New Roman"/>
                <a:ea typeface="Calibri"/>
                <a:cs typeface="Arial"/>
              </a:rPr>
              <a:t>.</a:t>
            </a:r>
            <a:r>
              <a:rPr lang="en-US" sz="2600" dirty="0" smtClean="0">
                <a:effectLst/>
                <a:latin typeface="LucidaSansAK-Roman"/>
                <a:ea typeface="Calibri"/>
                <a:cs typeface="LucidaSansAK-Roman"/>
              </a:rPr>
              <a:t> </a:t>
            </a:r>
          </a:p>
          <a:p>
            <a:pPr lvl="0" algn="just">
              <a:lnSpc>
                <a:spcPct val="150000"/>
              </a:lnSpc>
              <a:spcAft>
                <a:spcPts val="1000"/>
              </a:spcAft>
            </a:pPr>
            <a:r>
              <a:rPr lang="en-US" sz="2600" b="1" dirty="0" smtClean="0">
                <a:solidFill>
                  <a:prstClr val="black"/>
                </a:solidFill>
                <a:latin typeface="Times New Roman"/>
                <a:ea typeface="Calibri"/>
                <a:cs typeface="Arial"/>
              </a:rPr>
              <a:t>The </a:t>
            </a:r>
            <a:r>
              <a:rPr lang="en-US" sz="2600" b="1" dirty="0">
                <a:solidFill>
                  <a:prstClr val="black"/>
                </a:solidFill>
                <a:latin typeface="Times New Roman"/>
                <a:ea typeface="Calibri"/>
                <a:cs typeface="Arial"/>
              </a:rPr>
              <a:t>river buffaloes (India, Pakistan) have 50 pairs of chromosomes and a much higher milk yield with a very high fat percentage (8%).</a:t>
            </a:r>
            <a:endParaRPr lang="en-US" sz="2600" b="1" dirty="0">
              <a:solidFill>
                <a:prstClr val="black"/>
              </a:solidFill>
              <a:ea typeface="Calibri"/>
              <a:cs typeface="Arial"/>
            </a:endParaRPr>
          </a:p>
          <a:p>
            <a:pPr algn="just">
              <a:lnSpc>
                <a:spcPct val="150000"/>
              </a:lnSpc>
              <a:spcAft>
                <a:spcPts val="1000"/>
              </a:spcAft>
            </a:pPr>
            <a:r>
              <a:rPr lang="en-US" sz="2600" b="1" dirty="0" smtClean="0">
                <a:effectLst/>
                <a:latin typeface="Times New Roman"/>
                <a:ea typeface="Calibri"/>
                <a:cs typeface="Arial"/>
              </a:rPr>
              <a:t>The swamp buffalo </a:t>
            </a:r>
            <a:r>
              <a:rPr lang="en-US" sz="2600" dirty="0" smtClean="0">
                <a:effectLst/>
                <a:latin typeface="Times New Roman"/>
                <a:ea typeface="Calibri"/>
                <a:cs typeface="Arial"/>
              </a:rPr>
              <a:t>(</a:t>
            </a:r>
            <a:r>
              <a:rPr lang="en-US" sz="2600" b="1" dirty="0" smtClean="0">
                <a:effectLst/>
                <a:latin typeface="Times New Roman"/>
                <a:ea typeface="Calibri"/>
                <a:cs typeface="Arial"/>
              </a:rPr>
              <a:t>Indonesia, Malaysia, Thailand and Australia</a:t>
            </a:r>
            <a:r>
              <a:rPr lang="en-US" sz="2600" dirty="0" smtClean="0">
                <a:effectLst/>
                <a:latin typeface="Times New Roman"/>
                <a:ea typeface="Calibri"/>
                <a:cs typeface="Arial"/>
              </a:rPr>
              <a:t>) </a:t>
            </a:r>
            <a:r>
              <a:rPr lang="en-US" sz="2600" b="1" dirty="0" smtClean="0">
                <a:effectLst/>
                <a:latin typeface="Times New Roman"/>
                <a:ea typeface="Calibri"/>
                <a:cs typeface="Arial"/>
              </a:rPr>
              <a:t>has 48 pairs of chromosomes and is mainly used as a work animal</a:t>
            </a:r>
            <a:r>
              <a:rPr lang="en-US" sz="2600" dirty="0" smtClean="0">
                <a:effectLst/>
                <a:latin typeface="Times New Roman"/>
                <a:ea typeface="Calibri"/>
                <a:cs typeface="Arial"/>
              </a:rPr>
              <a:t>. Its milk production is low.</a:t>
            </a:r>
            <a:r>
              <a:rPr lang="en-US" sz="2600" dirty="0" smtClean="0">
                <a:effectLst/>
                <a:latin typeface="LucidaSansAK-Roman"/>
                <a:ea typeface="Calibri"/>
                <a:cs typeface="LucidaSansAK-Roman"/>
              </a:rPr>
              <a:t> </a:t>
            </a:r>
            <a:endParaRPr lang="en-US" dirty="0"/>
          </a:p>
        </p:txBody>
      </p:sp>
    </p:spTree>
    <p:extLst>
      <p:ext uri="{BB962C8B-B14F-4D97-AF65-F5344CB8AC3E}">
        <p14:creationId xmlns:p14="http://schemas.microsoft.com/office/powerpoint/2010/main" val="396833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marL="342900" lvl="0" indent="-342900">
              <a:lnSpc>
                <a:spcPct val="115000"/>
              </a:lnSpc>
              <a:spcBef>
                <a:spcPct val="20000"/>
              </a:spcBef>
              <a:spcAft>
                <a:spcPts val="1000"/>
              </a:spcAft>
            </a:pPr>
            <a:r>
              <a:rPr lang="en-US" sz="2800" b="1" dirty="0">
                <a:solidFill>
                  <a:srgbClr val="231F20"/>
                </a:solidFill>
                <a:latin typeface="Times New Roman"/>
              </a:rPr>
              <a:t>Puberty</a:t>
            </a:r>
            <a:endParaRPr lang="en-US" dirty="0"/>
          </a:p>
        </p:txBody>
      </p:sp>
      <p:sp>
        <p:nvSpPr>
          <p:cNvPr id="3" name="Content Placeholder 2"/>
          <p:cNvSpPr>
            <a:spLocks noGrp="1"/>
          </p:cNvSpPr>
          <p:nvPr>
            <p:ph idx="1"/>
          </p:nvPr>
        </p:nvSpPr>
        <p:spPr>
          <a:xfrm>
            <a:off x="457200" y="1371600"/>
            <a:ext cx="8229600" cy="4525963"/>
          </a:xfrm>
        </p:spPr>
        <p:txBody>
          <a:bodyPr>
            <a:normAutofit fontScale="77500" lnSpcReduction="20000"/>
          </a:bodyPr>
          <a:lstStyle/>
          <a:p>
            <a:pPr algn="just">
              <a:lnSpc>
                <a:spcPct val="120000"/>
              </a:lnSpc>
            </a:pPr>
            <a:r>
              <a:rPr lang="en-US" dirty="0">
                <a:solidFill>
                  <a:srgbClr val="231F20"/>
                </a:solidFill>
                <a:latin typeface="Century Schoolbook"/>
              </a:rPr>
              <a:t>Puberty in buffalo is </a:t>
            </a:r>
            <a:r>
              <a:rPr lang="en-US" b="1" dirty="0">
                <a:solidFill>
                  <a:srgbClr val="FF0000"/>
                </a:solidFill>
                <a:latin typeface="Century Schoolbook"/>
              </a:rPr>
              <a:t>delayed compared with cattle </a:t>
            </a:r>
            <a:r>
              <a:rPr lang="en-US" dirty="0" smtClean="0">
                <a:solidFill>
                  <a:srgbClr val="231F20"/>
                </a:solidFill>
                <a:latin typeface="Century Schoolbook"/>
              </a:rPr>
              <a:t>The </a:t>
            </a:r>
            <a:r>
              <a:rPr lang="en-US" dirty="0">
                <a:solidFill>
                  <a:srgbClr val="231F20"/>
                </a:solidFill>
                <a:latin typeface="Century Schoolbook"/>
              </a:rPr>
              <a:t>age </a:t>
            </a:r>
            <a:r>
              <a:rPr lang="en-US" dirty="0" smtClean="0">
                <a:solidFill>
                  <a:srgbClr val="231F20"/>
                </a:solidFill>
                <a:latin typeface="Century Schoolbook"/>
              </a:rPr>
              <a:t>at puberty </a:t>
            </a:r>
            <a:r>
              <a:rPr lang="en-US" dirty="0">
                <a:solidFill>
                  <a:srgbClr val="231F20"/>
                </a:solidFill>
                <a:latin typeface="Century Schoolbook"/>
              </a:rPr>
              <a:t>is difficult to establish because of </a:t>
            </a:r>
            <a:r>
              <a:rPr lang="en-US" b="1" dirty="0">
                <a:solidFill>
                  <a:srgbClr val="FF0000"/>
                </a:solidFill>
                <a:latin typeface="Century Schoolbook"/>
              </a:rPr>
              <a:t>difficulties in </a:t>
            </a:r>
            <a:r>
              <a:rPr lang="en-US" b="1" dirty="0" err="1">
                <a:solidFill>
                  <a:srgbClr val="FF0000"/>
                </a:solidFill>
                <a:latin typeface="Century Schoolbook"/>
              </a:rPr>
              <a:t>oestrus</a:t>
            </a:r>
            <a:r>
              <a:rPr lang="en-US" b="1" dirty="0">
                <a:solidFill>
                  <a:srgbClr val="FF0000"/>
                </a:solidFill>
                <a:latin typeface="Century Schoolbook"/>
              </a:rPr>
              <a:t> detection </a:t>
            </a:r>
            <a:r>
              <a:rPr lang="en-US" dirty="0">
                <a:solidFill>
                  <a:srgbClr val="231F20"/>
                </a:solidFill>
                <a:latin typeface="Century Schoolbook"/>
              </a:rPr>
              <a:t>in this species </a:t>
            </a:r>
            <a:r>
              <a:rPr lang="en-US" dirty="0" smtClean="0">
                <a:solidFill>
                  <a:srgbClr val="231F20"/>
                </a:solidFill>
                <a:latin typeface="Century Schoolbook"/>
              </a:rPr>
              <a:t>and most </a:t>
            </a:r>
            <a:r>
              <a:rPr lang="en-US" dirty="0">
                <a:solidFill>
                  <a:srgbClr val="231F20"/>
                </a:solidFill>
                <a:latin typeface="Century Schoolbook"/>
              </a:rPr>
              <a:t>estimations appear to have been extrapolated from the age at first calving. </a:t>
            </a:r>
            <a:endParaRPr lang="en-US" dirty="0" smtClean="0">
              <a:solidFill>
                <a:srgbClr val="231F20"/>
              </a:solidFill>
              <a:latin typeface="Century Schoolbook"/>
            </a:endParaRPr>
          </a:p>
          <a:p>
            <a:pPr algn="just">
              <a:lnSpc>
                <a:spcPct val="120000"/>
              </a:lnSpc>
            </a:pPr>
            <a:r>
              <a:rPr lang="en-US" dirty="0" smtClean="0">
                <a:solidFill>
                  <a:srgbClr val="231F20"/>
                </a:solidFill>
                <a:latin typeface="Century Schoolbook"/>
              </a:rPr>
              <a:t>the </a:t>
            </a:r>
            <a:r>
              <a:rPr lang="en-US" b="1" dirty="0">
                <a:solidFill>
                  <a:srgbClr val="231F20"/>
                </a:solidFill>
                <a:latin typeface="Century Schoolbook"/>
              </a:rPr>
              <a:t>River type </a:t>
            </a:r>
            <a:r>
              <a:rPr lang="en-US" dirty="0">
                <a:solidFill>
                  <a:srgbClr val="231F20"/>
                </a:solidFill>
                <a:latin typeface="Century Schoolbook"/>
              </a:rPr>
              <a:t>exhibit first </a:t>
            </a:r>
            <a:r>
              <a:rPr lang="en-US" dirty="0" err="1">
                <a:solidFill>
                  <a:srgbClr val="231F20"/>
                </a:solidFill>
                <a:latin typeface="Century Schoolbook"/>
              </a:rPr>
              <a:t>oestrus</a:t>
            </a:r>
            <a:r>
              <a:rPr lang="en-US" dirty="0">
                <a:solidFill>
                  <a:srgbClr val="231F20"/>
                </a:solidFill>
                <a:latin typeface="Century Schoolbook"/>
              </a:rPr>
              <a:t> earlier (15 to 18 months</a:t>
            </a:r>
            <a:r>
              <a:rPr lang="en-US" dirty="0" smtClean="0">
                <a:solidFill>
                  <a:srgbClr val="231F20"/>
                </a:solidFill>
                <a:latin typeface="Century Schoolbook"/>
              </a:rPr>
              <a:t>)</a:t>
            </a:r>
            <a:endParaRPr lang="en-US" dirty="0">
              <a:solidFill>
                <a:srgbClr val="231F20"/>
              </a:solidFill>
              <a:latin typeface="Century Schoolbook"/>
            </a:endParaRPr>
          </a:p>
          <a:p>
            <a:pPr algn="just">
              <a:lnSpc>
                <a:spcPct val="120000"/>
              </a:lnSpc>
            </a:pPr>
            <a:r>
              <a:rPr lang="en-US" dirty="0">
                <a:solidFill>
                  <a:srgbClr val="231F20"/>
                </a:solidFill>
                <a:latin typeface="Century Schoolbook"/>
              </a:rPr>
              <a:t>the </a:t>
            </a:r>
            <a:r>
              <a:rPr lang="en-US" b="1" dirty="0">
                <a:solidFill>
                  <a:srgbClr val="231F20"/>
                </a:solidFill>
                <a:latin typeface="Century Schoolbook"/>
              </a:rPr>
              <a:t>Swamp type </a:t>
            </a:r>
            <a:r>
              <a:rPr lang="en-US" dirty="0">
                <a:solidFill>
                  <a:srgbClr val="231F20"/>
                </a:solidFill>
                <a:latin typeface="Century Schoolbook"/>
              </a:rPr>
              <a:t>(21 to 24 months). </a:t>
            </a:r>
            <a:r>
              <a:rPr lang="en-US" dirty="0" smtClean="0">
                <a:solidFill>
                  <a:srgbClr val="231F20"/>
                </a:solidFill>
                <a:latin typeface="Century Schoolbook"/>
              </a:rPr>
              <a:t>First </a:t>
            </a:r>
            <a:r>
              <a:rPr lang="en-US" dirty="0">
                <a:solidFill>
                  <a:srgbClr val="231F20"/>
                </a:solidFill>
                <a:latin typeface="Century Schoolbook"/>
              </a:rPr>
              <a:t>conception occurs at an average body weight of 250 </a:t>
            </a:r>
            <a:r>
              <a:rPr lang="en-US" dirty="0" smtClean="0">
                <a:solidFill>
                  <a:srgbClr val="231F20"/>
                </a:solidFill>
                <a:latin typeface="Century Schoolbook"/>
              </a:rPr>
              <a:t>to 275 </a:t>
            </a:r>
            <a:r>
              <a:rPr lang="en-US" dirty="0">
                <a:solidFill>
                  <a:srgbClr val="231F20"/>
                </a:solidFill>
                <a:latin typeface="Century Schoolbook"/>
              </a:rPr>
              <a:t>kg, which is usually attained at 24 to 36 months of age.</a:t>
            </a:r>
            <a:endParaRPr lang="en-US" dirty="0"/>
          </a:p>
        </p:txBody>
      </p:sp>
    </p:spTree>
    <p:extLst>
      <p:ext uri="{BB962C8B-B14F-4D97-AF65-F5344CB8AC3E}">
        <p14:creationId xmlns:p14="http://schemas.microsoft.com/office/powerpoint/2010/main" val="4245589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31F20"/>
                </a:solidFill>
                <a:latin typeface="Times New Roman"/>
              </a:rPr>
              <a:t>Seasonality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Although buffaloes are </a:t>
            </a:r>
            <a:r>
              <a:rPr lang="en-US" b="1" dirty="0" err="1"/>
              <a:t>polyoestrus</a:t>
            </a:r>
            <a:r>
              <a:rPr lang="en-US" dirty="0"/>
              <a:t>, their reproductive efficiency shows wide variation throughout the year. </a:t>
            </a:r>
          </a:p>
          <a:p>
            <a:pPr algn="just"/>
            <a:r>
              <a:rPr lang="en-US" dirty="0"/>
              <a:t>buffalo cows exhibit a distinct seasonal change in displaying </a:t>
            </a:r>
            <a:r>
              <a:rPr lang="en-US" b="1" dirty="0" err="1"/>
              <a:t>oestrus</a:t>
            </a:r>
            <a:r>
              <a:rPr lang="en-US" dirty="0"/>
              <a:t>, </a:t>
            </a:r>
            <a:r>
              <a:rPr lang="en-US" b="1" dirty="0"/>
              <a:t>conception rate</a:t>
            </a:r>
            <a:r>
              <a:rPr lang="en-US" dirty="0"/>
              <a:t>, and </a:t>
            </a:r>
            <a:r>
              <a:rPr lang="en-US" b="1" dirty="0"/>
              <a:t>calving rate</a:t>
            </a:r>
            <a:r>
              <a:rPr lang="en-US" dirty="0"/>
              <a:t>. This may be the cause of the prolonged inter-calving period since buffalo calving during the unfavorable season may not resume their ovarian activity until the following favorable season, decreasing their reproductive efficiency.</a:t>
            </a:r>
          </a:p>
        </p:txBody>
      </p:sp>
    </p:spTree>
    <p:extLst>
      <p:ext uri="{BB962C8B-B14F-4D97-AF65-F5344CB8AC3E}">
        <p14:creationId xmlns:p14="http://schemas.microsoft.com/office/powerpoint/2010/main" val="1191927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r>
              <a:rPr lang="en-US" dirty="0"/>
              <a:t>Therefore, the reproductive seasonality in the buffalo depends on </a:t>
            </a:r>
            <a:r>
              <a:rPr lang="en-US" b="1" dirty="0"/>
              <a:t>food</a:t>
            </a:r>
            <a:r>
              <a:rPr lang="en-US" dirty="0"/>
              <a:t> availability, </a:t>
            </a:r>
            <a:r>
              <a:rPr lang="en-US" b="1" dirty="0"/>
              <a:t>climate</a:t>
            </a:r>
            <a:r>
              <a:rPr lang="en-US" dirty="0"/>
              <a:t>, and particularly </a:t>
            </a:r>
            <a:r>
              <a:rPr lang="en-US" b="1" dirty="0"/>
              <a:t>photoperiod</a:t>
            </a:r>
            <a:r>
              <a:rPr lang="en-US" dirty="0"/>
              <a:t>, depending on melatonin secretion, play a pivotal role . </a:t>
            </a:r>
            <a:r>
              <a:rPr lang="en-US" dirty="0">
                <a:solidFill>
                  <a:srgbClr val="FF0000"/>
                </a:solidFill>
              </a:rPr>
              <a:t>Melatonin </a:t>
            </a:r>
            <a:r>
              <a:rPr lang="en-US" dirty="0"/>
              <a:t>is a hormone secreted by the pineal gland during the </a:t>
            </a:r>
            <a:r>
              <a:rPr lang="en-US" b="1" dirty="0"/>
              <a:t>night</a:t>
            </a:r>
            <a:r>
              <a:rPr lang="en-US" dirty="0"/>
              <a:t> and represents the endocrinal signal of the light-dark rhythm in the environment. The role of melatonin in the regulation of the circadian and annual rhythm is well known in the </a:t>
            </a:r>
            <a:r>
              <a:rPr lang="en-US" b="1" dirty="0"/>
              <a:t>control of ovarian </a:t>
            </a:r>
            <a:r>
              <a:rPr lang="en-US" b="1" dirty="0" err="1"/>
              <a:t>cyclicity</a:t>
            </a:r>
            <a:r>
              <a:rPr lang="en-US" b="1" dirty="0"/>
              <a:t> </a:t>
            </a:r>
            <a:r>
              <a:rPr lang="en-US" dirty="0"/>
              <a:t>in seasonal species such as sheep, goats, and mares, while few investigations have been made to clarify the role of this hormone in buffalo reproduction.</a:t>
            </a:r>
          </a:p>
          <a:p>
            <a:endParaRPr lang="en-US" dirty="0"/>
          </a:p>
        </p:txBody>
      </p:sp>
    </p:spTree>
    <p:extLst>
      <p:ext uri="{BB962C8B-B14F-4D97-AF65-F5344CB8AC3E}">
        <p14:creationId xmlns:p14="http://schemas.microsoft.com/office/powerpoint/2010/main" val="3395006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err="1">
                <a:solidFill>
                  <a:srgbClr val="231F20"/>
                </a:solidFill>
                <a:latin typeface="Times New Roman"/>
              </a:rPr>
              <a:t>Oestrous</a:t>
            </a:r>
            <a:r>
              <a:rPr lang="en-US" b="1" dirty="0">
                <a:solidFill>
                  <a:srgbClr val="231F20"/>
                </a:solidFill>
                <a:latin typeface="Times New Roman"/>
              </a:rPr>
              <a:t> Cycle</a:t>
            </a:r>
            <a:endParaRPr lang="en-US" dirty="0"/>
          </a:p>
        </p:txBody>
      </p:sp>
      <p:sp>
        <p:nvSpPr>
          <p:cNvPr id="3" name="Content Placeholder 2"/>
          <p:cNvSpPr>
            <a:spLocks noGrp="1"/>
          </p:cNvSpPr>
          <p:nvPr>
            <p:ph idx="1"/>
          </p:nvPr>
        </p:nvSpPr>
        <p:spPr>
          <a:xfrm>
            <a:off x="457200" y="1143000"/>
            <a:ext cx="8229600" cy="5562600"/>
          </a:xfrm>
        </p:spPr>
        <p:txBody>
          <a:bodyPr>
            <a:noAutofit/>
          </a:bodyPr>
          <a:lstStyle/>
          <a:p>
            <a:pPr algn="just"/>
            <a:r>
              <a:rPr lang="en-US" sz="2400" dirty="0"/>
              <a:t>The average length of the </a:t>
            </a:r>
            <a:r>
              <a:rPr lang="en-US" sz="2400" dirty="0" err="1"/>
              <a:t>oestrous</a:t>
            </a:r>
            <a:r>
              <a:rPr lang="en-US" sz="2400" dirty="0"/>
              <a:t> cycle has been reported to be 21 days in the riverine type. Several factors such as </a:t>
            </a:r>
            <a:r>
              <a:rPr lang="en-US" sz="2400" dirty="0">
                <a:solidFill>
                  <a:srgbClr val="FF0000"/>
                </a:solidFill>
              </a:rPr>
              <a:t>climate</a:t>
            </a:r>
            <a:r>
              <a:rPr lang="en-US" sz="2400" dirty="0"/>
              <a:t>, </a:t>
            </a:r>
            <a:r>
              <a:rPr lang="en-US" sz="2400" dirty="0">
                <a:solidFill>
                  <a:srgbClr val="FF0000"/>
                </a:solidFill>
              </a:rPr>
              <a:t>temperature</a:t>
            </a:r>
            <a:r>
              <a:rPr lang="en-US" sz="2400" dirty="0"/>
              <a:t>, </a:t>
            </a:r>
            <a:r>
              <a:rPr lang="en-US" sz="2400" dirty="0">
                <a:solidFill>
                  <a:srgbClr val="FF0000"/>
                </a:solidFill>
              </a:rPr>
              <a:t>photoperiod</a:t>
            </a:r>
            <a:r>
              <a:rPr lang="en-US" sz="2400" dirty="0"/>
              <a:t>, </a:t>
            </a:r>
            <a:r>
              <a:rPr lang="en-US" sz="2400" dirty="0">
                <a:solidFill>
                  <a:srgbClr val="FF0000"/>
                </a:solidFill>
              </a:rPr>
              <a:t>nutrition</a:t>
            </a:r>
            <a:r>
              <a:rPr lang="en-US" sz="2400" dirty="0"/>
              <a:t>, have been shown to affect the length of </a:t>
            </a:r>
            <a:r>
              <a:rPr lang="en-US" sz="2400" dirty="0" err="1"/>
              <a:t>oestrous</a:t>
            </a:r>
            <a:r>
              <a:rPr lang="en-US" sz="2400" dirty="0"/>
              <a:t> cycle and the degree of </a:t>
            </a:r>
            <a:r>
              <a:rPr lang="en-US" sz="2400" dirty="0" smtClean="0"/>
              <a:t>heat expression</a:t>
            </a:r>
            <a:r>
              <a:rPr lang="en-US" sz="2400" dirty="0"/>
              <a:t>. </a:t>
            </a:r>
            <a:r>
              <a:rPr lang="en-US" sz="2400" dirty="0" err="1"/>
              <a:t>Oestrous</a:t>
            </a:r>
            <a:r>
              <a:rPr lang="en-US" sz="2400" dirty="0"/>
              <a:t> </a:t>
            </a:r>
            <a:r>
              <a:rPr lang="en-US" sz="2400" dirty="0" err="1"/>
              <a:t>behaviour</a:t>
            </a:r>
            <a:r>
              <a:rPr lang="en-US" sz="2400" dirty="0"/>
              <a:t> in buffalo has a lower intensity than in cows and is </a:t>
            </a:r>
            <a:r>
              <a:rPr lang="en-US" sz="2400" dirty="0" smtClean="0"/>
              <a:t>therefore much </a:t>
            </a:r>
            <a:r>
              <a:rPr lang="en-US" sz="2400" dirty="0"/>
              <a:t>more difficult to detect. </a:t>
            </a:r>
            <a:r>
              <a:rPr lang="en-US" sz="2400" dirty="0">
                <a:solidFill>
                  <a:srgbClr val="FF0000"/>
                </a:solidFill>
              </a:rPr>
              <a:t>Acceptance of the male</a:t>
            </a:r>
            <a:r>
              <a:rPr lang="en-US" sz="2400" dirty="0"/>
              <a:t> is considered as the most </a:t>
            </a:r>
            <a:r>
              <a:rPr lang="en-US" sz="2400" dirty="0" smtClean="0"/>
              <a:t>reliable indication </a:t>
            </a:r>
            <a:r>
              <a:rPr lang="en-US" sz="2400" dirty="0"/>
              <a:t>of </a:t>
            </a:r>
            <a:r>
              <a:rPr lang="en-US" sz="2400" dirty="0" err="1"/>
              <a:t>oestrus</a:t>
            </a:r>
            <a:r>
              <a:rPr lang="en-US" sz="2400" dirty="0"/>
              <a:t> in the buffalo. Salient signs of </a:t>
            </a:r>
            <a:r>
              <a:rPr lang="en-US" sz="2400" dirty="0" err="1"/>
              <a:t>oestrus</a:t>
            </a:r>
            <a:r>
              <a:rPr lang="en-US" sz="2400" dirty="0"/>
              <a:t> in River buffalo are reported to </a:t>
            </a:r>
            <a:r>
              <a:rPr lang="en-US" sz="2400" dirty="0" smtClean="0"/>
              <a:t>be </a:t>
            </a:r>
            <a:r>
              <a:rPr lang="en-US" sz="2400" dirty="0" smtClean="0">
                <a:solidFill>
                  <a:srgbClr val="00B050"/>
                </a:solidFill>
              </a:rPr>
              <a:t>frequent </a:t>
            </a:r>
            <a:r>
              <a:rPr lang="en-US" sz="2400" dirty="0">
                <a:solidFill>
                  <a:srgbClr val="00B050"/>
                </a:solidFill>
              </a:rPr>
              <a:t>urination</a:t>
            </a:r>
            <a:r>
              <a:rPr lang="en-US" sz="2400" dirty="0"/>
              <a:t>, </a:t>
            </a:r>
            <a:r>
              <a:rPr lang="en-US" sz="2400" dirty="0">
                <a:solidFill>
                  <a:srgbClr val="00B050"/>
                </a:solidFill>
              </a:rPr>
              <a:t>bellowing</a:t>
            </a:r>
            <a:r>
              <a:rPr lang="en-US" sz="2400" dirty="0"/>
              <a:t>, </a:t>
            </a:r>
            <a:r>
              <a:rPr lang="en-US" sz="2400" dirty="0">
                <a:solidFill>
                  <a:srgbClr val="00B050"/>
                </a:solidFill>
              </a:rPr>
              <a:t>vulva swelling</a:t>
            </a:r>
            <a:r>
              <a:rPr lang="en-US" sz="2400" dirty="0"/>
              <a:t>, </a:t>
            </a:r>
            <a:r>
              <a:rPr lang="en-US" sz="2400" dirty="0">
                <a:solidFill>
                  <a:srgbClr val="00B050"/>
                </a:solidFill>
              </a:rPr>
              <a:t>mucous </a:t>
            </a:r>
            <a:r>
              <a:rPr lang="en-US" sz="2400" dirty="0" smtClean="0">
                <a:solidFill>
                  <a:srgbClr val="00B050"/>
                </a:solidFill>
              </a:rPr>
              <a:t>discharge</a:t>
            </a:r>
            <a:r>
              <a:rPr lang="en-US" sz="2400" dirty="0" smtClean="0"/>
              <a:t>. The </a:t>
            </a:r>
            <a:r>
              <a:rPr lang="en-US" sz="2400" dirty="0"/>
              <a:t>average duration of </a:t>
            </a:r>
            <a:r>
              <a:rPr lang="en-US" sz="2400" dirty="0" err="1" smtClean="0"/>
              <a:t>oestrus</a:t>
            </a:r>
            <a:r>
              <a:rPr lang="en-US" sz="2400" dirty="0" smtClean="0"/>
              <a:t> is </a:t>
            </a:r>
            <a:r>
              <a:rPr lang="en-US" sz="2400" dirty="0"/>
              <a:t>20 hours and appears to be slightly longer in the River buffalo than in the Swamp </a:t>
            </a:r>
            <a:r>
              <a:rPr lang="en-US" sz="2400" dirty="0" smtClean="0"/>
              <a:t>buffalo. Durations </a:t>
            </a:r>
            <a:r>
              <a:rPr lang="en-US" sz="2400" dirty="0"/>
              <a:t>ranging from a short period of 9 hours to a long period of 56 hours have </a:t>
            </a:r>
            <a:r>
              <a:rPr lang="en-US" sz="2400" dirty="0" smtClean="0"/>
              <a:t>been reported</a:t>
            </a:r>
            <a:r>
              <a:rPr lang="en-US" sz="2400" dirty="0"/>
              <a:t>.</a:t>
            </a:r>
          </a:p>
        </p:txBody>
      </p:sp>
    </p:spTree>
    <p:extLst>
      <p:ext uri="{BB962C8B-B14F-4D97-AF65-F5344CB8AC3E}">
        <p14:creationId xmlns:p14="http://schemas.microsoft.com/office/powerpoint/2010/main" val="4154314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067800" cy="6629400"/>
          </a:xfrm>
        </p:spPr>
        <p:txBody>
          <a:bodyPr>
            <a:normAutofit fontScale="25000" lnSpcReduction="20000"/>
          </a:bodyPr>
          <a:lstStyle/>
          <a:p>
            <a:pPr algn="just">
              <a:lnSpc>
                <a:spcPct val="150000"/>
              </a:lnSpc>
              <a:spcAft>
                <a:spcPts val="1000"/>
              </a:spcAft>
            </a:pPr>
            <a:r>
              <a:rPr lang="en-US" sz="9600" b="1" dirty="0" smtClean="0">
                <a:effectLst/>
                <a:latin typeface="Times New Roman"/>
                <a:ea typeface="Calibri"/>
                <a:cs typeface="Arial"/>
              </a:rPr>
              <a:t>Physiology and reproduction management:</a:t>
            </a:r>
            <a:endParaRPr lang="en-US" sz="9600" dirty="0">
              <a:ea typeface="Calibri"/>
              <a:cs typeface="Arial"/>
            </a:endParaRPr>
          </a:p>
          <a:p>
            <a:pPr marL="0" indent="0" algn="just">
              <a:lnSpc>
                <a:spcPct val="150000"/>
              </a:lnSpc>
              <a:spcAft>
                <a:spcPts val="1000"/>
              </a:spcAft>
              <a:buNone/>
            </a:pPr>
            <a:r>
              <a:rPr lang="en-US" sz="8400" dirty="0" smtClean="0">
                <a:effectLst/>
                <a:latin typeface="Times New Roman"/>
                <a:ea typeface="Calibri"/>
                <a:cs typeface="Arial"/>
              </a:rPr>
              <a:t>The reproductive physiology of the buffalo and of the cow  are quite </a:t>
            </a:r>
            <a:r>
              <a:rPr lang="en-US" sz="8400" b="1" dirty="0" smtClean="0">
                <a:effectLst/>
                <a:latin typeface="Times New Roman"/>
                <a:ea typeface="Calibri"/>
                <a:cs typeface="Arial"/>
              </a:rPr>
              <a:t>similar</a:t>
            </a:r>
            <a:r>
              <a:rPr lang="en-US" sz="8400" dirty="0" smtClean="0">
                <a:effectLst/>
                <a:latin typeface="Times New Roman"/>
                <a:ea typeface="Calibri"/>
                <a:cs typeface="Arial"/>
              </a:rPr>
              <a:t>. The reproductive organs of buffaloes are </a:t>
            </a:r>
            <a:r>
              <a:rPr lang="en-US" sz="8400" b="1" dirty="0" smtClean="0">
                <a:effectLst/>
                <a:latin typeface="Times New Roman"/>
                <a:ea typeface="Calibri"/>
                <a:cs typeface="Arial"/>
              </a:rPr>
              <a:t>smaller</a:t>
            </a:r>
            <a:r>
              <a:rPr lang="en-US" sz="8400" dirty="0" smtClean="0">
                <a:effectLst/>
                <a:latin typeface="Times New Roman"/>
                <a:ea typeface="Calibri"/>
                <a:cs typeface="Arial"/>
              </a:rPr>
              <a:t>, but quite similar, to those of cows. Under field conditions, </a:t>
            </a:r>
            <a:r>
              <a:rPr lang="en-US" sz="8400" b="1" dirty="0" smtClean="0">
                <a:effectLst/>
                <a:latin typeface="Times New Roman"/>
                <a:ea typeface="Calibri"/>
                <a:cs typeface="Arial"/>
              </a:rPr>
              <a:t>estrus first occurs at 24-36 months</a:t>
            </a:r>
            <a:r>
              <a:rPr lang="en-US" sz="8400" dirty="0" smtClean="0">
                <a:effectLst/>
                <a:latin typeface="Times New Roman"/>
                <a:ea typeface="Calibri"/>
                <a:cs typeface="Arial"/>
              </a:rPr>
              <a:t>. In well-fed animals, puberty may be reached before </a:t>
            </a:r>
            <a:r>
              <a:rPr lang="en-US" sz="8400" b="1" dirty="0" smtClean="0">
                <a:effectLst/>
                <a:latin typeface="Times New Roman"/>
                <a:ea typeface="Calibri"/>
                <a:cs typeface="Arial"/>
              </a:rPr>
              <a:t>20 months</a:t>
            </a:r>
            <a:r>
              <a:rPr lang="en-US" sz="8400" dirty="0" smtClean="0">
                <a:effectLst/>
                <a:latin typeface="Times New Roman"/>
                <a:ea typeface="Calibri"/>
                <a:cs typeface="Arial"/>
              </a:rPr>
              <a:t>. </a:t>
            </a:r>
            <a:r>
              <a:rPr lang="en-US" sz="8400" b="1" dirty="0" smtClean="0">
                <a:effectLst/>
                <a:latin typeface="Times New Roman"/>
                <a:ea typeface="Calibri"/>
                <a:cs typeface="Arial"/>
              </a:rPr>
              <a:t>The average age at first calving lies therefore between 3 and 4 years,</a:t>
            </a:r>
            <a:r>
              <a:rPr lang="en-US" sz="8400" dirty="0" smtClean="0">
                <a:effectLst/>
                <a:latin typeface="Times New Roman"/>
                <a:ea typeface="Calibri"/>
                <a:cs typeface="Arial"/>
              </a:rPr>
              <a:t> but many do not calve until much later.</a:t>
            </a:r>
            <a:endParaRPr lang="en-US" sz="8400" dirty="0">
              <a:ea typeface="Calibri"/>
              <a:cs typeface="Arial"/>
            </a:endParaRPr>
          </a:p>
          <a:p>
            <a:pPr marL="0" indent="0" algn="just">
              <a:lnSpc>
                <a:spcPct val="150000"/>
              </a:lnSpc>
              <a:spcAft>
                <a:spcPts val="1000"/>
              </a:spcAft>
              <a:buNone/>
            </a:pPr>
            <a:r>
              <a:rPr lang="en-US" sz="8400" b="1" dirty="0" smtClean="0">
                <a:effectLst/>
                <a:latin typeface="Times New Roman"/>
                <a:ea typeface="Calibri"/>
                <a:cs typeface="Arial"/>
              </a:rPr>
              <a:t>Buffalo estrous behavior is less intense than that of cows and is consequently much more difficult to detect.</a:t>
            </a:r>
            <a:r>
              <a:rPr lang="en-US" sz="8400" dirty="0" smtClean="0">
                <a:effectLst/>
                <a:latin typeface="Times New Roman"/>
                <a:ea typeface="Calibri"/>
                <a:cs typeface="Arial"/>
              </a:rPr>
              <a:t> </a:t>
            </a:r>
            <a:r>
              <a:rPr lang="en-US" sz="8400" dirty="0" smtClean="0">
                <a:solidFill>
                  <a:srgbClr val="FF0000"/>
                </a:solidFill>
                <a:effectLst/>
                <a:latin typeface="Times New Roman"/>
                <a:ea typeface="Calibri"/>
                <a:cs typeface="Arial"/>
              </a:rPr>
              <a:t>Mucosal vaginal discharge</a:t>
            </a:r>
            <a:r>
              <a:rPr lang="en-US" sz="8400" dirty="0" smtClean="0">
                <a:effectLst/>
                <a:latin typeface="Times New Roman"/>
                <a:ea typeface="Calibri"/>
                <a:cs typeface="Arial"/>
              </a:rPr>
              <a:t>, </a:t>
            </a:r>
            <a:r>
              <a:rPr lang="en-US" sz="8400" dirty="0" smtClean="0">
                <a:solidFill>
                  <a:srgbClr val="FF0000"/>
                </a:solidFill>
                <a:effectLst/>
                <a:latin typeface="Times New Roman"/>
                <a:ea typeface="Calibri"/>
                <a:cs typeface="Arial"/>
              </a:rPr>
              <a:t>swollen vulva</a:t>
            </a:r>
            <a:r>
              <a:rPr lang="en-US" sz="8400" dirty="0" smtClean="0">
                <a:effectLst/>
                <a:latin typeface="Times New Roman"/>
                <a:ea typeface="Calibri"/>
                <a:cs typeface="Arial"/>
              </a:rPr>
              <a:t>, mounting behavior and the standing reflex are the main signs of estrus. On average, </a:t>
            </a:r>
            <a:r>
              <a:rPr lang="en-US" sz="8400" b="1" dirty="0" smtClean="0">
                <a:effectLst/>
                <a:latin typeface="Times New Roman"/>
                <a:ea typeface="Calibri"/>
                <a:cs typeface="Arial"/>
              </a:rPr>
              <a:t>estrus lasts 12 to 28 hours</a:t>
            </a:r>
            <a:r>
              <a:rPr lang="en-US" sz="8400" dirty="0" smtClean="0">
                <a:effectLst/>
                <a:latin typeface="Times New Roman"/>
                <a:ea typeface="Calibri"/>
                <a:cs typeface="Arial"/>
              </a:rPr>
              <a:t>. Ovulation occurs </a:t>
            </a:r>
            <a:r>
              <a:rPr lang="en-US" sz="8400" b="1" dirty="0" smtClean="0">
                <a:effectLst/>
                <a:latin typeface="Times New Roman"/>
                <a:ea typeface="Calibri"/>
                <a:cs typeface="Arial"/>
              </a:rPr>
              <a:t>approximately 10 hours after the end of estrus</a:t>
            </a:r>
            <a:r>
              <a:rPr lang="en-US" sz="8400" dirty="0" smtClean="0">
                <a:effectLst/>
                <a:latin typeface="Times New Roman"/>
                <a:ea typeface="Calibri"/>
                <a:cs typeface="Arial"/>
              </a:rPr>
              <a:t>. The average length of the estrous cycle is 21-22 days</a:t>
            </a:r>
            <a:r>
              <a:rPr lang="en-US" sz="8400" b="1" dirty="0" smtClean="0">
                <a:effectLst/>
                <a:latin typeface="Times New Roman"/>
                <a:ea typeface="Calibri"/>
                <a:cs typeface="Arial"/>
              </a:rPr>
              <a:t>. </a:t>
            </a:r>
            <a:r>
              <a:rPr lang="en-US" sz="8400" dirty="0" smtClean="0">
                <a:effectLst/>
                <a:latin typeface="Times New Roman"/>
                <a:ea typeface="Calibri"/>
                <a:cs typeface="Arial"/>
              </a:rPr>
              <a:t>The river buffalo shows a distinct seasonal period of sexual activity. The peak of </a:t>
            </a:r>
            <a:r>
              <a:rPr lang="en-US" sz="8400" b="1" dirty="0" smtClean="0">
                <a:effectLst/>
                <a:latin typeface="Times New Roman"/>
                <a:ea typeface="Calibri"/>
                <a:cs typeface="Arial"/>
              </a:rPr>
              <a:t>first mating's occurs during autumn and winter</a:t>
            </a:r>
            <a:r>
              <a:rPr lang="en-US" sz="8000" b="1" dirty="0" smtClean="0">
                <a:effectLst/>
                <a:latin typeface="Times New Roman"/>
                <a:ea typeface="Calibri"/>
                <a:cs typeface="Arial"/>
              </a:rPr>
              <a:t>.</a:t>
            </a:r>
            <a:endParaRPr lang="en-US" sz="8000" b="1" dirty="0">
              <a:ea typeface="Calibri"/>
              <a:cs typeface="Arial"/>
            </a:endParaRPr>
          </a:p>
          <a:p>
            <a:pPr marL="0" indent="0">
              <a:buNone/>
            </a:pPr>
            <a:endParaRPr lang="en-US" dirty="0"/>
          </a:p>
        </p:txBody>
      </p:sp>
    </p:spTree>
    <p:extLst>
      <p:ext uri="{BB962C8B-B14F-4D97-AF65-F5344CB8AC3E}">
        <p14:creationId xmlns:p14="http://schemas.microsoft.com/office/powerpoint/2010/main" val="2316785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228600"/>
            <a:ext cx="8763000" cy="6324600"/>
          </a:xfrm>
        </p:spPr>
        <p:txBody>
          <a:bodyPr>
            <a:normAutofit fontScale="70000" lnSpcReduction="20000"/>
          </a:bodyPr>
          <a:lstStyle/>
          <a:p>
            <a:pPr algn="just">
              <a:lnSpc>
                <a:spcPct val="150000"/>
              </a:lnSpc>
              <a:spcAft>
                <a:spcPts val="1000"/>
              </a:spcAft>
            </a:pPr>
            <a:r>
              <a:rPr lang="en-US" dirty="0" smtClean="0">
                <a:solidFill>
                  <a:srgbClr val="0070C0"/>
                </a:solidFill>
                <a:effectLst/>
                <a:latin typeface="Times New Roman"/>
                <a:ea typeface="Calibri"/>
                <a:cs typeface="Arial"/>
              </a:rPr>
              <a:t>The gestation period of buffaloes is longer than that of cows and is approx. 310 to 330 days</a:t>
            </a:r>
            <a:r>
              <a:rPr lang="en-US" dirty="0" smtClean="0">
                <a:effectLst/>
                <a:latin typeface="Times New Roman"/>
                <a:ea typeface="Calibri"/>
                <a:cs typeface="Arial"/>
              </a:rPr>
              <a:t>. </a:t>
            </a:r>
            <a:r>
              <a:rPr lang="en-US" dirty="0" smtClean="0">
                <a:solidFill>
                  <a:srgbClr val="0070C0"/>
                </a:solidFill>
                <a:effectLst/>
                <a:latin typeface="Times New Roman"/>
                <a:ea typeface="Calibri"/>
                <a:cs typeface="Arial"/>
              </a:rPr>
              <a:t>River tend to have a shorter gestation period (315 days) than swamp buffaloes (330 days). </a:t>
            </a:r>
            <a:r>
              <a:rPr lang="en-US" dirty="0" smtClean="0">
                <a:effectLst/>
                <a:latin typeface="Times New Roman"/>
                <a:ea typeface="Calibri"/>
                <a:cs typeface="Arial"/>
              </a:rPr>
              <a:t>The hormone patterns of buffaloes and cows appear to be basically identical, but the progesterone concentrations during the cycle and during pregnancy are much lower in buffaloes, especially in the swamp-type animals. </a:t>
            </a:r>
            <a:r>
              <a:rPr lang="en-US" b="1" dirty="0" smtClean="0">
                <a:effectLst/>
                <a:latin typeface="Times New Roman"/>
                <a:ea typeface="Calibri"/>
                <a:cs typeface="Arial"/>
              </a:rPr>
              <a:t>The calving interval of buffaloes varies between 400 and 600 days</a:t>
            </a:r>
            <a:r>
              <a:rPr lang="en-US" dirty="0" smtClean="0">
                <a:effectLst/>
                <a:latin typeface="Times New Roman"/>
                <a:ea typeface="Calibri"/>
                <a:cs typeface="Arial"/>
              </a:rPr>
              <a:t>, although longer calving intervals are no exception. </a:t>
            </a:r>
            <a:r>
              <a:rPr lang="en-US" b="1" dirty="0" smtClean="0">
                <a:effectLst/>
                <a:latin typeface="Times New Roman"/>
                <a:ea typeface="Calibri"/>
                <a:cs typeface="Arial"/>
              </a:rPr>
              <a:t>Seasonal</a:t>
            </a:r>
            <a:r>
              <a:rPr lang="en-US" dirty="0" smtClean="0">
                <a:effectLst/>
                <a:latin typeface="Times New Roman"/>
                <a:ea typeface="Calibri"/>
                <a:cs typeface="Arial"/>
              </a:rPr>
              <a:t>, </a:t>
            </a:r>
            <a:r>
              <a:rPr lang="en-US" b="1" dirty="0" smtClean="0">
                <a:effectLst/>
                <a:latin typeface="Times New Roman"/>
                <a:ea typeface="Calibri"/>
                <a:cs typeface="Arial"/>
              </a:rPr>
              <a:t>nutritional</a:t>
            </a:r>
            <a:r>
              <a:rPr lang="en-US" dirty="0" smtClean="0">
                <a:effectLst/>
                <a:latin typeface="Times New Roman"/>
                <a:ea typeface="Calibri"/>
                <a:cs typeface="Arial"/>
              </a:rPr>
              <a:t> and </a:t>
            </a:r>
            <a:r>
              <a:rPr lang="en-US" b="1" dirty="0" smtClean="0">
                <a:effectLst/>
                <a:latin typeface="Times New Roman"/>
                <a:ea typeface="Calibri"/>
                <a:cs typeface="Arial"/>
              </a:rPr>
              <a:t>managerial factors </a:t>
            </a:r>
            <a:r>
              <a:rPr lang="en-US" dirty="0" smtClean="0">
                <a:effectLst/>
                <a:latin typeface="Times New Roman"/>
                <a:ea typeface="Calibri"/>
                <a:cs typeface="Arial"/>
              </a:rPr>
              <a:t>play an important role. The first ovulation in river buffaloes does not generally occur before 55 days post partum, but may be delayed up to day 90 post partum when a </a:t>
            </a:r>
            <a:r>
              <a:rPr lang="en-US" b="1" dirty="0" smtClean="0">
                <a:effectLst/>
                <a:latin typeface="Times New Roman"/>
                <a:ea typeface="Calibri"/>
                <a:cs typeface="Arial"/>
              </a:rPr>
              <a:t>suckling calf is present</a:t>
            </a:r>
            <a:r>
              <a:rPr lang="en-US" dirty="0" smtClean="0">
                <a:effectLst/>
                <a:latin typeface="Times New Roman"/>
                <a:ea typeface="Calibri"/>
                <a:cs typeface="Arial"/>
              </a:rPr>
              <a:t>. </a:t>
            </a:r>
            <a:r>
              <a:rPr lang="en-US" dirty="0" smtClean="0">
                <a:solidFill>
                  <a:srgbClr val="FF0000"/>
                </a:solidFill>
                <a:effectLst/>
                <a:latin typeface="Times New Roman"/>
                <a:ea typeface="Calibri"/>
                <a:cs typeface="Arial"/>
              </a:rPr>
              <a:t>The first estrus is detected after 130 days post partum in suckled cows</a:t>
            </a:r>
            <a:r>
              <a:rPr lang="en-US" dirty="0" smtClean="0">
                <a:effectLst/>
                <a:latin typeface="Times New Roman"/>
                <a:ea typeface="Calibri"/>
                <a:cs typeface="Arial"/>
              </a:rPr>
              <a:t>, but may be delayed much longer depending on nutritional and climate conditions</a:t>
            </a:r>
            <a:endParaRPr lang="en-US" sz="2400" dirty="0">
              <a:ea typeface="Calibri"/>
              <a:cs typeface="Arial"/>
            </a:endParaRPr>
          </a:p>
          <a:p>
            <a:pPr marL="0" indent="0">
              <a:buNone/>
            </a:pPr>
            <a:endParaRPr lang="en-US" dirty="0"/>
          </a:p>
        </p:txBody>
      </p:sp>
    </p:spTree>
    <p:extLst>
      <p:ext uri="{BB962C8B-B14F-4D97-AF65-F5344CB8AC3E}">
        <p14:creationId xmlns:p14="http://schemas.microsoft.com/office/powerpoint/2010/main" val="3380849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231F20"/>
                </a:solidFill>
                <a:latin typeface="Times New Roman"/>
              </a:rPr>
              <a:t>Anoestrus</a:t>
            </a:r>
            <a:r>
              <a:rPr lang="en-US" b="1" dirty="0">
                <a:solidFill>
                  <a:srgbClr val="231F20"/>
                </a:solidFill>
                <a:latin typeface="Times New Roman"/>
              </a:rPr>
              <a:t> and </a:t>
            </a:r>
            <a:r>
              <a:rPr lang="en-US" b="1" dirty="0" err="1">
                <a:solidFill>
                  <a:srgbClr val="231F20"/>
                </a:solidFill>
                <a:latin typeface="Times New Roman"/>
              </a:rPr>
              <a:t>Oestrus</a:t>
            </a:r>
            <a:r>
              <a:rPr lang="en-US" b="1" dirty="0">
                <a:solidFill>
                  <a:srgbClr val="231F20"/>
                </a:solidFill>
                <a:latin typeface="Times New Roman"/>
              </a:rPr>
              <a:t> Induction</a:t>
            </a:r>
            <a:endParaRPr lang="en-US" dirty="0"/>
          </a:p>
        </p:txBody>
      </p:sp>
      <p:sp>
        <p:nvSpPr>
          <p:cNvPr id="3" name="Content Placeholder 2"/>
          <p:cNvSpPr>
            <a:spLocks noGrp="1"/>
          </p:cNvSpPr>
          <p:nvPr>
            <p:ph idx="1"/>
          </p:nvPr>
        </p:nvSpPr>
        <p:spPr/>
        <p:txBody>
          <a:bodyPr/>
          <a:lstStyle/>
          <a:p>
            <a:pPr algn="just"/>
            <a:r>
              <a:rPr lang="en-US" dirty="0"/>
              <a:t>The </a:t>
            </a:r>
            <a:r>
              <a:rPr lang="en-US" b="1" dirty="0"/>
              <a:t>long </a:t>
            </a:r>
            <a:r>
              <a:rPr lang="en-US" b="1" dirty="0" err="1"/>
              <a:t>intercalving</a:t>
            </a:r>
            <a:r>
              <a:rPr lang="en-US" b="1" dirty="0"/>
              <a:t> period </a:t>
            </a:r>
            <a:r>
              <a:rPr lang="en-US" dirty="0"/>
              <a:t>is one of the major problems in buffalo breeding. </a:t>
            </a:r>
            <a:endParaRPr lang="en-US" dirty="0" smtClean="0"/>
          </a:p>
          <a:p>
            <a:pPr algn="just"/>
            <a:r>
              <a:rPr lang="en-US" dirty="0" smtClean="0"/>
              <a:t>Post-partum </a:t>
            </a:r>
            <a:r>
              <a:rPr lang="en-US" dirty="0"/>
              <a:t>ovarian activity resumption, and subsequent conception, may be affected by several factors such as </a:t>
            </a:r>
            <a:r>
              <a:rPr lang="en-US" b="1" dirty="0"/>
              <a:t>breed</a:t>
            </a:r>
            <a:r>
              <a:rPr lang="en-US" dirty="0"/>
              <a:t>, </a:t>
            </a:r>
            <a:r>
              <a:rPr lang="en-US" b="1" dirty="0"/>
              <a:t>nutrition</a:t>
            </a:r>
            <a:r>
              <a:rPr lang="en-US" dirty="0"/>
              <a:t> plan, </a:t>
            </a:r>
            <a:r>
              <a:rPr lang="en-US" b="1" dirty="0"/>
              <a:t>milk yield</a:t>
            </a:r>
            <a:r>
              <a:rPr lang="en-US" dirty="0"/>
              <a:t>, </a:t>
            </a:r>
            <a:r>
              <a:rPr lang="en-US" b="1" dirty="0"/>
              <a:t>suckling</a:t>
            </a:r>
            <a:r>
              <a:rPr lang="en-US" dirty="0"/>
              <a:t>, </a:t>
            </a:r>
            <a:r>
              <a:rPr lang="en-US" b="1" dirty="0"/>
              <a:t>uterine involution</a:t>
            </a:r>
            <a:r>
              <a:rPr lang="en-US" dirty="0"/>
              <a:t>, </a:t>
            </a:r>
            <a:r>
              <a:rPr lang="en-US" b="1" dirty="0"/>
              <a:t>season of calving </a:t>
            </a:r>
          </a:p>
        </p:txBody>
      </p:sp>
    </p:spTree>
    <p:extLst>
      <p:ext uri="{BB962C8B-B14F-4D97-AF65-F5344CB8AC3E}">
        <p14:creationId xmlns:p14="http://schemas.microsoft.com/office/powerpoint/2010/main" val="1924117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1041</Words>
  <Application>Microsoft Office PowerPoint</Application>
  <PresentationFormat>On-screen Show (4:3)</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نسق Office</vt:lpstr>
      <vt:lpstr>البرامج العلاجية المختلفة لحالات العقم في الجاموس</vt:lpstr>
      <vt:lpstr>PowerPoint Presentation</vt:lpstr>
      <vt:lpstr>Puberty</vt:lpstr>
      <vt:lpstr>Seasonality</vt:lpstr>
      <vt:lpstr>PowerPoint Presentation</vt:lpstr>
      <vt:lpstr>Oestrous Cycle</vt:lpstr>
      <vt:lpstr>PowerPoint Presentation</vt:lpstr>
      <vt:lpstr>PowerPoint Presentation</vt:lpstr>
      <vt:lpstr>Anoestrus and Oestrus Induction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Reproduction in the Buffalo:</dc:title>
  <dc:creator>hp</dc:creator>
  <cp:lastModifiedBy>Maher</cp:lastModifiedBy>
  <cp:revision>38</cp:revision>
  <dcterms:created xsi:type="dcterms:W3CDTF">2021-11-27T16:55:24Z</dcterms:created>
  <dcterms:modified xsi:type="dcterms:W3CDTF">2024-11-20T18:24:25Z</dcterms:modified>
</cp:coreProperties>
</file>