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258" r:id="rId2"/>
    <p:sldId id="271" r:id="rId3"/>
    <p:sldId id="272" r:id="rId4"/>
    <p:sldId id="280" r:id="rId5"/>
    <p:sldId id="276" r:id="rId6"/>
    <p:sldId id="278" r:id="rId7"/>
    <p:sldId id="274" r:id="rId8"/>
    <p:sldId id="275" r:id="rId9"/>
    <p:sldId id="281" r:id="rId10"/>
    <p:sldId id="283" r:id="rId11"/>
    <p:sldId id="282" r:id="rId12"/>
    <p:sldId id="284" r:id="rId13"/>
    <p:sldId id="260" r:id="rId14"/>
    <p:sldId id="285" r:id="rId15"/>
    <p:sldId id="263" r:id="rId16"/>
    <p:sldId id="270" r:id="rId17"/>
    <p:sldId id="287" r:id="rId18"/>
    <p:sldId id="288" r:id="rId19"/>
    <p:sldId id="289" r:id="rId20"/>
    <p:sldId id="339" r:id="rId21"/>
    <p:sldId id="291" r:id="rId22"/>
    <p:sldId id="292" r:id="rId23"/>
    <p:sldId id="341" r:id="rId24"/>
    <p:sldId id="343" r:id="rId25"/>
    <p:sldId id="344" r:id="rId26"/>
    <p:sldId id="264" r:id="rId27"/>
    <p:sldId id="299" r:id="rId28"/>
    <p:sldId id="301" r:id="rId29"/>
    <p:sldId id="302" r:id="rId30"/>
    <p:sldId id="303" r:id="rId31"/>
    <p:sldId id="304" r:id="rId32"/>
    <p:sldId id="306" r:id="rId33"/>
    <p:sldId id="300" r:id="rId34"/>
    <p:sldId id="307" r:id="rId35"/>
    <p:sldId id="310" r:id="rId36"/>
    <p:sldId id="311" r:id="rId37"/>
    <p:sldId id="312" r:id="rId38"/>
    <p:sldId id="308" r:id="rId39"/>
    <p:sldId id="313" r:id="rId40"/>
    <p:sldId id="309" r:id="rId41"/>
    <p:sldId id="305" r:id="rId42"/>
    <p:sldId id="318" r:id="rId43"/>
    <p:sldId id="262" r:id="rId44"/>
    <p:sldId id="315" r:id="rId45"/>
    <p:sldId id="316" r:id="rId46"/>
    <p:sldId id="321" r:id="rId47"/>
    <p:sldId id="322" r:id="rId48"/>
    <p:sldId id="320" r:id="rId49"/>
    <p:sldId id="319" r:id="rId50"/>
    <p:sldId id="323" r:id="rId51"/>
    <p:sldId id="314" r:id="rId52"/>
    <p:sldId id="324" r:id="rId53"/>
    <p:sldId id="325" r:id="rId54"/>
    <p:sldId id="327" r:id="rId55"/>
    <p:sldId id="330" r:id="rId56"/>
    <p:sldId id="332" r:id="rId57"/>
    <p:sldId id="328" r:id="rId58"/>
    <p:sldId id="329" r:id="rId59"/>
    <p:sldId id="326" r:id="rId60"/>
    <p:sldId id="345" r:id="rId61"/>
    <p:sldId id="334" r:id="rId62"/>
    <p:sldId id="346" r:id="rId63"/>
    <p:sldId id="335" r:id="rId64"/>
    <p:sldId id="336" r:id="rId65"/>
    <p:sldId id="337" r:id="rId66"/>
    <p:sldId id="338"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12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94" autoAdjust="0"/>
    <p:restoredTop sz="94660"/>
  </p:normalViewPr>
  <p:slideViewPr>
    <p:cSldViewPr snapToGrid="0">
      <p:cViewPr varScale="1">
        <p:scale>
          <a:sx n="73" d="100"/>
          <a:sy n="73" d="100"/>
        </p:scale>
        <p:origin x="402" y="72"/>
      </p:cViewPr>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9055CF-8DEB-4A02-949A-DE72B6AC5D37}" type="doc">
      <dgm:prSet loTypeId="urn:microsoft.com/office/officeart/2005/8/layout/hList6" loCatId="list" qsTypeId="urn:microsoft.com/office/officeart/2005/8/quickstyle/simple3" qsCatId="simple" csTypeId="urn:microsoft.com/office/officeart/2005/8/colors/accent1_2" csCatId="accent1" phldr="1"/>
      <dgm:spPr/>
      <dgm:t>
        <a:bodyPr/>
        <a:lstStyle/>
        <a:p>
          <a:endParaRPr lang="en-US"/>
        </a:p>
      </dgm:t>
    </dgm:pt>
    <dgm:pt modelId="{6B02025F-E537-4A8D-9D39-040AB142764D}">
      <dgm:prSet/>
      <dgm:spPr/>
      <dgm:t>
        <a:bodyPr/>
        <a:lstStyle/>
        <a:p>
          <a:r>
            <a:rPr lang="en-US" dirty="0" smtClean="0">
              <a:latin typeface="Times New Roman" panose="02020603050405020304" pitchFamily="18" charset="0"/>
              <a:cs typeface="Times New Roman" panose="02020603050405020304" pitchFamily="18" charset="0"/>
            </a:rPr>
            <a:t>are named after a man called Dmitri </a:t>
          </a:r>
          <a:r>
            <a:rPr lang="en-US" dirty="0" err="1" smtClean="0">
              <a:latin typeface="Times New Roman" panose="02020603050405020304" pitchFamily="18" charset="0"/>
              <a:cs typeface="Times New Roman" panose="02020603050405020304" pitchFamily="18" charset="0"/>
            </a:rPr>
            <a:t>Leonovich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Romanowsky</a:t>
          </a:r>
          <a:r>
            <a:rPr lang="en-US" dirty="0" smtClean="0">
              <a:latin typeface="Times New Roman" panose="02020603050405020304" pitchFamily="18" charset="0"/>
              <a:cs typeface="Times New Roman" panose="02020603050405020304" pitchFamily="18" charset="0"/>
            </a:rPr>
            <a:t> who invented it in 1891 .</a:t>
          </a:r>
        </a:p>
      </dgm:t>
    </dgm:pt>
    <dgm:pt modelId="{11C5812A-3C98-4EAC-A440-17BA8684C78A}" type="parTrans" cxnId="{DBD7127D-A695-47C2-BA7B-E5F941ED7234}">
      <dgm:prSet/>
      <dgm:spPr/>
      <dgm:t>
        <a:bodyPr/>
        <a:lstStyle/>
        <a:p>
          <a:endParaRPr lang="en-US"/>
        </a:p>
      </dgm:t>
    </dgm:pt>
    <dgm:pt modelId="{E653B1FA-A931-49F2-A8AA-C8CF0F8D850A}" type="sibTrans" cxnId="{DBD7127D-A695-47C2-BA7B-E5F941ED7234}">
      <dgm:prSet/>
      <dgm:spPr/>
      <dgm:t>
        <a:bodyPr/>
        <a:lstStyle/>
        <a:p>
          <a:endParaRPr lang="en-US"/>
        </a:p>
      </dgm:t>
    </dgm:pt>
    <dgm:pt modelId="{EDA1F630-2C8F-4C39-A2E9-80FE09CDF106}">
      <dgm:prSet/>
      <dgm:spPr/>
      <dgm:t>
        <a:bodyPr/>
        <a:lstStyle/>
        <a:p>
          <a:r>
            <a:rPr lang="en-US" smtClean="0"/>
            <a:t>• Defined as; stains that are used in haematology and cytological studies to differentiate cells in microscopic examinations of blood and bone marrow samples. </a:t>
          </a:r>
          <a:endParaRPr lang="en-US" dirty="0" smtClean="0"/>
        </a:p>
      </dgm:t>
    </dgm:pt>
    <dgm:pt modelId="{22E8BA1B-40B9-4AEE-A42B-5E53896A6A6B}" type="parTrans" cxnId="{953921A4-35CF-4D13-9D24-4813AD812EAF}">
      <dgm:prSet/>
      <dgm:spPr/>
      <dgm:t>
        <a:bodyPr/>
        <a:lstStyle/>
        <a:p>
          <a:endParaRPr lang="en-US"/>
        </a:p>
      </dgm:t>
    </dgm:pt>
    <dgm:pt modelId="{27094AAC-6521-4E1C-8167-D455B8A91BA2}" type="sibTrans" cxnId="{953921A4-35CF-4D13-9D24-4813AD812EAF}">
      <dgm:prSet/>
      <dgm:spPr/>
      <dgm:t>
        <a:bodyPr/>
        <a:lstStyle/>
        <a:p>
          <a:endParaRPr lang="en-US"/>
        </a:p>
      </dgm:t>
    </dgm:pt>
    <dgm:pt modelId="{6FADB616-2EE0-4F92-88B7-9C6C7C8E4793}">
      <dgm:prSet/>
      <dgm:spPr/>
      <dgm:t>
        <a:bodyPr/>
        <a:lstStyle/>
        <a:p>
          <a:r>
            <a:rPr lang="en-US" smtClean="0"/>
            <a:t>They are also applied to detect the presence of haemoparasites such as malaria, trypanosomes, leishmania and others parasites.</a:t>
          </a:r>
          <a:endParaRPr lang="en-US" dirty="0"/>
        </a:p>
      </dgm:t>
    </dgm:pt>
    <dgm:pt modelId="{BC41B695-9849-40BB-8B58-95D5827E626E}" type="sibTrans" cxnId="{8E587B9E-5F7F-41F1-BDE0-30B84B658FA4}">
      <dgm:prSet/>
      <dgm:spPr/>
      <dgm:t>
        <a:bodyPr/>
        <a:lstStyle/>
        <a:p>
          <a:endParaRPr lang="en-US"/>
        </a:p>
      </dgm:t>
    </dgm:pt>
    <dgm:pt modelId="{92DE8618-12E7-4DB6-84C4-356B376F066E}" type="parTrans" cxnId="{8E587B9E-5F7F-41F1-BDE0-30B84B658FA4}">
      <dgm:prSet/>
      <dgm:spPr/>
      <dgm:t>
        <a:bodyPr/>
        <a:lstStyle/>
        <a:p>
          <a:endParaRPr lang="en-US"/>
        </a:p>
      </dgm:t>
    </dgm:pt>
    <dgm:pt modelId="{6F1872F4-A030-4D64-A17C-72EA1ABBD62E}" type="pres">
      <dgm:prSet presAssocID="{CF9055CF-8DEB-4A02-949A-DE72B6AC5D37}" presName="Name0" presStyleCnt="0">
        <dgm:presLayoutVars>
          <dgm:dir/>
          <dgm:resizeHandles val="exact"/>
        </dgm:presLayoutVars>
      </dgm:prSet>
      <dgm:spPr/>
      <dgm:t>
        <a:bodyPr/>
        <a:lstStyle/>
        <a:p>
          <a:endParaRPr lang="en-US"/>
        </a:p>
      </dgm:t>
    </dgm:pt>
    <dgm:pt modelId="{9F376939-B3DB-4BA5-849A-3854AD2E452D}" type="pres">
      <dgm:prSet presAssocID="{6B02025F-E537-4A8D-9D39-040AB142764D}" presName="node" presStyleLbl="node1" presStyleIdx="0" presStyleCnt="3">
        <dgm:presLayoutVars>
          <dgm:bulletEnabled val="1"/>
        </dgm:presLayoutVars>
      </dgm:prSet>
      <dgm:spPr/>
      <dgm:t>
        <a:bodyPr/>
        <a:lstStyle/>
        <a:p>
          <a:endParaRPr lang="en-US"/>
        </a:p>
      </dgm:t>
    </dgm:pt>
    <dgm:pt modelId="{DFC692A0-7E31-4B3F-9D19-B8B729250D41}" type="pres">
      <dgm:prSet presAssocID="{E653B1FA-A931-49F2-A8AA-C8CF0F8D850A}" presName="sibTrans" presStyleCnt="0"/>
      <dgm:spPr/>
    </dgm:pt>
    <dgm:pt modelId="{A67A1427-C337-4756-A0D7-5B964B57B449}" type="pres">
      <dgm:prSet presAssocID="{EDA1F630-2C8F-4C39-A2E9-80FE09CDF106}" presName="node" presStyleLbl="node1" presStyleIdx="1" presStyleCnt="3">
        <dgm:presLayoutVars>
          <dgm:bulletEnabled val="1"/>
        </dgm:presLayoutVars>
      </dgm:prSet>
      <dgm:spPr/>
      <dgm:t>
        <a:bodyPr/>
        <a:lstStyle/>
        <a:p>
          <a:endParaRPr lang="en-US"/>
        </a:p>
      </dgm:t>
    </dgm:pt>
    <dgm:pt modelId="{72C27A0E-3C42-4A38-9103-B1248375DB1C}" type="pres">
      <dgm:prSet presAssocID="{27094AAC-6521-4E1C-8167-D455B8A91BA2}" presName="sibTrans" presStyleCnt="0"/>
      <dgm:spPr/>
    </dgm:pt>
    <dgm:pt modelId="{1B4D8AC2-6CFD-4D22-BD7C-CDC5B4CD0DAC}" type="pres">
      <dgm:prSet presAssocID="{6FADB616-2EE0-4F92-88B7-9C6C7C8E4793}" presName="node" presStyleLbl="node1" presStyleIdx="2" presStyleCnt="3">
        <dgm:presLayoutVars>
          <dgm:bulletEnabled val="1"/>
        </dgm:presLayoutVars>
      </dgm:prSet>
      <dgm:spPr/>
      <dgm:t>
        <a:bodyPr/>
        <a:lstStyle/>
        <a:p>
          <a:endParaRPr lang="en-US"/>
        </a:p>
      </dgm:t>
    </dgm:pt>
  </dgm:ptLst>
  <dgm:cxnLst>
    <dgm:cxn modelId="{24179AE2-AA7E-4702-A358-E95F80152CCA}" type="presOf" srcId="{CF9055CF-8DEB-4A02-949A-DE72B6AC5D37}" destId="{6F1872F4-A030-4D64-A17C-72EA1ABBD62E}" srcOrd="0" destOrd="0" presId="urn:microsoft.com/office/officeart/2005/8/layout/hList6"/>
    <dgm:cxn modelId="{AC453136-7473-46C0-826A-C334BF1DB1C9}" type="presOf" srcId="{6FADB616-2EE0-4F92-88B7-9C6C7C8E4793}" destId="{1B4D8AC2-6CFD-4D22-BD7C-CDC5B4CD0DAC}" srcOrd="0" destOrd="0" presId="urn:microsoft.com/office/officeart/2005/8/layout/hList6"/>
    <dgm:cxn modelId="{139FE5D2-57AC-411F-9A2B-70ABEE89D708}" type="presOf" srcId="{EDA1F630-2C8F-4C39-A2E9-80FE09CDF106}" destId="{A67A1427-C337-4756-A0D7-5B964B57B449}" srcOrd="0" destOrd="0" presId="urn:microsoft.com/office/officeart/2005/8/layout/hList6"/>
    <dgm:cxn modelId="{8E587B9E-5F7F-41F1-BDE0-30B84B658FA4}" srcId="{CF9055CF-8DEB-4A02-949A-DE72B6AC5D37}" destId="{6FADB616-2EE0-4F92-88B7-9C6C7C8E4793}" srcOrd="2" destOrd="0" parTransId="{92DE8618-12E7-4DB6-84C4-356B376F066E}" sibTransId="{BC41B695-9849-40BB-8B58-95D5827E626E}"/>
    <dgm:cxn modelId="{01F5FA6C-9A90-4B88-97B0-50BAF7616C11}" type="presOf" srcId="{6B02025F-E537-4A8D-9D39-040AB142764D}" destId="{9F376939-B3DB-4BA5-849A-3854AD2E452D}" srcOrd="0" destOrd="0" presId="urn:microsoft.com/office/officeart/2005/8/layout/hList6"/>
    <dgm:cxn modelId="{953921A4-35CF-4D13-9D24-4813AD812EAF}" srcId="{CF9055CF-8DEB-4A02-949A-DE72B6AC5D37}" destId="{EDA1F630-2C8F-4C39-A2E9-80FE09CDF106}" srcOrd="1" destOrd="0" parTransId="{22E8BA1B-40B9-4AEE-A42B-5E53896A6A6B}" sibTransId="{27094AAC-6521-4E1C-8167-D455B8A91BA2}"/>
    <dgm:cxn modelId="{DBD7127D-A695-47C2-BA7B-E5F941ED7234}" srcId="{CF9055CF-8DEB-4A02-949A-DE72B6AC5D37}" destId="{6B02025F-E537-4A8D-9D39-040AB142764D}" srcOrd="0" destOrd="0" parTransId="{11C5812A-3C98-4EAC-A440-17BA8684C78A}" sibTransId="{E653B1FA-A931-49F2-A8AA-C8CF0F8D850A}"/>
    <dgm:cxn modelId="{DB97903B-B309-44A8-ABF1-6031EEBED1B7}" type="presParOf" srcId="{6F1872F4-A030-4D64-A17C-72EA1ABBD62E}" destId="{9F376939-B3DB-4BA5-849A-3854AD2E452D}" srcOrd="0" destOrd="0" presId="urn:microsoft.com/office/officeart/2005/8/layout/hList6"/>
    <dgm:cxn modelId="{D1B0AEC7-1B0B-4728-9D4E-E3D881769AC8}" type="presParOf" srcId="{6F1872F4-A030-4D64-A17C-72EA1ABBD62E}" destId="{DFC692A0-7E31-4B3F-9D19-B8B729250D41}" srcOrd="1" destOrd="0" presId="urn:microsoft.com/office/officeart/2005/8/layout/hList6"/>
    <dgm:cxn modelId="{A882A2DF-97CA-4BD5-9591-3FB25DC6D9AA}" type="presParOf" srcId="{6F1872F4-A030-4D64-A17C-72EA1ABBD62E}" destId="{A67A1427-C337-4756-A0D7-5B964B57B449}" srcOrd="2" destOrd="0" presId="urn:microsoft.com/office/officeart/2005/8/layout/hList6"/>
    <dgm:cxn modelId="{F603D967-F841-4497-A8D3-A3046D05D4BE}" type="presParOf" srcId="{6F1872F4-A030-4D64-A17C-72EA1ABBD62E}" destId="{72C27A0E-3C42-4A38-9103-B1248375DB1C}" srcOrd="3" destOrd="0" presId="urn:microsoft.com/office/officeart/2005/8/layout/hList6"/>
    <dgm:cxn modelId="{9C5B95C8-A189-489B-8DF2-4F0E28A26D87}" type="presParOf" srcId="{6F1872F4-A030-4D64-A17C-72EA1ABBD62E}" destId="{1B4D8AC2-6CFD-4D22-BD7C-CDC5B4CD0DAC}"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76939-B3DB-4BA5-849A-3854AD2E452D}">
      <dsp:nvSpPr>
        <dsp:cNvPr id="0" name=""/>
        <dsp:cNvSpPr/>
      </dsp:nvSpPr>
      <dsp:spPr>
        <a:xfrm rot="16200000">
          <a:off x="-463768" y="464943"/>
          <a:ext cx="3986213" cy="3056325"/>
        </a:xfrm>
        <a:prstGeom prst="flowChartManualOperation">
          <a:avLst/>
        </a:prstGeom>
        <a:blipFill rotWithShape="0">
          <a:blip xmlns:r="http://schemas.openxmlformats.org/officeDocument/2006/relationships" r:embed="rId1">
            <a:duotone>
              <a:schemeClr val="accent1">
                <a:hueOff val="0"/>
                <a:satOff val="0"/>
                <a:lumOff val="0"/>
                <a:alphaOff val="0"/>
                <a:tint val="67000"/>
                <a:shade val="65000"/>
              </a:schemeClr>
              <a:schemeClr val="accent1">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0" rIns="131986" bIns="0" numCol="1" spcCol="1270" anchor="ctr" anchorCtr="0">
          <a:noAutofit/>
        </a:bodyPr>
        <a:lstStyle/>
        <a:p>
          <a:pPr lvl="0" algn="ctr" defTabSz="933450">
            <a:lnSpc>
              <a:spcPct val="90000"/>
            </a:lnSpc>
            <a:spcBef>
              <a:spcPct val="0"/>
            </a:spcBef>
            <a:spcAft>
              <a:spcPct val="35000"/>
            </a:spcAft>
          </a:pPr>
          <a:r>
            <a:rPr lang="en-US" sz="2100" kern="1200" dirty="0" smtClean="0">
              <a:latin typeface="Times New Roman" panose="02020603050405020304" pitchFamily="18" charset="0"/>
              <a:cs typeface="Times New Roman" panose="02020603050405020304" pitchFamily="18" charset="0"/>
            </a:rPr>
            <a:t>are named after a man called Dmitri </a:t>
          </a:r>
          <a:r>
            <a:rPr lang="en-US" sz="2100" kern="1200" dirty="0" err="1" smtClean="0">
              <a:latin typeface="Times New Roman" panose="02020603050405020304" pitchFamily="18" charset="0"/>
              <a:cs typeface="Times New Roman" panose="02020603050405020304" pitchFamily="18" charset="0"/>
            </a:rPr>
            <a:t>Leonovich</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Romanowsky</a:t>
          </a:r>
          <a:r>
            <a:rPr lang="en-US" sz="2100" kern="1200" dirty="0" smtClean="0">
              <a:latin typeface="Times New Roman" panose="02020603050405020304" pitchFamily="18" charset="0"/>
              <a:cs typeface="Times New Roman" panose="02020603050405020304" pitchFamily="18" charset="0"/>
            </a:rPr>
            <a:t> who invented it in 1891 .</a:t>
          </a:r>
        </a:p>
      </dsp:txBody>
      <dsp:txXfrm rot="5400000">
        <a:off x="1176" y="797242"/>
        <a:ext cx="3056325" cy="2391727"/>
      </dsp:txXfrm>
    </dsp:sp>
    <dsp:sp modelId="{A67A1427-C337-4756-A0D7-5B964B57B449}">
      <dsp:nvSpPr>
        <dsp:cNvPr id="0" name=""/>
        <dsp:cNvSpPr/>
      </dsp:nvSpPr>
      <dsp:spPr>
        <a:xfrm rot="16200000">
          <a:off x="2821780" y="464943"/>
          <a:ext cx="3986213" cy="3056325"/>
        </a:xfrm>
        <a:prstGeom prst="flowChartManualOperation">
          <a:avLst/>
        </a:prstGeom>
        <a:blipFill rotWithShape="0">
          <a:blip xmlns:r="http://schemas.openxmlformats.org/officeDocument/2006/relationships" r:embed="rId1">
            <a:duotone>
              <a:schemeClr val="accent1">
                <a:hueOff val="0"/>
                <a:satOff val="0"/>
                <a:lumOff val="0"/>
                <a:alphaOff val="0"/>
                <a:tint val="67000"/>
                <a:shade val="65000"/>
              </a:schemeClr>
              <a:schemeClr val="accent1">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0" rIns="131986" bIns="0" numCol="1" spcCol="1270" anchor="ctr" anchorCtr="0">
          <a:noAutofit/>
        </a:bodyPr>
        <a:lstStyle/>
        <a:p>
          <a:pPr lvl="0" algn="ctr" defTabSz="933450">
            <a:lnSpc>
              <a:spcPct val="90000"/>
            </a:lnSpc>
            <a:spcBef>
              <a:spcPct val="0"/>
            </a:spcBef>
            <a:spcAft>
              <a:spcPct val="35000"/>
            </a:spcAft>
          </a:pPr>
          <a:r>
            <a:rPr lang="en-US" sz="2100" kern="1200" smtClean="0"/>
            <a:t>• Defined as; stains that are used in haematology and cytological studies to differentiate cells in microscopic examinations of blood and bone marrow samples. </a:t>
          </a:r>
          <a:endParaRPr lang="en-US" sz="2100" kern="1200" dirty="0" smtClean="0"/>
        </a:p>
      </dsp:txBody>
      <dsp:txXfrm rot="5400000">
        <a:off x="3286724" y="797242"/>
        <a:ext cx="3056325" cy="2391727"/>
      </dsp:txXfrm>
    </dsp:sp>
    <dsp:sp modelId="{1B4D8AC2-6CFD-4D22-BD7C-CDC5B4CD0DAC}">
      <dsp:nvSpPr>
        <dsp:cNvPr id="0" name=""/>
        <dsp:cNvSpPr/>
      </dsp:nvSpPr>
      <dsp:spPr>
        <a:xfrm rot="16200000">
          <a:off x="6107330" y="464943"/>
          <a:ext cx="3986213" cy="3056325"/>
        </a:xfrm>
        <a:prstGeom prst="flowChartManualOperation">
          <a:avLst/>
        </a:prstGeom>
        <a:blipFill rotWithShape="0">
          <a:blip xmlns:r="http://schemas.openxmlformats.org/officeDocument/2006/relationships" r:embed="rId1">
            <a:duotone>
              <a:schemeClr val="accent1">
                <a:hueOff val="0"/>
                <a:satOff val="0"/>
                <a:lumOff val="0"/>
                <a:alphaOff val="0"/>
                <a:tint val="67000"/>
                <a:shade val="65000"/>
              </a:schemeClr>
              <a:schemeClr val="accent1">
                <a:hueOff val="0"/>
                <a:satOff val="0"/>
                <a:lumOff val="0"/>
                <a:alphaOff val="0"/>
                <a:tint val="10000"/>
                <a:satMod val="130000"/>
              </a:schemeClr>
            </a:duotone>
          </a:blip>
          <a:tile tx="0" ty="0" sx="60000" sy="59000" flip="none" algn="b"/>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0" rIns="131986" bIns="0" numCol="1" spcCol="1270" anchor="ctr" anchorCtr="0">
          <a:noAutofit/>
        </a:bodyPr>
        <a:lstStyle/>
        <a:p>
          <a:pPr lvl="0" algn="ctr" defTabSz="933450">
            <a:lnSpc>
              <a:spcPct val="90000"/>
            </a:lnSpc>
            <a:spcBef>
              <a:spcPct val="0"/>
            </a:spcBef>
            <a:spcAft>
              <a:spcPct val="35000"/>
            </a:spcAft>
          </a:pPr>
          <a:r>
            <a:rPr lang="en-US" sz="2100" kern="1200" smtClean="0"/>
            <a:t>They are also applied to detect the presence of haemoparasites such as malaria, trypanosomes, leishmania and others parasites.</a:t>
          </a:r>
          <a:endParaRPr lang="en-US" sz="2100" kern="1200" dirty="0"/>
        </a:p>
      </dsp:txBody>
      <dsp:txXfrm rot="5400000">
        <a:off x="6572274" y="797242"/>
        <a:ext cx="3056325" cy="2391727"/>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EBDA6D-DC69-4DCE-BAF7-6763517D3376}" type="datetimeFigureOut">
              <a:rPr lang="en-US"/>
              <a:t>3/3/2024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977E94-A6AB-4E02-8E43-E89F9CF4757F}" type="slidenum">
              <a:rPr/>
              <a:t>‹#›</a:t>
            </a:fld>
            <a:endParaRPr/>
          </a:p>
        </p:txBody>
      </p:sp>
    </p:spTree>
    <p:extLst>
      <p:ext uri="{BB962C8B-B14F-4D97-AF65-F5344CB8AC3E}">
        <p14:creationId xmlns:p14="http://schemas.microsoft.com/office/powerpoint/2010/main" val="2154258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7F6C43-988E-4257-9A1C-C162EF036D58}" type="datetimeFigureOut">
              <a:rPr lang="en-US"/>
              <a:t>3/3/2024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491D0-8E1B-49C7-849B-A28568D94497}" type="slidenum">
              <a:rPr/>
              <a:t>‹#›</a:t>
            </a:fld>
            <a:endParaRPr/>
          </a:p>
        </p:txBody>
      </p:sp>
    </p:spTree>
    <p:extLst>
      <p:ext uri="{BB962C8B-B14F-4D97-AF65-F5344CB8AC3E}">
        <p14:creationId xmlns:p14="http://schemas.microsoft.com/office/powerpoint/2010/main" val="1726325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p:nvSpPr>
        <p:spPr>
          <a:xfrm>
            <a:off x="2832533" y="1371600"/>
            <a:ext cx="9359467"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2832533" y="4462272"/>
            <a:ext cx="9359467"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bwMode="black">
          <a:xfrm>
            <a:off x="3175199" y="1943842"/>
            <a:ext cx="8500062" cy="2387600"/>
          </a:xfrm>
        </p:spPr>
        <p:txBody>
          <a:bodyPr anchor="b"/>
          <a:lstStyle>
            <a:lvl1pPr algn="l">
              <a:lnSpc>
                <a:spcPct val="90000"/>
              </a:lnSpc>
              <a:defRPr sz="6000" b="1">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3175199" y="4538659"/>
            <a:ext cx="8500062" cy="865321"/>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
        <p:nvSpPr>
          <p:cNvPr id="11" name="Date Placeholder 3"/>
          <p:cNvSpPr>
            <a:spLocks noGrp="1"/>
          </p:cNvSpPr>
          <p:nvPr>
            <p:ph type="dt" sz="half" idx="10"/>
          </p:nvPr>
        </p:nvSpPr>
        <p:spPr/>
        <p:txBody>
          <a:bodyPr/>
          <a:lstStyle>
            <a:lvl1pPr>
              <a:defRPr>
                <a:solidFill>
                  <a:schemeClr val="bg2"/>
                </a:solidFill>
              </a:defRPr>
            </a:lvl1pPr>
          </a:lstStyle>
          <a:p>
            <a:fld id="{2CCFE9AC-F15C-4FA0-A6F1-298829FA691D}" type="datetimeFigureOut">
              <a:rPr lang="en-US" smtClean="0"/>
              <a:pPr/>
              <a:t>3/3/2024</a:t>
            </a:fld>
            <a:endParaRPr lang="en-US" dirty="0"/>
          </a:p>
        </p:txBody>
      </p:sp>
      <p:sp>
        <p:nvSpPr>
          <p:cNvPr id="12"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13" name="Slide Number Placeholder 5"/>
          <p:cNvSpPr>
            <a:spLocks noGrp="1"/>
          </p:cNvSpPr>
          <p:nvPr>
            <p:ph type="sldNum" sz="quarter" idx="12"/>
          </p:nvPr>
        </p:nvSpPr>
        <p:spPr/>
        <p:txBody>
          <a:bodyPr/>
          <a:lstStyle>
            <a:lvl1pPr>
              <a:defRPr>
                <a:solidFill>
                  <a:schemeClr val="bg2"/>
                </a:solidFill>
              </a:defRPr>
            </a:lvl1pPr>
          </a:lstStyle>
          <a:p>
            <a:fld id="{BD266BE7-899D-4075-917F-DBDE33B6B692}" type="slidenum">
              <a:rPr lang="en-US" smtClean="0"/>
              <a:pPr/>
              <a:t>‹#›</a:t>
            </a:fld>
            <a:endParaRPr lang="en-US"/>
          </a:p>
        </p:txBody>
      </p:sp>
    </p:spTree>
    <p:extLst>
      <p:ext uri="{BB962C8B-B14F-4D97-AF65-F5344CB8AC3E}">
        <p14:creationId xmlns:p14="http://schemas.microsoft.com/office/powerpoint/2010/main" val="30475499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CCFE9AC-F15C-4FA0-A6F1-298829FA691D}" type="datetimeFigureOut">
              <a:rPr lang="en-US"/>
              <a:t>3/3/2024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26644058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 name="Rectangle 9"/>
          <p:cNvSpPr/>
          <p:nvPr/>
        </p:nvSpPr>
        <p:spPr>
          <a:xfrm rot="5400000">
            <a:off x="8267671" y="3370131"/>
            <a:ext cx="6858000" cy="118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rot="5400000">
            <a:off x="7523375" y="2743540"/>
            <a:ext cx="6857433" cy="1371487"/>
          </a:xfrm>
          <a:prstGeom prst="rect">
            <a:avLst/>
          </a:prstGeom>
        </p:spPr>
      </p:pic>
      <p:sp>
        <p:nvSpPr>
          <p:cNvPr id="2" name="Vertical Title 1"/>
          <p:cNvSpPr>
            <a:spLocks noGrp="1"/>
          </p:cNvSpPr>
          <p:nvPr>
            <p:ph type="title" orient="vert"/>
          </p:nvPr>
        </p:nvSpPr>
        <p:spPr>
          <a:xfrm>
            <a:off x="10266348" y="462249"/>
            <a:ext cx="1370886" cy="5714714"/>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378199" y="462249"/>
            <a:ext cx="9693088" cy="571471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a:xfrm>
            <a:off x="378199" y="6356350"/>
            <a:ext cx="1971947" cy="365125"/>
          </a:xfrm>
        </p:spPr>
        <p:txBody>
          <a:bodyPr/>
          <a:lstStyle/>
          <a:p>
            <a:fld id="{2CCFE9AC-F15C-4FA0-A6F1-298829FA691D}" type="datetimeFigureOut">
              <a:rPr lang="en-US"/>
              <a:t>3/3/2024</a:t>
            </a:fld>
            <a:endParaRPr/>
          </a:p>
        </p:txBody>
      </p:sp>
      <p:sp>
        <p:nvSpPr>
          <p:cNvPr id="5" name="Footer Placeholder 4"/>
          <p:cNvSpPr>
            <a:spLocks noGrp="1"/>
          </p:cNvSpPr>
          <p:nvPr>
            <p:ph type="ftr" sz="quarter" idx="11"/>
          </p:nvPr>
        </p:nvSpPr>
        <p:spPr>
          <a:xfrm>
            <a:off x="2382374" y="6356350"/>
            <a:ext cx="5687786" cy="365125"/>
          </a:xfrm>
        </p:spPr>
        <p:txBody>
          <a:bodyPr/>
          <a:lstStyle/>
          <a:p>
            <a:endParaRPr/>
          </a:p>
        </p:txBody>
      </p:sp>
      <p:sp>
        <p:nvSpPr>
          <p:cNvPr id="6" name="Slide Number Placeholder 5"/>
          <p:cNvSpPr>
            <a:spLocks noGrp="1"/>
          </p:cNvSpPr>
          <p:nvPr>
            <p:ph type="sldNum" sz="quarter" idx="12"/>
          </p:nvPr>
        </p:nvSpPr>
        <p:spPr>
          <a:xfrm>
            <a:off x="8102389" y="6356350"/>
            <a:ext cx="1968898" cy="365125"/>
          </a:xfrm>
        </p:spPr>
        <p:txBody>
          <a:bodyPr/>
          <a:lstStyle/>
          <a:p>
            <a:fld id="{BD266BE7-899D-4075-917F-DBDE33B6B692}" type="slidenum">
              <a:rPr/>
              <a:t>‹#›</a:t>
            </a:fld>
            <a:endParaRPr/>
          </a:p>
        </p:txBody>
      </p:sp>
    </p:spTree>
    <p:extLst>
      <p:ext uri="{BB962C8B-B14F-4D97-AF65-F5344CB8AC3E}">
        <p14:creationId xmlns:p14="http://schemas.microsoft.com/office/powerpoint/2010/main" val="30294111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CCFE9AC-F15C-4FA0-A6F1-298829FA691D}" type="datetimeFigureOut">
              <a:rPr lang="en-US"/>
              <a:t>3/3/2024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5413334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3502152" y="-20637"/>
            <a:ext cx="7315200" cy="434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3502152" y="4462272"/>
            <a:ext cx="7315200" cy="1719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bwMode="black">
          <a:xfrm>
            <a:off x="3838015" y="658346"/>
            <a:ext cx="6597464" cy="3664417"/>
          </a:xfrm>
        </p:spPr>
        <p:txBody>
          <a:bodyPr anchor="b">
            <a:normAutofit/>
          </a:bodyPr>
          <a:lstStyle>
            <a:lvl1pPr>
              <a:lnSpc>
                <a:spcPct val="90000"/>
              </a:lnSpc>
              <a:defRPr sz="5000" b="1">
                <a:solidFill>
                  <a:schemeClr val="tx1"/>
                </a:solidFill>
              </a:defRPr>
            </a:lvl1pPr>
          </a:lstStyle>
          <a:p>
            <a:r>
              <a:rPr lang="en-US" smtClean="0"/>
              <a:t>Click to edit Master title style</a:t>
            </a:r>
            <a:endParaRPr/>
          </a:p>
        </p:txBody>
      </p:sp>
      <p:sp>
        <p:nvSpPr>
          <p:cNvPr id="3" name="Text Placeholder 2"/>
          <p:cNvSpPr>
            <a:spLocks noGrp="1"/>
          </p:cNvSpPr>
          <p:nvPr>
            <p:ph type="body" idx="1"/>
          </p:nvPr>
        </p:nvSpPr>
        <p:spPr>
          <a:xfrm>
            <a:off x="3838014" y="4589463"/>
            <a:ext cx="6597465" cy="1500187"/>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bg2"/>
                </a:solidFill>
              </a:defRPr>
            </a:lvl1pPr>
          </a:lstStyle>
          <a:p>
            <a:fld id="{2CCFE9AC-F15C-4FA0-A6F1-298829FA691D}" type="datetimeFigureOut">
              <a:rPr lang="en-US" smtClean="0"/>
              <a:pPr/>
              <a:t>3/3/2024</a:t>
            </a:fld>
            <a:endParaRPr lang="en-US"/>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BD266BE7-899D-4075-917F-DBDE33B6B692}" type="slidenum">
              <a:rPr lang="en-US" smtClean="0"/>
              <a:pPr/>
              <a:t>‹#›</a:t>
            </a:fld>
            <a:endParaRPr lang="en-US"/>
          </a:p>
        </p:txBody>
      </p:sp>
    </p:spTree>
    <p:extLst>
      <p:ext uri="{BB962C8B-B14F-4D97-AF65-F5344CB8AC3E}">
        <p14:creationId xmlns:p14="http://schemas.microsoft.com/office/powerpoint/2010/main" val="42824528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280160" y="2194560"/>
            <a:ext cx="4489704" cy="3986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415368" y="2194560"/>
            <a:ext cx="4493424" cy="3986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2CCFE9AC-F15C-4FA0-A6F1-298829FA691D}" type="datetimeFigureOut">
              <a:rPr lang="en-US"/>
              <a:t>3/3/2024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32010400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280160" y="1828456"/>
            <a:ext cx="4489704" cy="83069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80160" y="2743194"/>
            <a:ext cx="4489704" cy="343376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419088" y="1828456"/>
            <a:ext cx="4489704" cy="83069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419088" y="2743194"/>
            <a:ext cx="4489704" cy="343376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2CCFE9AC-F15C-4FA0-A6F1-298829FA691D}" type="datetimeFigureOut">
              <a:rPr lang="en-US"/>
              <a:t>3/3/2024</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42612869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2CCFE9AC-F15C-4FA0-A6F1-298829FA691D}" type="datetimeFigureOut">
              <a:rPr lang="en-US"/>
              <a:t>3/3/2024</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26416112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CFE9AC-F15C-4FA0-A6F1-298829FA691D}" type="datetimeFigureOut">
              <a:rPr lang="en-US"/>
              <a:t>3/3/2024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18302962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000"/>
            </a:lvl1pPr>
          </a:lstStyle>
          <a:p>
            <a:r>
              <a:rPr lang="en-US" smtClean="0"/>
              <a:t>Click to edit Master title style</a:t>
            </a:r>
            <a:endParaRPr/>
          </a:p>
        </p:txBody>
      </p:sp>
      <p:sp>
        <p:nvSpPr>
          <p:cNvPr id="4" name="Text Placeholder 2"/>
          <p:cNvSpPr>
            <a:spLocks noGrp="1"/>
          </p:cNvSpPr>
          <p:nvPr>
            <p:ph type="body" sz="half" idx="2"/>
          </p:nvPr>
        </p:nvSpPr>
        <p:spPr>
          <a:xfrm>
            <a:off x="1291818" y="2465294"/>
            <a:ext cx="3834874" cy="3711669"/>
          </a:xfrm>
        </p:spPr>
        <p:txBody>
          <a:bodyPr>
            <a:normAutofit/>
          </a:bodyPr>
          <a:lstStyle>
            <a:lvl1pPr marL="0" indent="0">
              <a:spcBef>
                <a:spcPts val="150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3" name="Content Placeholder 3"/>
          <p:cNvSpPr>
            <a:spLocks noGrp="1"/>
          </p:cNvSpPr>
          <p:nvPr>
            <p:ph idx="1"/>
          </p:nvPr>
        </p:nvSpPr>
        <p:spPr>
          <a:xfrm>
            <a:off x="5518897" y="2465294"/>
            <a:ext cx="5174504" cy="3711669"/>
          </a:xfrm>
        </p:spPr>
        <p:txBody>
          <a:bodyPr>
            <a:normAutofit/>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2CCFE9AC-F15C-4FA0-A6F1-298829FA691D}" type="datetimeFigureOut">
              <a:rPr lang="en-US"/>
              <a:t>3/3/2024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31147424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000"/>
            </a:lvl1pPr>
          </a:lstStyle>
          <a:p>
            <a:r>
              <a:rPr lang="en-US" smtClean="0"/>
              <a:t>Click to edit Master title style</a:t>
            </a:r>
            <a:endParaRPr/>
          </a:p>
        </p:txBody>
      </p:sp>
      <p:sp>
        <p:nvSpPr>
          <p:cNvPr id="4" name="Text Placeholder 3"/>
          <p:cNvSpPr>
            <a:spLocks noGrp="1"/>
          </p:cNvSpPr>
          <p:nvPr>
            <p:ph type="body" sz="half" idx="2"/>
          </p:nvPr>
        </p:nvSpPr>
        <p:spPr>
          <a:xfrm>
            <a:off x="1291819" y="2465293"/>
            <a:ext cx="3834874" cy="3711669"/>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5518896" y="1828456"/>
            <a:ext cx="5389895" cy="5029544"/>
          </a:xfrm>
        </p:spPr>
        <p:txBody>
          <a:bodyPr tIns="13716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5" name="Date Placeholder 4"/>
          <p:cNvSpPr>
            <a:spLocks noGrp="1"/>
          </p:cNvSpPr>
          <p:nvPr>
            <p:ph type="dt" sz="half" idx="10"/>
          </p:nvPr>
        </p:nvSpPr>
        <p:spPr/>
        <p:txBody>
          <a:bodyPr/>
          <a:lstStyle/>
          <a:p>
            <a:fld id="{2CCFE9AC-F15C-4FA0-A6F1-298829FA691D}" type="datetimeFigureOut">
              <a:rPr lang="en-US"/>
              <a:t>3/3/2024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41613664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9" name="Rectangle 8"/>
          <p:cNvSpPr/>
          <p:nvPr/>
        </p:nvSpPr>
        <p:spPr>
          <a:xfrm>
            <a:off x="0" y="347472"/>
            <a:ext cx="12188952" cy="118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invGray">
          <a:xfrm>
            <a:off x="0" y="457200"/>
            <a:ext cx="12188952" cy="1371257"/>
          </a:xfrm>
          <a:prstGeom prst="rect">
            <a:avLst/>
          </a:prstGeom>
        </p:spPr>
      </p:pic>
      <p:sp>
        <p:nvSpPr>
          <p:cNvPr id="2" name="Title Placeholder 1"/>
          <p:cNvSpPr>
            <a:spLocks noGrp="1"/>
          </p:cNvSpPr>
          <p:nvPr>
            <p:ph type="title"/>
          </p:nvPr>
        </p:nvSpPr>
        <p:spPr bwMode="black">
          <a:xfrm>
            <a:off x="1280160" y="466343"/>
            <a:ext cx="9628632" cy="1362113"/>
          </a:xfrm>
          <a:prstGeom prst="rect">
            <a:avLst/>
          </a:prstGeom>
        </p:spPr>
        <p:txBody>
          <a:bodyPr vert="horz" lIns="91440" tIns="45720" rIns="91440" bIns="45720" rtlCol="0" anchor="ctr">
            <a:normAutofit/>
          </a:bodyPr>
          <a:lstStyle/>
          <a:p>
            <a:r>
              <a:rPr lang="en-US" smtClean="0"/>
              <a:t>Click to edit Master title style</a:t>
            </a:r>
            <a:endParaRPr dirty="0"/>
          </a:p>
        </p:txBody>
      </p:sp>
      <p:sp>
        <p:nvSpPr>
          <p:cNvPr id="3" name="Text Placeholder 2"/>
          <p:cNvSpPr>
            <a:spLocks noGrp="1"/>
          </p:cNvSpPr>
          <p:nvPr>
            <p:ph type="body" idx="1"/>
          </p:nvPr>
        </p:nvSpPr>
        <p:spPr>
          <a:xfrm>
            <a:off x="1280160" y="2190749"/>
            <a:ext cx="9628632" cy="398621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1280160" y="6356350"/>
            <a:ext cx="1971947" cy="365125"/>
          </a:xfrm>
          <a:prstGeom prst="rect">
            <a:avLst/>
          </a:prstGeom>
        </p:spPr>
        <p:txBody>
          <a:bodyPr vert="horz" lIns="91440" tIns="45720" rIns="91440" bIns="45720" rtlCol="0" anchor="ctr"/>
          <a:lstStyle>
            <a:lvl1pPr algn="l">
              <a:defRPr sz="1200" baseline="0">
                <a:solidFill>
                  <a:schemeClr val="tx1"/>
                </a:solidFill>
              </a:defRPr>
            </a:lvl1pPr>
          </a:lstStyle>
          <a:p>
            <a:fld id="{2CCFE9AC-F15C-4FA0-A6F1-298829FA691D}" type="datetimeFigureOut">
              <a:rPr lang="en-US" smtClean="0"/>
              <a:pPr/>
              <a:t>3/3/2024</a:t>
            </a:fld>
            <a:endParaRPr lang="en-US" dirty="0"/>
          </a:p>
        </p:txBody>
      </p:sp>
      <p:sp>
        <p:nvSpPr>
          <p:cNvPr id="5" name="Footer Placeholder 4"/>
          <p:cNvSpPr>
            <a:spLocks noGrp="1"/>
          </p:cNvSpPr>
          <p:nvPr>
            <p:ph type="ftr" sz="quarter" idx="3"/>
          </p:nvPr>
        </p:nvSpPr>
        <p:spPr>
          <a:xfrm>
            <a:off x="3252107" y="6356350"/>
            <a:ext cx="5687786" cy="365125"/>
          </a:xfrm>
          <a:prstGeom prst="rect">
            <a:avLst/>
          </a:prstGeom>
        </p:spPr>
        <p:txBody>
          <a:bodyPr vert="horz" lIns="91440" tIns="45720" rIns="91440" bIns="45720" rtlCol="0" anchor="ctr"/>
          <a:lstStyle>
            <a:lvl1pPr algn="ctr">
              <a:defRPr sz="1200" baseline="0">
                <a:solidFill>
                  <a:schemeClr val="tx1"/>
                </a:solidFill>
              </a:defRPr>
            </a:lvl1pPr>
          </a:lstStyle>
          <a:p>
            <a:endParaRPr lang="en-US"/>
          </a:p>
        </p:txBody>
      </p:sp>
      <p:sp>
        <p:nvSpPr>
          <p:cNvPr id="6" name="Slide Number Placeholder 5"/>
          <p:cNvSpPr>
            <a:spLocks noGrp="1"/>
          </p:cNvSpPr>
          <p:nvPr>
            <p:ph type="sldNum" sz="quarter" idx="4"/>
          </p:nvPr>
        </p:nvSpPr>
        <p:spPr>
          <a:xfrm>
            <a:off x="8939894" y="6356350"/>
            <a:ext cx="1968898" cy="365125"/>
          </a:xfrm>
          <a:prstGeom prst="rect">
            <a:avLst/>
          </a:prstGeom>
        </p:spPr>
        <p:txBody>
          <a:bodyPr vert="horz" lIns="91440" tIns="45720" rIns="91440" bIns="45720" rtlCol="0" anchor="ctr"/>
          <a:lstStyle>
            <a:lvl1pPr algn="r">
              <a:defRPr sz="1200" baseline="0">
                <a:solidFill>
                  <a:schemeClr val="tx1"/>
                </a:solidFill>
              </a:defRPr>
            </a:lvl1pPr>
          </a:lstStyle>
          <a:p>
            <a:fld id="{BD266BE7-899D-4075-917F-DBDE33B6B692}" type="slidenum">
              <a:rPr lang="en-US" smtClean="0"/>
              <a:pPr/>
              <a:t>‹#›</a:t>
            </a:fld>
            <a:endParaRPr lang="en-US"/>
          </a:p>
        </p:txBody>
      </p:sp>
    </p:spTree>
    <p:extLst>
      <p:ext uri="{BB962C8B-B14F-4D97-AF65-F5344CB8AC3E}">
        <p14:creationId xmlns:p14="http://schemas.microsoft.com/office/powerpoint/2010/main" val="2871921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5000"/>
        </a:lnSpc>
        <a:spcBef>
          <a:spcPct val="0"/>
        </a:spcBef>
        <a:buNone/>
        <a:defRPr sz="3000"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s://byjus.com/physics/types-of-microscope/"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latin typeface="Arial Black" panose="020B0A04020102020204" pitchFamily="34" charset="0"/>
              </a:rPr>
              <a:t>Stains used in veterinary parasites </a:t>
            </a:r>
            <a:r>
              <a:rPr lang="en-US" dirty="0" smtClean="0">
                <a:latin typeface="Arial Black" panose="020B0A04020102020204" pitchFamily="34" charset="0"/>
              </a:rPr>
              <a:t>detection </a:t>
            </a:r>
            <a:endParaRPr lang="en-US" dirty="0">
              <a:latin typeface="Arial Black" panose="020B0A04020102020204" pitchFamily="34" charset="0"/>
            </a:endParaRPr>
          </a:p>
        </p:txBody>
      </p:sp>
      <p:sp>
        <p:nvSpPr>
          <p:cNvPr id="3" name="Subtitle 2"/>
          <p:cNvSpPr>
            <a:spLocks noGrp="1"/>
          </p:cNvSpPr>
          <p:nvPr>
            <p:ph type="subTitle" idx="1"/>
          </p:nvPr>
        </p:nvSpPr>
        <p:spPr/>
        <p:txBody>
          <a:bodyPr>
            <a:normAutofit fontScale="55000" lnSpcReduction="20000"/>
          </a:bodyPr>
          <a:lstStyle/>
          <a:p>
            <a:r>
              <a:rPr lang="en-US" sz="5100" b="1" dirty="0" smtClean="0"/>
              <a:t>By</a:t>
            </a:r>
            <a:endParaRPr lang="en-US" sz="5100" b="1" dirty="0"/>
          </a:p>
          <a:p>
            <a:r>
              <a:rPr lang="en-US" sz="5100" b="1" dirty="0" err="1" smtClean="0"/>
              <a:t>Howaida</a:t>
            </a:r>
            <a:r>
              <a:rPr lang="en-US" sz="5100" b="1" dirty="0" smtClean="0"/>
              <a:t> </a:t>
            </a:r>
            <a:r>
              <a:rPr lang="en-US" sz="5100" b="1" dirty="0" err="1" smtClean="0"/>
              <a:t>Hamle</a:t>
            </a:r>
            <a:r>
              <a:rPr lang="en-US" sz="5100" b="1" dirty="0" smtClean="0"/>
              <a:t> Abed &amp; Ali </a:t>
            </a:r>
            <a:r>
              <a:rPr lang="en-US" sz="5100" b="1" dirty="0" err="1" smtClean="0"/>
              <a:t>Issa</a:t>
            </a:r>
            <a:r>
              <a:rPr lang="en-US" sz="5100" b="1" dirty="0" smtClean="0"/>
              <a:t> </a:t>
            </a:r>
            <a:r>
              <a:rPr lang="en-US" sz="5100" b="1" dirty="0" err="1" smtClean="0"/>
              <a:t>Fadhl</a:t>
            </a:r>
            <a:r>
              <a:rPr lang="en-US" sz="5100" b="1" dirty="0" smtClean="0"/>
              <a:t>  </a:t>
            </a:r>
          </a:p>
          <a:p>
            <a:endParaRPr lang="en-US" dirty="0"/>
          </a:p>
        </p:txBody>
      </p:sp>
      <p:sp>
        <p:nvSpPr>
          <p:cNvPr id="4" name="TextBox 3"/>
          <p:cNvSpPr txBox="1"/>
          <p:nvPr/>
        </p:nvSpPr>
        <p:spPr>
          <a:xfrm>
            <a:off x="9535886" y="1058091"/>
            <a:ext cx="2037805" cy="1255083"/>
          </a:xfrm>
          <a:prstGeom prst="rect">
            <a:avLst/>
          </a:prstGeom>
          <a:noFill/>
        </p:spPr>
        <p:txBody>
          <a:bodyPr wrap="square" rtlCol="0">
            <a:spAutoFit/>
          </a:bodyPr>
          <a:lstStyle/>
          <a:p>
            <a:endParaRPr lang="en-US" dirty="0"/>
          </a:p>
        </p:txBody>
      </p:sp>
      <p:pic>
        <p:nvPicPr>
          <p:cNvPr id="5" name="Picture 4"/>
          <p:cNvPicPr>
            <a:picLocks noChangeAspect="1"/>
          </p:cNvPicPr>
          <p:nvPr/>
        </p:nvPicPr>
        <p:blipFill>
          <a:blip r:embed="rId2"/>
          <a:stretch>
            <a:fillRect/>
          </a:stretch>
        </p:blipFill>
        <p:spPr>
          <a:xfrm>
            <a:off x="9204165" y="442663"/>
            <a:ext cx="2824718" cy="1828799"/>
          </a:xfrm>
          <a:prstGeom prst="rect">
            <a:avLst/>
          </a:prstGeom>
        </p:spPr>
      </p:pic>
      <p:sp>
        <p:nvSpPr>
          <p:cNvPr id="6" name="TextBox 5"/>
          <p:cNvSpPr txBox="1"/>
          <p:nvPr/>
        </p:nvSpPr>
        <p:spPr>
          <a:xfrm>
            <a:off x="470263" y="561703"/>
            <a:ext cx="2351314" cy="2031325"/>
          </a:xfrm>
          <a:prstGeom prst="rect">
            <a:avLst/>
          </a:prstGeom>
          <a:noFill/>
        </p:spPr>
        <p:txBody>
          <a:bodyPr wrap="square" rtlCol="0">
            <a:spAutoFit/>
          </a:bodyPr>
          <a:lstStyle/>
          <a:p>
            <a:r>
              <a:rPr lang="en-US" dirty="0">
                <a:solidFill>
                  <a:schemeClr val="accent1">
                    <a:lumMod val="60000"/>
                    <a:lumOff val="40000"/>
                  </a:schemeClr>
                </a:solidFill>
              </a:rPr>
              <a:t>Republic of Iraq</a:t>
            </a:r>
          </a:p>
          <a:p>
            <a:r>
              <a:rPr lang="en-US" dirty="0">
                <a:solidFill>
                  <a:schemeClr val="accent1">
                    <a:lumMod val="60000"/>
                    <a:lumOff val="40000"/>
                  </a:schemeClr>
                </a:solidFill>
              </a:rPr>
              <a:t>Ministry of Higher Education and Scientific Research</a:t>
            </a:r>
          </a:p>
          <a:p>
            <a:r>
              <a:rPr lang="en-US" dirty="0">
                <a:solidFill>
                  <a:schemeClr val="tx2"/>
                </a:solidFill>
              </a:rPr>
              <a:t>University of Baghdad</a:t>
            </a:r>
          </a:p>
          <a:p>
            <a:r>
              <a:rPr lang="en-US" dirty="0">
                <a:solidFill>
                  <a:schemeClr val="tx2"/>
                </a:solidFill>
              </a:rPr>
              <a:t>College of Veterinary Medicine</a:t>
            </a:r>
          </a:p>
        </p:txBody>
      </p:sp>
    </p:spTree>
    <p:extLst>
      <p:ext uri="{BB962C8B-B14F-4D97-AF65-F5344CB8AC3E}">
        <p14:creationId xmlns:p14="http://schemas.microsoft.com/office/powerpoint/2010/main" val="17326983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24722386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546614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Times New Roman" panose="02020603050405020304" pitchFamily="18" charset="0"/>
                <a:cs typeface="Times New Roman" panose="02020603050405020304" pitchFamily="18" charset="0"/>
              </a:rPr>
              <a:t>Parasitology staining …..</a:t>
            </a:r>
          </a:p>
        </p:txBody>
      </p:sp>
      <p:sp>
        <p:nvSpPr>
          <p:cNvPr id="3" name="Content Placeholder 2"/>
          <p:cNvSpPr>
            <a:spLocks noGrp="1"/>
          </p:cNvSpPr>
          <p:nvPr>
            <p:ph sz="half" idx="1"/>
          </p:nvPr>
        </p:nvSpPr>
        <p:spPr/>
        <p:txBody>
          <a:bodyPr>
            <a:normAutofit lnSpcReduction="10000"/>
          </a:bodyPr>
          <a:lstStyle/>
          <a:p>
            <a:pPr marL="0" lvl="0" indent="0">
              <a:lnSpc>
                <a:spcPct val="90000"/>
              </a:lnSpc>
              <a:spcBef>
                <a:spcPts val="1000"/>
              </a:spcBef>
              <a:buNone/>
            </a:pPr>
            <a:r>
              <a:rPr lang="en-US" sz="2800" dirty="0">
                <a:solidFill>
                  <a:srgbClr val="FF0000"/>
                </a:solidFill>
                <a:latin typeface="Times New Roman" panose="02020603050405020304" pitchFamily="18" charset="0"/>
                <a:cs typeface="Times New Roman" panose="02020603050405020304" pitchFamily="18" charset="0"/>
              </a:rPr>
              <a:t>Temporary stains</a:t>
            </a:r>
          </a:p>
          <a:p>
            <a:pPr lvl="0">
              <a:lnSpc>
                <a:spcPct val="90000"/>
              </a:lnSpc>
              <a:spcBef>
                <a:spcPts val="1000"/>
              </a:spcBef>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Eosin</a:t>
            </a:r>
          </a:p>
          <a:p>
            <a:pPr lvl="0">
              <a:lnSpc>
                <a:spcPct val="90000"/>
              </a:lnSpc>
              <a:spcBef>
                <a:spcPts val="1000"/>
              </a:spcBef>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Saline </a:t>
            </a:r>
          </a:p>
          <a:p>
            <a:pPr lvl="0">
              <a:lnSpc>
                <a:spcPct val="90000"/>
              </a:lnSpc>
              <a:spcBef>
                <a:spcPts val="1000"/>
              </a:spcBef>
              <a:buFont typeface="Arial" panose="020B0604020202020204" pitchFamily="34" charset="0"/>
              <a:buChar char="•"/>
            </a:pPr>
            <a:r>
              <a:rPr lang="en-US" sz="2800" dirty="0" err="1">
                <a:solidFill>
                  <a:prstClr val="black"/>
                </a:solidFill>
                <a:latin typeface="Times New Roman" panose="02020603050405020304" pitchFamily="18" charset="0"/>
                <a:cs typeface="Times New Roman" panose="02020603050405020304" pitchFamily="18" charset="0"/>
              </a:rPr>
              <a:t>Acridine</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Oragne</a:t>
            </a:r>
            <a:r>
              <a:rPr lang="en-US" sz="2800" dirty="0">
                <a:solidFill>
                  <a:prstClr val="black"/>
                </a:solidFill>
                <a:latin typeface="Times New Roman" panose="02020603050405020304" pitchFamily="18" charset="0"/>
                <a:cs typeface="Times New Roman" panose="02020603050405020304" pitchFamily="18" charset="0"/>
              </a:rPr>
              <a:t> </a:t>
            </a:r>
          </a:p>
          <a:p>
            <a:pPr lvl="0">
              <a:lnSpc>
                <a:spcPct val="90000"/>
              </a:lnSpc>
              <a:spcBef>
                <a:spcPts val="1000"/>
              </a:spcBef>
              <a:buFont typeface="Arial" panose="020B0604020202020204" pitchFamily="34" charset="0"/>
              <a:buChar char="•"/>
            </a:pPr>
            <a:r>
              <a:rPr lang="en-US" sz="2800" dirty="0" err="1">
                <a:solidFill>
                  <a:prstClr val="black"/>
                </a:solidFill>
                <a:latin typeface="Times New Roman" panose="02020603050405020304" pitchFamily="18" charset="0"/>
                <a:cs typeface="Times New Roman" panose="02020603050405020304" pitchFamily="18" charset="0"/>
              </a:rPr>
              <a:t>Lugol’s</a:t>
            </a:r>
            <a:r>
              <a:rPr lang="en-US" sz="2800" dirty="0">
                <a:solidFill>
                  <a:prstClr val="black"/>
                </a:solidFill>
                <a:latin typeface="Times New Roman" panose="02020603050405020304" pitchFamily="18" charset="0"/>
                <a:cs typeface="Times New Roman" panose="02020603050405020304" pitchFamily="18" charset="0"/>
              </a:rPr>
              <a:t> Iodine </a:t>
            </a:r>
          </a:p>
          <a:p>
            <a:pPr lvl="0">
              <a:lnSpc>
                <a:spcPct val="90000"/>
              </a:lnSpc>
              <a:spcBef>
                <a:spcPts val="1000"/>
              </a:spcBef>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Thomson’s stain</a:t>
            </a:r>
          </a:p>
          <a:p>
            <a:pPr lvl="0">
              <a:lnSpc>
                <a:spcPct val="90000"/>
              </a:lnSpc>
              <a:spcBef>
                <a:spcPts val="1000"/>
              </a:spcBef>
              <a:buFont typeface="Arial" panose="020B0604020202020204" pitchFamily="34" charset="0"/>
              <a:buChar char="•"/>
            </a:pPr>
            <a:r>
              <a:rPr lang="en-US" sz="2800" dirty="0" err="1">
                <a:solidFill>
                  <a:prstClr val="black"/>
                </a:solidFill>
                <a:latin typeface="Times New Roman" panose="02020603050405020304" pitchFamily="18" charset="0"/>
                <a:cs typeface="Times New Roman" panose="02020603050405020304" pitchFamily="18" charset="0"/>
              </a:rPr>
              <a:t>Sargeant’s</a:t>
            </a:r>
            <a:r>
              <a:rPr lang="en-US" sz="2800" dirty="0">
                <a:solidFill>
                  <a:prstClr val="black"/>
                </a:solidFill>
                <a:latin typeface="Times New Roman" panose="02020603050405020304" pitchFamily="18" charset="0"/>
                <a:cs typeface="Times New Roman" panose="02020603050405020304" pitchFamily="18" charset="0"/>
              </a:rPr>
              <a:t> stain</a:t>
            </a:r>
          </a:p>
          <a:p>
            <a:pPr lvl="0">
              <a:lnSpc>
                <a:spcPct val="90000"/>
              </a:lnSpc>
              <a:spcBef>
                <a:spcPts val="1000"/>
              </a:spcBef>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Burrow’s stain</a:t>
            </a:r>
          </a:p>
          <a:p>
            <a:endParaRPr lang="en-US" dirty="0"/>
          </a:p>
        </p:txBody>
      </p:sp>
      <p:sp>
        <p:nvSpPr>
          <p:cNvPr id="4" name="Content Placeholder 3"/>
          <p:cNvSpPr>
            <a:spLocks noGrp="1"/>
          </p:cNvSpPr>
          <p:nvPr>
            <p:ph sz="half" idx="2"/>
          </p:nvPr>
        </p:nvSpPr>
        <p:spPr/>
        <p:txBody>
          <a:bodyPr>
            <a:normAutofit lnSpcReduction="10000"/>
          </a:bodyPr>
          <a:lstStyle/>
          <a:p>
            <a:pPr marL="0" lvl="0" indent="0">
              <a:lnSpc>
                <a:spcPct val="90000"/>
              </a:lnSpc>
              <a:spcBef>
                <a:spcPts val="1000"/>
              </a:spcBef>
              <a:buNone/>
            </a:pPr>
            <a:r>
              <a:rPr lang="en-US" sz="2800" dirty="0">
                <a:solidFill>
                  <a:srgbClr val="FF0000"/>
                </a:solidFill>
                <a:latin typeface="Times New Roman" panose="02020603050405020304" pitchFamily="18" charset="0"/>
                <a:cs typeface="Times New Roman" panose="02020603050405020304" pitchFamily="18" charset="0"/>
              </a:rPr>
              <a:t>Permanent  stains </a:t>
            </a:r>
          </a:p>
          <a:p>
            <a:pPr lvl="0">
              <a:lnSpc>
                <a:spcPct val="90000"/>
              </a:lnSpc>
              <a:spcBef>
                <a:spcPts val="1000"/>
              </a:spcBef>
              <a:buFont typeface="Arial" panose="020B0604020202020204" pitchFamily="34" charset="0"/>
              <a:buChar char="•"/>
            </a:pPr>
            <a:r>
              <a:rPr lang="en-US" sz="2800" dirty="0" err="1">
                <a:solidFill>
                  <a:prstClr val="black"/>
                </a:solidFill>
                <a:latin typeface="Times New Roman" panose="02020603050405020304" pitchFamily="18" charset="0"/>
                <a:cs typeface="Times New Roman" panose="02020603050405020304" pitchFamily="18" charset="0"/>
              </a:rPr>
              <a:t>Auramine</a:t>
            </a:r>
            <a:r>
              <a:rPr lang="en-US" sz="2800" dirty="0">
                <a:solidFill>
                  <a:prstClr val="black"/>
                </a:solidFill>
                <a:latin typeface="Times New Roman" panose="02020603050405020304" pitchFamily="18" charset="0"/>
                <a:cs typeface="Times New Roman" panose="02020603050405020304" pitchFamily="18" charset="0"/>
              </a:rPr>
              <a:t> Phenol</a:t>
            </a:r>
          </a:p>
          <a:p>
            <a:pPr lvl="0">
              <a:lnSpc>
                <a:spcPct val="90000"/>
              </a:lnSpc>
              <a:spcBef>
                <a:spcPts val="1000"/>
              </a:spcBef>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Field’s stain (A/B)</a:t>
            </a:r>
          </a:p>
          <a:p>
            <a:pPr lvl="0">
              <a:lnSpc>
                <a:spcPct val="90000"/>
              </a:lnSpc>
              <a:spcBef>
                <a:spcPts val="1000"/>
              </a:spcBef>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Giemsa stain</a:t>
            </a:r>
          </a:p>
          <a:p>
            <a:pPr lvl="0">
              <a:lnSpc>
                <a:spcPct val="90000"/>
              </a:lnSpc>
              <a:spcBef>
                <a:spcPts val="1000"/>
              </a:spcBef>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Iron </a:t>
            </a:r>
            <a:r>
              <a:rPr lang="en-US" sz="2800" dirty="0" err="1">
                <a:solidFill>
                  <a:prstClr val="black"/>
                </a:solidFill>
                <a:latin typeface="Times New Roman" panose="02020603050405020304" pitchFamily="18" charset="0"/>
                <a:cs typeface="Times New Roman" panose="02020603050405020304" pitchFamily="18" charset="0"/>
              </a:rPr>
              <a:t>Hematoxylene</a:t>
            </a:r>
            <a:r>
              <a:rPr lang="en-US" sz="2800" dirty="0">
                <a:solidFill>
                  <a:prstClr val="black"/>
                </a:solidFill>
                <a:latin typeface="Times New Roman" panose="02020603050405020304" pitchFamily="18" charset="0"/>
                <a:cs typeface="Times New Roman" panose="02020603050405020304" pitchFamily="18" charset="0"/>
              </a:rPr>
              <a:t> (A/B)</a:t>
            </a:r>
          </a:p>
          <a:p>
            <a:pPr lvl="0">
              <a:lnSpc>
                <a:spcPct val="90000"/>
              </a:lnSpc>
              <a:spcBef>
                <a:spcPts val="1000"/>
              </a:spcBef>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Trichrome </a:t>
            </a:r>
          </a:p>
          <a:p>
            <a:pPr lvl="0">
              <a:lnSpc>
                <a:spcPct val="90000"/>
              </a:lnSpc>
              <a:spcBef>
                <a:spcPts val="1000"/>
              </a:spcBef>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Modified Trichrome </a:t>
            </a:r>
          </a:p>
          <a:p>
            <a:pPr lvl="0">
              <a:lnSpc>
                <a:spcPct val="90000"/>
              </a:lnSpc>
              <a:spcBef>
                <a:spcPts val="1000"/>
              </a:spcBef>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Modified </a:t>
            </a:r>
            <a:r>
              <a:rPr lang="en-US" sz="2800" dirty="0" err="1">
                <a:solidFill>
                  <a:prstClr val="black"/>
                </a:solidFill>
                <a:latin typeface="Times New Roman" panose="02020603050405020304" pitchFamily="18" charset="0"/>
                <a:cs typeface="Times New Roman" panose="02020603050405020304" pitchFamily="18" charset="0"/>
              </a:rPr>
              <a:t>Ziehl</a:t>
            </a:r>
            <a:r>
              <a:rPr lang="en-US" sz="2800" dirty="0">
                <a:solidFill>
                  <a:prstClr val="black"/>
                </a:solidFill>
                <a:latin typeface="Times New Roman" panose="02020603050405020304" pitchFamily="18" charset="0"/>
                <a:cs typeface="Times New Roman" panose="02020603050405020304" pitchFamily="18" charset="0"/>
              </a:rPr>
              <a:t> - </a:t>
            </a:r>
            <a:r>
              <a:rPr lang="en-US" sz="2800" dirty="0" err="1">
                <a:solidFill>
                  <a:prstClr val="black"/>
                </a:solidFill>
                <a:latin typeface="Times New Roman" panose="02020603050405020304" pitchFamily="18" charset="0"/>
                <a:cs typeface="Times New Roman" panose="02020603050405020304" pitchFamily="18" charset="0"/>
              </a:rPr>
              <a:t>Neelsen</a:t>
            </a:r>
            <a:endParaRPr lang="en-US" sz="2800" dirty="0">
              <a:solidFill>
                <a:prstClr val="black"/>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010732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solidFill>
                  <a:schemeClr val="accent1">
                    <a:lumMod val="60000"/>
                    <a:lumOff val="40000"/>
                  </a:schemeClr>
                </a:solidFill>
                <a:latin typeface="Times New Roman" panose="02020603050405020304" pitchFamily="18" charset="0"/>
                <a:cs typeface="Times New Roman" panose="02020603050405020304" pitchFamily="18" charset="0"/>
              </a:rPr>
              <a:t>OBJECTIVES OF STAINING</a:t>
            </a:r>
          </a:p>
        </p:txBody>
      </p:sp>
      <p:sp>
        <p:nvSpPr>
          <p:cNvPr id="14" name="Content Placeholder 2"/>
          <p:cNvSpPr>
            <a:spLocks noGrp="1"/>
          </p:cNvSpPr>
          <p:nvPr>
            <p:ph idx="1"/>
          </p:nvPr>
        </p:nvSpPr>
        <p:spPr/>
        <p:txBody>
          <a:bodyPr>
            <a:normAutofit/>
          </a:bodyPr>
          <a:lstStyle/>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Improves </a:t>
            </a:r>
            <a:r>
              <a:rPr lang="en-US" sz="2400" dirty="0" err="1">
                <a:latin typeface="Times New Roman" panose="02020603050405020304" pitchFamily="18" charset="0"/>
                <a:cs typeface="Times New Roman" panose="02020603050405020304" pitchFamily="18" charset="0"/>
              </a:rPr>
              <a:t>visibiltiy</a:t>
            </a:r>
            <a:r>
              <a:rPr lang="en-US" sz="2400" dirty="0">
                <a:latin typeface="Times New Roman" panose="02020603050405020304" pitchFamily="18" charset="0"/>
                <a:cs typeface="Times New Roman" panose="02020603050405020304" pitchFamily="18" charset="0"/>
              </a:rPr>
              <a:t> by greater contrast between the organism and the background.</a:t>
            </a:r>
          </a:p>
          <a:p>
            <a:pPr>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Differentiate </a:t>
            </a:r>
            <a:r>
              <a:rPr lang="en-US" sz="2400" dirty="0">
                <a:latin typeface="Times New Roman" panose="02020603050405020304" pitchFamily="18" charset="0"/>
                <a:cs typeface="Times New Roman" panose="02020603050405020304" pitchFamily="18" charset="0"/>
              </a:rPr>
              <a:t>various morphological types (by shape, size, arrangement, etc.).</a:t>
            </a:r>
          </a:p>
          <a:p>
            <a:pPr>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Determine </a:t>
            </a:r>
            <a:r>
              <a:rPr lang="en-US" sz="2400" dirty="0">
                <a:latin typeface="Times New Roman" panose="02020603050405020304" pitchFamily="18" charset="0"/>
                <a:cs typeface="Times New Roman" panose="02020603050405020304" pitchFamily="18" charset="0"/>
              </a:rPr>
              <a:t>the staining characteristic of organism and, at times, direct diagnosis of disease.</a:t>
            </a:r>
          </a:p>
          <a:p>
            <a:pPr>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Demonstrate </a:t>
            </a:r>
            <a:r>
              <a:rPr lang="en-US" sz="2400" dirty="0">
                <a:latin typeface="Times New Roman" panose="02020603050405020304" pitchFamily="18" charset="0"/>
                <a:cs typeface="Times New Roman" panose="02020603050405020304" pitchFamily="18" charset="0"/>
              </a:rPr>
              <a:t>the purity of culture. </a:t>
            </a:r>
          </a:p>
          <a:p>
            <a:pPr>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Observe </a:t>
            </a:r>
            <a:r>
              <a:rPr lang="en-US" sz="2400" dirty="0">
                <a:latin typeface="Times New Roman" panose="02020603050405020304" pitchFamily="18" charset="0"/>
                <a:cs typeface="Times New Roman" panose="02020603050405020304" pitchFamily="18" charset="0"/>
              </a:rPr>
              <a:t>certain structures (flagella, capsules, endospores, etc.),</a:t>
            </a:r>
          </a:p>
        </p:txBody>
      </p:sp>
    </p:spTree>
    <p:extLst>
      <p:ext uri="{BB962C8B-B14F-4D97-AF65-F5344CB8AC3E}">
        <p14:creationId xmlns:p14="http://schemas.microsoft.com/office/powerpoint/2010/main" val="14403556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Romanowsky</a:t>
            </a:r>
            <a:r>
              <a:rPr lang="en-US" dirty="0"/>
              <a:t> Stains </a:t>
            </a:r>
            <a:br>
              <a:rPr lang="en-US" dirty="0"/>
            </a:b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927431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chemeClr val="accent1">
                    <a:lumMod val="60000"/>
                    <a:lumOff val="40000"/>
                  </a:schemeClr>
                </a:solidFill>
                <a:latin typeface="Times New Roman" panose="02020603050405020304" pitchFamily="18" charset="0"/>
                <a:cs typeface="Times New Roman" panose="02020603050405020304" pitchFamily="18" charset="0"/>
              </a:rPr>
              <a:t>Introduction</a:t>
            </a:r>
            <a:endParaRPr lang="en-US" dirty="0">
              <a:solidFill>
                <a:schemeClr val="accent1">
                  <a:lumMod val="60000"/>
                  <a:lumOff val="40000"/>
                </a:schemeClr>
              </a:solidFill>
              <a:latin typeface="Times New Roman" panose="02020603050405020304" pitchFamily="18" charset="0"/>
              <a:cs typeface="Times New Roman" panose="02020603050405020304" pitchFamily="18" charset="0"/>
            </a:endParaRPr>
          </a:p>
        </p:txBody>
      </p:sp>
      <p:graphicFrame>
        <p:nvGraphicFramePr>
          <p:cNvPr id="8" name="Content Placeholder 2" descr="Trapezoid list showing 4 groups arranged from left to right with task descriptions under each group"/>
          <p:cNvGraphicFramePr>
            <a:graphicFrameLocks noGrp="1"/>
          </p:cNvGraphicFramePr>
          <p:nvPr>
            <p:ph idx="1"/>
            <p:extLst>
              <p:ext uri="{D42A27DB-BD31-4B8C-83A1-F6EECF244321}">
                <p14:modId xmlns:p14="http://schemas.microsoft.com/office/powerpoint/2010/main" val="2134703289"/>
              </p:ext>
            </p:extLst>
          </p:nvPr>
        </p:nvGraphicFramePr>
        <p:xfrm>
          <a:off x="1279525" y="2190750"/>
          <a:ext cx="9629775" cy="3986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96992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endParaRPr lang="en-US" dirty="0"/>
          </a:p>
        </p:txBody>
      </p:sp>
      <p:sp>
        <p:nvSpPr>
          <p:cNvPr id="14" name="Content Placeholder 2"/>
          <p:cNvSpPr>
            <a:spLocks noGrp="1"/>
          </p:cNvSpPr>
          <p:nvPr>
            <p:ph idx="1"/>
          </p:nvPr>
        </p:nvSpPr>
        <p:spPr>
          <a:xfrm>
            <a:off x="1280160" y="1828457"/>
            <a:ext cx="9628632" cy="4348506"/>
          </a:xfrm>
        </p:spPr>
        <p:txBody>
          <a:bodyPr/>
          <a:lstStyle/>
          <a:p>
            <a:pPr lvl="0">
              <a:lnSpc>
                <a:spcPct val="90000"/>
              </a:lnSpc>
              <a:spcBef>
                <a:spcPts val="1000"/>
              </a:spcBef>
              <a:buFont typeface="Wingdings" panose="05000000000000000000" pitchFamily="2" charset="2"/>
              <a:buChar char="q"/>
            </a:pPr>
            <a:r>
              <a:rPr lang="en-US" sz="2800" dirty="0" err="1">
                <a:solidFill>
                  <a:schemeClr val="accent1">
                    <a:lumMod val="75000"/>
                  </a:schemeClr>
                </a:solidFill>
                <a:latin typeface="Times New Roman" panose="02020603050405020304" pitchFamily="18" charset="0"/>
                <a:cs typeface="Times New Roman" panose="02020603050405020304" pitchFamily="18" charset="0"/>
              </a:rPr>
              <a:t>Romanowsky</a:t>
            </a:r>
            <a:r>
              <a:rPr lang="en-US" sz="2800" dirty="0">
                <a:solidFill>
                  <a:schemeClr val="accent1">
                    <a:lumMod val="75000"/>
                  </a:schemeClr>
                </a:solidFill>
                <a:latin typeface="Times New Roman" panose="02020603050405020304" pitchFamily="18" charset="0"/>
                <a:cs typeface="Times New Roman" panose="02020603050405020304" pitchFamily="18" charset="0"/>
              </a:rPr>
              <a:t> stains </a:t>
            </a:r>
            <a:r>
              <a:rPr lang="en-US" sz="2800" dirty="0">
                <a:latin typeface="Times New Roman" panose="02020603050405020304" pitchFamily="18" charset="0"/>
                <a:cs typeface="Times New Roman" panose="02020603050405020304" pitchFamily="18" charset="0"/>
              </a:rPr>
              <a:t>are neutral in a way that they are composed of oxidized methylene blue (azure) dyes and Eosin Y. </a:t>
            </a:r>
          </a:p>
          <a:p>
            <a:pPr lvl="0">
              <a:lnSpc>
                <a:spcPct val="90000"/>
              </a:lnSpc>
              <a:spcBef>
                <a:spcPts val="1000"/>
              </a:spcBef>
              <a:buFont typeface="Wingdings" panose="05000000000000000000" pitchFamily="2" charset="2"/>
              <a:buChar char="q"/>
            </a:pPr>
            <a:r>
              <a:rPr lang="en-US" sz="2800" dirty="0" smtClean="0">
                <a:solidFill>
                  <a:srgbClr val="FFC000"/>
                </a:solidFill>
                <a:latin typeface="Times New Roman" panose="02020603050405020304" pitchFamily="18" charset="0"/>
                <a:cs typeface="Times New Roman" panose="02020603050405020304" pitchFamily="18" charset="0"/>
              </a:rPr>
              <a:t>The </a:t>
            </a:r>
            <a:r>
              <a:rPr lang="en-US" sz="2800" dirty="0">
                <a:solidFill>
                  <a:srgbClr val="FFC000"/>
                </a:solidFill>
                <a:latin typeface="Times New Roman" panose="02020603050405020304" pitchFamily="18" charset="0"/>
                <a:cs typeface="Times New Roman" panose="02020603050405020304" pitchFamily="18" charset="0"/>
              </a:rPr>
              <a:t>azures are purplish- </a:t>
            </a:r>
            <a:r>
              <a:rPr lang="en-US" sz="2800" dirty="0">
                <a:latin typeface="Times New Roman" panose="02020603050405020304" pitchFamily="18" charset="0"/>
                <a:cs typeface="Times New Roman" panose="02020603050405020304" pitchFamily="18" charset="0"/>
              </a:rPr>
              <a:t>blue and are basic while </a:t>
            </a:r>
            <a:r>
              <a:rPr lang="en-US" sz="2800" dirty="0">
                <a:solidFill>
                  <a:srgbClr val="FFC000"/>
                </a:solidFill>
                <a:latin typeface="Times New Roman" panose="02020603050405020304" pitchFamily="18" charset="0"/>
                <a:cs typeface="Times New Roman" panose="02020603050405020304" pitchFamily="18" charset="0"/>
              </a:rPr>
              <a:t>the eosin is pinkish </a:t>
            </a:r>
            <a:r>
              <a:rPr lang="en-US" sz="2800" dirty="0">
                <a:latin typeface="Times New Roman" panose="02020603050405020304" pitchFamily="18" charset="0"/>
                <a:cs typeface="Times New Roman" panose="02020603050405020304" pitchFamily="18" charset="0"/>
              </a:rPr>
              <a:t>red and is acidic. </a:t>
            </a:r>
          </a:p>
          <a:p>
            <a:pPr lvl="0">
              <a:lnSpc>
                <a:spcPct val="90000"/>
              </a:lnSpc>
              <a:spcBef>
                <a:spcPts val="1000"/>
              </a:spcBef>
              <a:buFont typeface="Wingdings" panose="05000000000000000000" pitchFamily="2" charset="2"/>
              <a:buChar char="q"/>
            </a:pPr>
            <a:r>
              <a:rPr lang="en-US" sz="2800" dirty="0" smtClean="0">
                <a:latin typeface="Times New Roman" panose="02020603050405020304" pitchFamily="18" charset="0"/>
                <a:cs typeface="Times New Roman" panose="02020603050405020304" pitchFamily="18" charset="0"/>
              </a:rPr>
              <a:t>They </a:t>
            </a:r>
            <a:r>
              <a:rPr lang="en-US" sz="2800" dirty="0">
                <a:latin typeface="Times New Roman" panose="02020603050405020304" pitchFamily="18" charset="0"/>
                <a:cs typeface="Times New Roman" panose="02020603050405020304" pitchFamily="18" charset="0"/>
              </a:rPr>
              <a:t>stain the cell components differently depending on their PH.</a:t>
            </a:r>
          </a:p>
          <a:p>
            <a:pPr lvl="0">
              <a:lnSpc>
                <a:spcPct val="90000"/>
              </a:lnSpc>
              <a:spcBef>
                <a:spcPts val="1000"/>
              </a:spcBef>
              <a:buFont typeface="Wingdings" panose="05000000000000000000" pitchFamily="2" charset="2"/>
              <a:buChar char="q"/>
            </a:pPr>
            <a:r>
              <a:rPr lang="en-US" sz="2800" dirty="0" smtClean="0">
                <a:latin typeface="Times New Roman" panose="02020603050405020304" pitchFamily="18" charset="0"/>
                <a:cs typeface="Times New Roman" panose="02020603050405020304" pitchFamily="18" charset="0"/>
              </a:rPr>
              <a:t>This </a:t>
            </a:r>
            <a:r>
              <a:rPr lang="en-US" sz="2800" dirty="0">
                <a:latin typeface="Times New Roman" panose="02020603050405020304" pitchFamily="18" charset="0"/>
                <a:cs typeface="Times New Roman" panose="02020603050405020304" pitchFamily="18" charset="0"/>
              </a:rPr>
              <a:t>ability to produce a wide range of hues (</a:t>
            </a:r>
            <a:r>
              <a:rPr lang="en-US" sz="2800" dirty="0" err="1">
                <a:latin typeface="Times New Roman" panose="02020603050405020304" pitchFamily="18" charset="0"/>
                <a:cs typeface="Times New Roman" panose="02020603050405020304" pitchFamily="18" charset="0"/>
              </a:rPr>
              <a:t>colours</a:t>
            </a:r>
            <a:r>
              <a:rPr lang="en-US" sz="2800" dirty="0">
                <a:latin typeface="Times New Roman" panose="02020603050405020304" pitchFamily="18" charset="0"/>
                <a:cs typeface="Times New Roman" panose="02020603050405020304" pitchFamily="18" charset="0"/>
              </a:rPr>
              <a:t>) allowing cellular components to be easily differentiated is called </a:t>
            </a:r>
            <a:r>
              <a:rPr lang="en-US" sz="2800" dirty="0" err="1">
                <a:solidFill>
                  <a:srgbClr val="FF0000"/>
                </a:solidFill>
                <a:latin typeface="Times New Roman" panose="02020603050405020304" pitchFamily="18" charset="0"/>
                <a:cs typeface="Times New Roman" panose="02020603050405020304" pitchFamily="18" charset="0"/>
              </a:rPr>
              <a:t>Romanowsky</a:t>
            </a:r>
            <a:r>
              <a:rPr lang="en-US" sz="2800" dirty="0">
                <a:solidFill>
                  <a:srgbClr val="FF0000"/>
                </a:solidFill>
                <a:latin typeface="Times New Roman" panose="02020603050405020304" pitchFamily="18" charset="0"/>
                <a:cs typeface="Times New Roman" panose="02020603050405020304" pitchFamily="18" charset="0"/>
              </a:rPr>
              <a:t> effect/ </a:t>
            </a:r>
            <a:r>
              <a:rPr lang="en-US" sz="2800" dirty="0" err="1">
                <a:solidFill>
                  <a:srgbClr val="FF0000"/>
                </a:solidFill>
                <a:latin typeface="Times New Roman" panose="02020603050405020304" pitchFamily="18" charset="0"/>
                <a:cs typeface="Times New Roman" panose="02020603050405020304" pitchFamily="18" charset="0"/>
              </a:rPr>
              <a:t>metachromasia</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379444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0">
              <a:lnSpc>
                <a:spcPct val="90000"/>
              </a:lnSpc>
              <a:spcBef>
                <a:spcPts val="1000"/>
              </a:spcBef>
              <a:buFont typeface="Wingdings" panose="05000000000000000000" pitchFamily="2" charset="2"/>
              <a:buChar char="q"/>
            </a:pPr>
            <a:r>
              <a:rPr lang="en-US" sz="2800" dirty="0" err="1" smtClean="0">
                <a:latin typeface="Times New Roman" panose="02020603050405020304" pitchFamily="18" charset="0"/>
                <a:cs typeface="Times New Roman" panose="02020603050405020304" pitchFamily="18" charset="0"/>
              </a:rPr>
              <a:t>Romanowsky</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stains are universally employed for staining of blood films. All </a:t>
            </a:r>
            <a:r>
              <a:rPr lang="en-US" sz="2800" dirty="0" err="1">
                <a:latin typeface="Times New Roman" panose="02020603050405020304" pitchFamily="18" charset="0"/>
                <a:cs typeface="Times New Roman" panose="02020603050405020304" pitchFamily="18" charset="0"/>
              </a:rPr>
              <a:t>Romanowsky</a:t>
            </a:r>
            <a:r>
              <a:rPr lang="en-US" sz="2800" dirty="0">
                <a:latin typeface="Times New Roman" panose="02020603050405020304" pitchFamily="18" charset="0"/>
                <a:cs typeface="Times New Roman" panose="02020603050405020304" pitchFamily="18" charset="0"/>
              </a:rPr>
              <a:t> combinations have two essential ingredients i.e. methylene blue and eosin or azure</a:t>
            </a:r>
            <a:r>
              <a:rPr lang="en-US" sz="2800" dirty="0" smtClean="0">
                <a:latin typeface="Times New Roman" panose="02020603050405020304" pitchFamily="18" charset="0"/>
                <a:cs typeface="Times New Roman" panose="02020603050405020304" pitchFamily="18" charset="0"/>
              </a:rPr>
              <a:t>.</a:t>
            </a:r>
          </a:p>
          <a:p>
            <a:pPr lvl="0" algn="just">
              <a:lnSpc>
                <a:spcPct val="90000"/>
              </a:lnSpc>
              <a:spcBef>
                <a:spcPts val="1000"/>
              </a:spcBef>
              <a:buFont typeface="Wingdings" panose="05000000000000000000" pitchFamily="2" charset="2"/>
              <a:buChar char="q"/>
            </a:pPr>
            <a:r>
              <a:rPr lang="en-US" sz="2800" dirty="0" smtClean="0">
                <a:latin typeface="Times New Roman" panose="02020603050405020304" pitchFamily="18" charset="0"/>
                <a:cs typeface="Times New Roman" panose="02020603050405020304" pitchFamily="18" charset="0"/>
              </a:rPr>
              <a:t>Methylene </a:t>
            </a:r>
            <a:r>
              <a:rPr lang="en-US" sz="2800" dirty="0">
                <a:latin typeface="Times New Roman" panose="02020603050405020304" pitchFamily="18" charset="0"/>
                <a:cs typeface="Times New Roman" panose="02020603050405020304" pitchFamily="18" charset="0"/>
              </a:rPr>
              <a:t>blue is the basic dye and has affinity for acidic component of the cell (i.e. nucleus) and eosin/azure is the acidic dye and has affinity for basic component of cell (i.e. cytoplasm</a:t>
            </a:r>
            <a:r>
              <a:rPr lang="en-US" sz="2800" dirty="0" smtClean="0">
                <a:latin typeface="Times New Roman" panose="02020603050405020304" pitchFamily="18" charset="0"/>
                <a:cs typeface="Times New Roman" panose="02020603050405020304" pitchFamily="18" charset="0"/>
              </a:rPr>
              <a:t>).</a:t>
            </a:r>
          </a:p>
          <a:p>
            <a:pPr lvl="0">
              <a:lnSpc>
                <a:spcPct val="90000"/>
              </a:lnSpc>
              <a:spcBef>
                <a:spcPts val="1000"/>
              </a:spcBef>
              <a:buFont typeface="Wingdings" panose="05000000000000000000" pitchFamily="2" charset="2"/>
              <a:buChar char="q"/>
            </a:pPr>
            <a:r>
              <a:rPr lang="en-US" sz="2800" dirty="0" smtClean="0">
                <a:latin typeface="Times New Roman" panose="02020603050405020304" pitchFamily="18" charset="0"/>
                <a:cs typeface="Times New Roman" panose="02020603050405020304" pitchFamily="18" charset="0"/>
              </a:rPr>
              <a:t>Most </a:t>
            </a:r>
            <a:r>
              <a:rPr lang="en-US" sz="2800" dirty="0" err="1">
                <a:latin typeface="Times New Roman" panose="02020603050405020304" pitchFamily="18" charset="0"/>
                <a:cs typeface="Times New Roman" panose="02020603050405020304" pitchFamily="18" charset="0"/>
              </a:rPr>
              <a:t>Romanowsky</a:t>
            </a:r>
            <a:r>
              <a:rPr lang="en-US" sz="2800" dirty="0">
                <a:latin typeface="Times New Roman" panose="02020603050405020304" pitchFamily="18" charset="0"/>
                <a:cs typeface="Times New Roman" panose="02020603050405020304" pitchFamily="18" charset="0"/>
              </a:rPr>
              <a:t> stains are prepared in methyl alcohol so that they combine fixation and </a:t>
            </a:r>
            <a:r>
              <a:rPr lang="en-US" sz="2800" dirty="0" smtClean="0">
                <a:latin typeface="Times New Roman" panose="02020603050405020304" pitchFamily="18" charset="0"/>
                <a:cs typeface="Times New Roman" panose="02020603050405020304" pitchFamily="18" charset="0"/>
              </a:rPr>
              <a:t>staining.</a:t>
            </a:r>
            <a:endParaRPr lang="en-US" sz="28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0929652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 • </a:t>
            </a:r>
            <a:r>
              <a:rPr lang="en-US" dirty="0" err="1"/>
              <a:t>Romanowsky</a:t>
            </a:r>
            <a:r>
              <a:rPr lang="en-US" dirty="0"/>
              <a:t> stains</a:t>
            </a:r>
          </a:p>
        </p:txBody>
      </p:sp>
      <p:sp>
        <p:nvSpPr>
          <p:cNvPr id="3" name="Text Placeholder 2"/>
          <p:cNvSpPr>
            <a:spLocks noGrp="1"/>
          </p:cNvSpPr>
          <p:nvPr>
            <p:ph type="body" sz="half" idx="2"/>
          </p:nvPr>
        </p:nvSpPr>
        <p:spPr/>
        <p:txBody>
          <a:bodyPr>
            <a:normAutofit fontScale="92500"/>
          </a:bodyPr>
          <a:lstStyle/>
          <a:p>
            <a:pPr marL="228600" lvl="0" indent="-228600" algn="just">
              <a:lnSpc>
                <a:spcPct val="90000"/>
              </a:lnSpc>
              <a:spcBef>
                <a:spcPts val="1000"/>
              </a:spcBef>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work on the principle that “the acidic components of the cell are stained by the basic dye (azure) forming a blue-purple </a:t>
            </a:r>
            <a:r>
              <a:rPr lang="en-US" sz="2800" dirty="0" err="1">
                <a:solidFill>
                  <a:prstClr val="black"/>
                </a:solidFill>
                <a:latin typeface="Times New Roman" panose="02020603050405020304" pitchFamily="18" charset="0"/>
                <a:cs typeface="Times New Roman" panose="02020603050405020304" pitchFamily="18" charset="0"/>
              </a:rPr>
              <a:t>colour</a:t>
            </a:r>
            <a:r>
              <a:rPr lang="en-US" sz="2800" dirty="0">
                <a:solidFill>
                  <a:prstClr val="black"/>
                </a:solidFill>
                <a:latin typeface="Times New Roman" panose="02020603050405020304" pitchFamily="18" charset="0"/>
                <a:cs typeface="Times New Roman" panose="02020603050405020304" pitchFamily="18" charset="0"/>
              </a:rPr>
              <a:t> while the basic components of the cell are stained by the acidic dye (eosin Y) forming a pin- red </a:t>
            </a:r>
            <a:r>
              <a:rPr lang="en-US" sz="2800" dirty="0" err="1">
                <a:solidFill>
                  <a:prstClr val="black"/>
                </a:solidFill>
                <a:latin typeface="Times New Roman" panose="02020603050405020304" pitchFamily="18" charset="0"/>
                <a:cs typeface="Times New Roman" panose="02020603050405020304" pitchFamily="18" charset="0"/>
              </a:rPr>
              <a:t>colouration</a:t>
            </a:r>
            <a:r>
              <a:rPr lang="en-US" sz="2800" dirty="0">
                <a:solidFill>
                  <a:prstClr val="black"/>
                </a:solidFill>
                <a:latin typeface="Times New Roman" panose="02020603050405020304" pitchFamily="18" charset="0"/>
                <a:cs typeface="Times New Roman" panose="02020603050405020304" pitchFamily="18" charset="0"/>
              </a:rPr>
              <a:t>.”</a:t>
            </a:r>
          </a:p>
          <a:p>
            <a:endParaRPr lang="en-US" dirty="0"/>
          </a:p>
        </p:txBody>
      </p:sp>
      <p:pic>
        <p:nvPicPr>
          <p:cNvPr id="5" name="Content Placeholder 4"/>
          <p:cNvPicPr>
            <a:picLocks noGrp="1" noChangeAspect="1"/>
          </p:cNvPicPr>
          <p:nvPr>
            <p:ph idx="1"/>
          </p:nvPr>
        </p:nvPicPr>
        <p:blipFill>
          <a:blip r:embed="rId2"/>
          <a:stretch>
            <a:fillRect/>
          </a:stretch>
        </p:blipFill>
        <p:spPr>
          <a:xfrm>
            <a:off x="5629450" y="2465388"/>
            <a:ext cx="4952650" cy="3711575"/>
          </a:xfrm>
          <a:prstGeom prst="rect">
            <a:avLst/>
          </a:prstGeom>
        </p:spPr>
      </p:pic>
    </p:spTree>
    <p:extLst>
      <p:ext uri="{BB962C8B-B14F-4D97-AF65-F5344CB8AC3E}">
        <p14:creationId xmlns:p14="http://schemas.microsoft.com/office/powerpoint/2010/main" val="13988969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1818" y="826265"/>
            <a:ext cx="9628632" cy="1002191"/>
          </a:xfrm>
        </p:spPr>
        <p:txBody>
          <a:bodyPr/>
          <a:lstStyle/>
          <a:p>
            <a:pPr lvl="0">
              <a:lnSpc>
                <a:spcPct val="90000"/>
              </a:lnSpc>
              <a:spcBef>
                <a:spcPts val="1000"/>
              </a:spcBef>
            </a:pPr>
            <a:r>
              <a:rPr lang="en-US" sz="2800" dirty="0">
                <a:solidFill>
                  <a:schemeClr val="accent1">
                    <a:lumMod val="60000"/>
                    <a:lumOff val="40000"/>
                  </a:schemeClr>
                </a:solidFill>
                <a:ea typeface="+mn-ea"/>
                <a:cs typeface="+mn-cs"/>
              </a:rPr>
              <a:t>Types of </a:t>
            </a:r>
            <a:r>
              <a:rPr lang="en-US" sz="2800" dirty="0" err="1">
                <a:solidFill>
                  <a:schemeClr val="accent1">
                    <a:lumMod val="60000"/>
                    <a:lumOff val="40000"/>
                  </a:schemeClr>
                </a:solidFill>
                <a:ea typeface="+mn-ea"/>
                <a:cs typeface="+mn-cs"/>
              </a:rPr>
              <a:t>Romanowsky</a:t>
            </a:r>
            <a:r>
              <a:rPr lang="en-US" sz="2800" dirty="0">
                <a:solidFill>
                  <a:schemeClr val="accent1">
                    <a:lumMod val="60000"/>
                    <a:lumOff val="40000"/>
                  </a:schemeClr>
                </a:solidFill>
                <a:ea typeface="+mn-ea"/>
                <a:cs typeface="+mn-cs"/>
              </a:rPr>
              <a:t> </a:t>
            </a:r>
            <a:r>
              <a:rPr lang="en-US" sz="2800" dirty="0" smtClean="0">
                <a:solidFill>
                  <a:schemeClr val="accent1">
                    <a:lumMod val="60000"/>
                    <a:lumOff val="40000"/>
                  </a:schemeClr>
                </a:solidFill>
                <a:ea typeface="+mn-ea"/>
                <a:cs typeface="+mn-cs"/>
              </a:rPr>
              <a:t>stains</a:t>
            </a:r>
            <a:r>
              <a:rPr lang="en-US" sz="2400" b="1" dirty="0">
                <a:solidFill>
                  <a:prstClr val="black"/>
                </a:solidFill>
                <a:ea typeface="+mn-ea"/>
                <a:cs typeface="+mn-cs"/>
              </a:rPr>
              <a:t/>
            </a:r>
            <a:br>
              <a:rPr lang="en-US" sz="2400" b="1" dirty="0">
                <a:solidFill>
                  <a:prstClr val="black"/>
                </a:solidFill>
                <a:ea typeface="+mn-ea"/>
                <a:cs typeface="+mn-cs"/>
              </a:rPr>
            </a:br>
            <a:endParaRPr lang="en-US" dirty="0"/>
          </a:p>
        </p:txBody>
      </p:sp>
      <p:sp>
        <p:nvSpPr>
          <p:cNvPr id="3" name="Text Placeholder 2"/>
          <p:cNvSpPr>
            <a:spLocks noGrp="1"/>
          </p:cNvSpPr>
          <p:nvPr>
            <p:ph type="body" sz="half" idx="2"/>
          </p:nvPr>
        </p:nvSpPr>
        <p:spPr>
          <a:xfrm>
            <a:off x="1291818" y="2046652"/>
            <a:ext cx="3834874" cy="3711669"/>
          </a:xfrm>
        </p:spPr>
        <p:txBody>
          <a:bodyPr>
            <a:normAutofit/>
          </a:bodyPr>
          <a:lstStyle/>
          <a:p>
            <a:pPr lvl="0">
              <a:lnSpc>
                <a:spcPct val="90000"/>
              </a:lnSpc>
              <a:spcBef>
                <a:spcPts val="1000"/>
              </a:spcBef>
            </a:pPr>
            <a:r>
              <a:rPr lang="en-US" sz="3200" dirty="0">
                <a:solidFill>
                  <a:prstClr val="black"/>
                </a:solidFill>
                <a:latin typeface="Times New Roman" panose="02020603050405020304" pitchFamily="18" charset="0"/>
                <a:cs typeface="Times New Roman" panose="02020603050405020304" pitchFamily="18" charset="0"/>
              </a:rPr>
              <a:t>1. Leishman stain </a:t>
            </a:r>
          </a:p>
          <a:p>
            <a:pPr lvl="0">
              <a:lnSpc>
                <a:spcPct val="90000"/>
              </a:lnSpc>
              <a:spcBef>
                <a:spcPts val="1000"/>
              </a:spcBef>
            </a:pPr>
            <a:r>
              <a:rPr lang="en-US" sz="3200" dirty="0">
                <a:solidFill>
                  <a:prstClr val="black"/>
                </a:solidFill>
                <a:latin typeface="Times New Roman" panose="02020603050405020304" pitchFamily="18" charset="0"/>
                <a:cs typeface="Times New Roman" panose="02020603050405020304" pitchFamily="18" charset="0"/>
              </a:rPr>
              <a:t>2. Giemsa stain</a:t>
            </a:r>
          </a:p>
          <a:p>
            <a:pPr lvl="0">
              <a:lnSpc>
                <a:spcPct val="90000"/>
              </a:lnSpc>
              <a:spcBef>
                <a:spcPts val="1000"/>
              </a:spcBef>
            </a:pPr>
            <a:r>
              <a:rPr lang="en-US" sz="3200" dirty="0">
                <a:solidFill>
                  <a:prstClr val="black"/>
                </a:solidFill>
                <a:latin typeface="Times New Roman" panose="02020603050405020304" pitchFamily="18" charset="0"/>
                <a:cs typeface="Times New Roman" panose="02020603050405020304" pitchFamily="18" charset="0"/>
              </a:rPr>
              <a:t>3.Field stain </a:t>
            </a:r>
          </a:p>
          <a:p>
            <a:pPr lvl="0">
              <a:lnSpc>
                <a:spcPct val="90000"/>
              </a:lnSpc>
              <a:spcBef>
                <a:spcPts val="1000"/>
              </a:spcBef>
            </a:pPr>
            <a:r>
              <a:rPr lang="en-US" sz="3200" dirty="0">
                <a:solidFill>
                  <a:prstClr val="black"/>
                </a:solidFill>
                <a:latin typeface="Times New Roman" panose="02020603050405020304" pitchFamily="18" charset="0"/>
                <a:cs typeface="Times New Roman" panose="02020603050405020304" pitchFamily="18" charset="0"/>
              </a:rPr>
              <a:t> 4. Wright stain </a:t>
            </a:r>
          </a:p>
          <a:p>
            <a:pPr lvl="0">
              <a:lnSpc>
                <a:spcPct val="90000"/>
              </a:lnSpc>
              <a:spcBef>
                <a:spcPts val="1000"/>
              </a:spcBef>
            </a:pPr>
            <a:r>
              <a:rPr lang="en-US" sz="3200" dirty="0">
                <a:solidFill>
                  <a:prstClr val="black"/>
                </a:solidFill>
                <a:latin typeface="Times New Roman" panose="02020603050405020304" pitchFamily="18" charset="0"/>
                <a:cs typeface="Times New Roman" panose="02020603050405020304" pitchFamily="18" charset="0"/>
              </a:rPr>
              <a:t>5. Jenner stain </a:t>
            </a:r>
          </a:p>
          <a:p>
            <a:pPr lvl="0">
              <a:lnSpc>
                <a:spcPct val="90000"/>
              </a:lnSpc>
              <a:spcBef>
                <a:spcPts val="1000"/>
              </a:spcBef>
            </a:pPr>
            <a:r>
              <a:rPr lang="en-US" sz="3200" dirty="0">
                <a:solidFill>
                  <a:prstClr val="black"/>
                </a:solidFill>
                <a:latin typeface="Times New Roman" panose="02020603050405020304" pitchFamily="18" charset="0"/>
                <a:cs typeface="Times New Roman" panose="02020603050405020304" pitchFamily="18" charset="0"/>
              </a:rPr>
              <a:t>6. JSB stain</a:t>
            </a:r>
          </a:p>
          <a:p>
            <a:endParaRPr lang="en-US" dirty="0"/>
          </a:p>
        </p:txBody>
      </p:sp>
      <p:sp>
        <p:nvSpPr>
          <p:cNvPr id="4" name="Content Placeholder 3"/>
          <p:cNvSpPr>
            <a:spLocks noGrp="1"/>
          </p:cNvSpPr>
          <p:nvPr>
            <p:ph idx="1"/>
          </p:nvPr>
        </p:nvSpPr>
        <p:spPr>
          <a:xfrm>
            <a:off x="6528697" y="2046653"/>
            <a:ext cx="4731486" cy="3711669"/>
          </a:xfrm>
        </p:spPr>
        <p:txBody>
          <a:bodyPr/>
          <a:lstStyle/>
          <a:p>
            <a:endParaRPr lang="en-US" dirty="0"/>
          </a:p>
        </p:txBody>
      </p:sp>
    </p:spTree>
    <p:extLst>
      <p:ext uri="{BB962C8B-B14F-4D97-AF65-F5344CB8AC3E}">
        <p14:creationId xmlns:p14="http://schemas.microsoft.com/office/powerpoint/2010/main" val="21323746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solidFill>
                  <a:schemeClr val="accent1"/>
                </a:solidFill>
                <a:latin typeface="Times New Roman" panose="02020603050405020304" pitchFamily="18" charset="0"/>
                <a:cs typeface="Times New Roman" panose="02020603050405020304" pitchFamily="18" charset="0"/>
              </a:rPr>
              <a:t>Stains and dyes </a:t>
            </a:r>
          </a:p>
        </p:txBody>
      </p:sp>
      <p:sp>
        <p:nvSpPr>
          <p:cNvPr id="3" name="Text Placeholder 2"/>
          <p:cNvSpPr>
            <a:spLocks noGrp="1"/>
          </p:cNvSpPr>
          <p:nvPr>
            <p:ph type="body" sz="half" idx="2"/>
          </p:nvPr>
        </p:nvSpPr>
        <p:spPr>
          <a:xfrm>
            <a:off x="2495005" y="1828457"/>
            <a:ext cx="3918857" cy="4348506"/>
          </a:xfrm>
        </p:spPr>
        <p:txBody>
          <a:bodyPr>
            <a:normAutofit/>
          </a:bodyPr>
          <a:lstStyle/>
          <a:p>
            <a:endParaRPr lang="en-US" dirty="0"/>
          </a:p>
          <a:p>
            <a:endParaRPr lang="en-US" dirty="0"/>
          </a:p>
        </p:txBody>
      </p:sp>
      <p:pic>
        <p:nvPicPr>
          <p:cNvPr id="8" name="Picture Placeholder 7"/>
          <p:cNvPicPr>
            <a:picLocks noGrp="1" noChangeAspect="1"/>
          </p:cNvPicPr>
          <p:nvPr>
            <p:ph type="pic" idx="1"/>
          </p:nvPr>
        </p:nvPicPr>
        <p:blipFill>
          <a:blip r:embed="rId2"/>
          <a:srcRect l="1004" r="1004"/>
          <a:stretch>
            <a:fillRect/>
          </a:stretch>
        </p:blipFill>
        <p:spPr>
          <a:xfrm>
            <a:off x="6648450" y="1828800"/>
            <a:ext cx="4260850" cy="4348163"/>
          </a:xfrm>
          <a:prstGeom prst="rect">
            <a:avLst/>
          </a:prstGeom>
        </p:spPr>
      </p:pic>
      <p:sp>
        <p:nvSpPr>
          <p:cNvPr id="5" name="TextBox 4"/>
          <p:cNvSpPr txBox="1"/>
          <p:nvPr/>
        </p:nvSpPr>
        <p:spPr>
          <a:xfrm flipH="1">
            <a:off x="287383" y="2141963"/>
            <a:ext cx="6361610" cy="3693319"/>
          </a:xfrm>
          <a:prstGeom prst="rect">
            <a:avLst/>
          </a:prstGeom>
          <a:noFill/>
        </p:spPr>
        <p:txBody>
          <a:bodyPr wrap="square" rtlCol="0">
            <a:spAutoFit/>
          </a:bodyPr>
          <a:lstStyle/>
          <a:p>
            <a:r>
              <a:rPr lang="en-US" sz="2400" dirty="0">
                <a:solidFill>
                  <a:schemeClr val="accent1">
                    <a:lumMod val="50000"/>
                  </a:schemeClr>
                </a:solidFill>
                <a:latin typeface="Times New Roman" panose="02020603050405020304" pitchFamily="18" charset="0"/>
                <a:cs typeface="Times New Roman" panose="02020603050405020304" pitchFamily="18" charset="0"/>
              </a:rPr>
              <a:t>Stains and dyes </a:t>
            </a:r>
            <a:r>
              <a:rPr lang="en-US" sz="2400" dirty="0">
                <a:latin typeface="Times New Roman" panose="02020603050405020304" pitchFamily="18" charset="0"/>
                <a:cs typeface="Times New Roman" panose="02020603050405020304" pitchFamily="18" charset="0"/>
              </a:rPr>
              <a:t>are used to highlight the specimen at the microscopic level to study it at higher magnification for histopathological studies and diagnostic purposes</a:t>
            </a:r>
            <a:r>
              <a:rPr lang="en-US" sz="2400" dirty="0" smtClean="0">
                <a:latin typeface="Times New Roman" panose="02020603050405020304" pitchFamily="18" charset="0"/>
                <a:cs typeface="Times New Roman" panose="02020603050405020304" pitchFamily="18" charset="0"/>
              </a:rPr>
              <a:t>.</a:t>
            </a:r>
          </a:p>
          <a:p>
            <a:endParaRPr lang="en-US" sz="2400" dirty="0" smtClean="0">
              <a:latin typeface="Times New Roman" panose="02020603050405020304" pitchFamily="18" charset="0"/>
              <a:cs typeface="Times New Roman" panose="02020603050405020304" pitchFamily="18" charset="0"/>
            </a:endParaRPr>
          </a:p>
          <a:p>
            <a:r>
              <a:rPr lang="en-US" sz="2400" dirty="0">
                <a:solidFill>
                  <a:schemeClr val="accent1"/>
                </a:solidFill>
                <a:latin typeface="Times New Roman" panose="02020603050405020304" pitchFamily="18" charset="0"/>
                <a:cs typeface="Times New Roman" panose="02020603050405020304" pitchFamily="18" charset="0"/>
              </a:rPr>
              <a:t>What is Staining?</a:t>
            </a:r>
          </a:p>
          <a:p>
            <a:r>
              <a:rPr lang="en-US" sz="2400" dirty="0">
                <a:latin typeface="Times New Roman" panose="02020603050405020304" pitchFamily="18" charset="0"/>
                <a:cs typeface="Times New Roman" panose="02020603050405020304" pitchFamily="18" charset="0"/>
              </a:rPr>
              <a:t>Staining, in microbiology, can be defined as a technique which is used to enhance and contrast a biological specimen at the microscopic level.</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46439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6571" y="104503"/>
            <a:ext cx="11547566" cy="6557554"/>
          </a:xfrm>
          <a:prstGeom prst="rect">
            <a:avLst/>
          </a:prstGeom>
        </p:spPr>
      </p:pic>
    </p:spTree>
    <p:extLst>
      <p:ext uri="{BB962C8B-B14F-4D97-AF65-F5344CB8AC3E}">
        <p14:creationId xmlns:p14="http://schemas.microsoft.com/office/powerpoint/2010/main" val="14858034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v"/>
            </a:pPr>
            <a:r>
              <a:rPr lang="en-US" sz="3200" dirty="0">
                <a:solidFill>
                  <a:schemeClr val="accent1">
                    <a:lumMod val="75000"/>
                  </a:schemeClr>
                </a:solidFill>
                <a:latin typeface="Times New Roman" panose="02020603050405020304" pitchFamily="18" charset="0"/>
                <a:cs typeface="Times New Roman" panose="02020603050405020304" pitchFamily="18" charset="0"/>
              </a:rPr>
              <a:t>Definition</a:t>
            </a:r>
            <a:r>
              <a:rPr lang="en-US" sz="3200" dirty="0">
                <a:latin typeface="Times New Roman" panose="02020603050405020304" pitchFamily="18" charset="0"/>
                <a:cs typeface="Times New Roman" panose="02020603050405020304" pitchFamily="18" charset="0"/>
              </a:rPr>
              <a:t> “A blood smear </a:t>
            </a:r>
            <a:r>
              <a:rPr lang="en-US" sz="3200" dirty="0" smtClean="0">
                <a:latin typeface="Times New Roman" panose="02020603050405020304" pitchFamily="18" charset="0"/>
                <a:cs typeface="Times New Roman" panose="02020603050405020304" pitchFamily="18" charset="0"/>
              </a:rPr>
              <a:t>is </a:t>
            </a:r>
            <a:r>
              <a:rPr lang="en-US" sz="3200" dirty="0">
                <a:latin typeface="Times New Roman" panose="02020603050405020304" pitchFamily="18" charset="0"/>
                <a:cs typeface="Times New Roman" panose="02020603050405020304" pitchFamily="18" charset="0"/>
              </a:rPr>
              <a:t>a blood test that gives information about the number and shape of blood cells.”</a:t>
            </a:r>
          </a:p>
          <a:p>
            <a:endParaRPr lang="en-US" dirty="0"/>
          </a:p>
        </p:txBody>
      </p:sp>
      <p:pic>
        <p:nvPicPr>
          <p:cNvPr id="4" name="Picture 3"/>
          <p:cNvPicPr>
            <a:picLocks noChangeAspect="1"/>
          </p:cNvPicPr>
          <p:nvPr/>
        </p:nvPicPr>
        <p:blipFill>
          <a:blip r:embed="rId2"/>
          <a:stretch>
            <a:fillRect/>
          </a:stretch>
        </p:blipFill>
        <p:spPr>
          <a:xfrm>
            <a:off x="1839818" y="3525399"/>
            <a:ext cx="7094862" cy="3013856"/>
          </a:xfrm>
          <a:prstGeom prst="rect">
            <a:avLst/>
          </a:prstGeom>
        </p:spPr>
      </p:pic>
    </p:spTree>
    <p:extLst>
      <p:ext uri="{BB962C8B-B14F-4D97-AF65-F5344CB8AC3E}">
        <p14:creationId xmlns:p14="http://schemas.microsoft.com/office/powerpoint/2010/main" val="6600909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three basic steps to make blood film: </a:t>
            </a:r>
            <a:br>
              <a:rPr lang="en-US" dirty="0"/>
            </a:br>
            <a:endParaRPr lang="en-US" dirty="0"/>
          </a:p>
        </p:txBody>
      </p:sp>
      <p:sp>
        <p:nvSpPr>
          <p:cNvPr id="3" name="Content Placeholder 2"/>
          <p:cNvSpPr>
            <a:spLocks noGrp="1"/>
          </p:cNvSpPr>
          <p:nvPr>
            <p:ph idx="1"/>
          </p:nvPr>
        </p:nvSpPr>
        <p:spPr/>
        <p:txBody>
          <a:bodyPr/>
          <a:lstStyle/>
          <a:p>
            <a:pPr marL="0" indent="0">
              <a:buNone/>
            </a:pPr>
            <a:r>
              <a:rPr lang="en-US" dirty="0" smtClean="0">
                <a:latin typeface="Times New Roman" panose="02020603050405020304" pitchFamily="18" charset="0"/>
                <a:cs typeface="Times New Roman" panose="02020603050405020304" pitchFamily="18" charset="0"/>
              </a:rPr>
              <a:t>1.Preparation of </a:t>
            </a:r>
            <a:r>
              <a:rPr lang="en-US" dirty="0">
                <a:latin typeface="Times New Roman" panose="02020603050405020304" pitchFamily="18" charset="0"/>
                <a:cs typeface="Times New Roman" panose="02020603050405020304" pitchFamily="18" charset="0"/>
              </a:rPr>
              <a:t>blood smear. </a:t>
            </a:r>
            <a:endParaRPr lang="en-US" dirty="0" smtClean="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2.Fixation </a:t>
            </a:r>
            <a:r>
              <a:rPr lang="en-US" dirty="0">
                <a:latin typeface="Times New Roman" panose="02020603050405020304" pitchFamily="18" charset="0"/>
                <a:cs typeface="Times New Roman" panose="02020603050405020304" pitchFamily="18" charset="0"/>
              </a:rPr>
              <a:t>of blood smear. </a:t>
            </a:r>
            <a:endParaRPr lang="en-US" dirty="0" smtClean="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3.Staining </a:t>
            </a:r>
            <a:r>
              <a:rPr lang="en-US" dirty="0">
                <a:latin typeface="Times New Roman" panose="02020603050405020304" pitchFamily="18" charset="0"/>
                <a:cs typeface="Times New Roman" panose="02020603050405020304" pitchFamily="18" charset="0"/>
              </a:rPr>
              <a:t>of blood smear</a:t>
            </a:r>
            <a:r>
              <a:rPr lang="en-US" dirty="0" smtClean="0">
                <a:latin typeface="Times New Roman" panose="02020603050405020304" pitchFamily="18" charset="0"/>
                <a:cs typeface="Times New Roman" panose="02020603050405020304" pitchFamily="18" charset="0"/>
              </a:rPr>
              <a:t>.</a:t>
            </a:r>
          </a:p>
          <a:p>
            <a:pPr marL="0" indent="0">
              <a:buNone/>
            </a:pPr>
            <a:r>
              <a:rPr lang="en-US" dirty="0" smtClean="0">
                <a:latin typeface="Times New Roman" panose="02020603050405020304" pitchFamily="18" charset="0"/>
                <a:cs typeface="Times New Roman" panose="02020603050405020304" pitchFamily="18" charset="0"/>
              </a:rPr>
              <a:t> </a:t>
            </a:r>
            <a:r>
              <a:rPr lang="en-US" dirty="0">
                <a:solidFill>
                  <a:schemeClr val="accent1">
                    <a:lumMod val="75000"/>
                  </a:schemeClr>
                </a:solidFill>
                <a:latin typeface="Times New Roman" panose="02020603050405020304" pitchFamily="18" charset="0"/>
                <a:cs typeface="Times New Roman" panose="02020603050405020304" pitchFamily="18" charset="0"/>
              </a:rPr>
              <a:t>The peripheral blood film (PBF) is of two types: </a:t>
            </a:r>
            <a:endParaRPr lang="en-US" dirty="0" smtClean="0">
              <a:solidFill>
                <a:schemeClr val="accent1">
                  <a:lumMod val="75000"/>
                </a:schemeClr>
              </a:solidFill>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Thin blood film </a:t>
            </a:r>
            <a:endParaRPr lang="en-US" dirty="0" smtClean="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Thick blood film </a:t>
            </a:r>
            <a:r>
              <a:rPr lang="en-US" dirty="0" smtClean="0">
                <a:latin typeface="Times New Roman" panose="02020603050405020304" pitchFamily="18" charset="0"/>
                <a:cs typeface="Times New Roman" panose="02020603050405020304" pitchFamily="18" charset="0"/>
              </a:rPr>
              <a:t>:This </a:t>
            </a:r>
            <a:r>
              <a:rPr lang="en-US" dirty="0">
                <a:latin typeface="Times New Roman" panose="02020603050405020304" pitchFamily="18" charset="0"/>
                <a:cs typeface="Times New Roman" panose="02020603050405020304" pitchFamily="18" charset="0"/>
              </a:rPr>
              <a:t>is prepared for detecting blood parasites such as malaria and microfilaria.</a:t>
            </a:r>
          </a:p>
          <a:p>
            <a:endParaRPr lang="en-US" dirty="0"/>
          </a:p>
        </p:txBody>
      </p:sp>
    </p:spTree>
    <p:extLst>
      <p:ext uri="{BB962C8B-B14F-4D97-AF65-F5344CB8AC3E}">
        <p14:creationId xmlns:p14="http://schemas.microsoft.com/office/powerpoint/2010/main" val="23304899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9006" y="156754"/>
            <a:ext cx="11286308" cy="6544491"/>
          </a:xfrm>
          <a:prstGeom prst="rect">
            <a:avLst/>
          </a:prstGeom>
        </p:spPr>
      </p:pic>
    </p:spTree>
    <p:extLst>
      <p:ext uri="{BB962C8B-B14F-4D97-AF65-F5344CB8AC3E}">
        <p14:creationId xmlns:p14="http://schemas.microsoft.com/office/powerpoint/2010/main" val="21427132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0446" y="326571"/>
            <a:ext cx="11482251" cy="6296297"/>
          </a:xfrm>
          <a:prstGeom prst="rect">
            <a:avLst/>
          </a:prstGeom>
        </p:spPr>
      </p:pic>
    </p:spTree>
    <p:extLst>
      <p:ext uri="{BB962C8B-B14F-4D97-AF65-F5344CB8AC3E}">
        <p14:creationId xmlns:p14="http://schemas.microsoft.com/office/powerpoint/2010/main" val="29442216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949" y="248194"/>
            <a:ext cx="11612880" cy="6270172"/>
          </a:xfrm>
          <a:prstGeom prst="rect">
            <a:avLst/>
          </a:prstGeom>
        </p:spPr>
      </p:pic>
    </p:spTree>
    <p:extLst>
      <p:ext uri="{BB962C8B-B14F-4D97-AF65-F5344CB8AC3E}">
        <p14:creationId xmlns:p14="http://schemas.microsoft.com/office/powerpoint/2010/main" val="40306790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t>Leishman’s stain </a:t>
            </a:r>
          </a:p>
        </p:txBody>
      </p:sp>
      <p:sp>
        <p:nvSpPr>
          <p:cNvPr id="14"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407975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Leishman stain</a:t>
            </a:r>
          </a:p>
        </p:txBody>
      </p:sp>
      <p:sp>
        <p:nvSpPr>
          <p:cNvPr id="3" name="Text Placeholder 2"/>
          <p:cNvSpPr>
            <a:spLocks noGrp="1"/>
          </p:cNvSpPr>
          <p:nvPr>
            <p:ph type="body" sz="half" idx="2"/>
          </p:nvPr>
        </p:nvSpPr>
        <p:spPr>
          <a:xfrm>
            <a:off x="1291819" y="2124223"/>
            <a:ext cx="3834874" cy="4052740"/>
          </a:xfrm>
        </p:spPr>
        <p:txBody>
          <a:bodyPr>
            <a:normAutofit fontScale="92500" lnSpcReduction="10000"/>
          </a:bodyPr>
          <a:lstStyle/>
          <a:p>
            <a:pPr marL="228600" lvl="0" indent="-228600" algn="just">
              <a:lnSpc>
                <a:spcPct val="90000"/>
              </a:lnSpc>
              <a:spcBef>
                <a:spcPts val="1000"/>
              </a:spcBef>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Leishman stain, also known as Leishman's stain, is used in microscopy for staining blood smears. </a:t>
            </a:r>
            <a:endParaRPr lang="en-US" sz="2800" dirty="0" smtClean="0">
              <a:solidFill>
                <a:prstClr val="black"/>
              </a:solidFill>
              <a:latin typeface="Times New Roman" panose="02020603050405020304" pitchFamily="18" charset="0"/>
              <a:cs typeface="Times New Roman" panose="02020603050405020304" pitchFamily="18" charset="0"/>
            </a:endParaRPr>
          </a:p>
          <a:p>
            <a:pPr marL="228600" lvl="0" indent="-228600" algn="just">
              <a:lnSpc>
                <a:spcPct val="90000"/>
              </a:lnSpc>
              <a:spcBef>
                <a:spcPts val="1000"/>
              </a:spcBef>
              <a:buFont typeface="Arial" panose="020B0604020202020204" pitchFamily="34" charset="0"/>
              <a:buChar char="•"/>
            </a:pPr>
            <a:endParaRPr lang="en-US" sz="2800" dirty="0">
              <a:solidFill>
                <a:prstClr val="black"/>
              </a:solidFill>
              <a:latin typeface="Times New Roman" panose="02020603050405020304" pitchFamily="18" charset="0"/>
              <a:cs typeface="Times New Roman" panose="02020603050405020304" pitchFamily="18" charset="0"/>
            </a:endParaRPr>
          </a:p>
          <a:p>
            <a:pPr marL="228600" lvl="0" indent="-228600" algn="just">
              <a:lnSpc>
                <a:spcPct val="90000"/>
              </a:lnSpc>
              <a:spcBef>
                <a:spcPts val="1000"/>
              </a:spcBef>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It is generally used to differentiate between and identify white blood cells, malaria </a:t>
            </a:r>
            <a:r>
              <a:rPr lang="en-US" sz="2800" dirty="0" smtClean="0">
                <a:solidFill>
                  <a:prstClr val="black"/>
                </a:solidFill>
                <a:latin typeface="Times New Roman" panose="02020603050405020304" pitchFamily="18" charset="0"/>
                <a:cs typeface="Times New Roman" panose="02020603050405020304" pitchFamily="18" charset="0"/>
              </a:rPr>
              <a:t>parasites, and </a:t>
            </a:r>
            <a:r>
              <a:rPr lang="en-US" sz="2800" i="1" dirty="0" err="1">
                <a:solidFill>
                  <a:prstClr val="black"/>
                </a:solidFill>
                <a:latin typeface="Times New Roman" panose="02020603050405020304" pitchFamily="18" charset="0"/>
                <a:cs typeface="Times New Roman" panose="02020603050405020304" pitchFamily="18" charset="0"/>
              </a:rPr>
              <a:t>trypanosomas</a:t>
            </a:r>
            <a:r>
              <a:rPr lang="en-US" sz="2800" i="1" dirty="0">
                <a:solidFill>
                  <a:prstClr val="black"/>
                </a:solidFill>
                <a:latin typeface="Times New Roman" panose="02020603050405020304" pitchFamily="18" charset="0"/>
                <a:cs typeface="Times New Roman" panose="02020603050405020304" pitchFamily="18" charset="0"/>
              </a:rPr>
              <a:t>.</a:t>
            </a:r>
          </a:p>
          <a:p>
            <a:endParaRPr lang="en-US" dirty="0"/>
          </a:p>
        </p:txBody>
      </p:sp>
      <p:sp>
        <p:nvSpPr>
          <p:cNvPr id="4" name="Picture Placeholder 3"/>
          <p:cNvSpPr>
            <a:spLocks noGrp="1"/>
          </p:cNvSpPr>
          <p:nvPr>
            <p:ph type="pic" idx="1"/>
          </p:nvPr>
        </p:nvSpPr>
        <p:spPr>
          <a:xfrm>
            <a:off x="6738201" y="1828456"/>
            <a:ext cx="4170590" cy="5029544"/>
          </a:xfrm>
        </p:spPr>
      </p:sp>
      <p:pic>
        <p:nvPicPr>
          <p:cNvPr id="6" name="Content Placeholder 4"/>
          <p:cNvPicPr>
            <a:picLocks noChangeAspect="1"/>
          </p:cNvPicPr>
          <p:nvPr/>
        </p:nvPicPr>
        <p:blipFill>
          <a:blip r:embed="rId2"/>
          <a:stretch>
            <a:fillRect/>
          </a:stretch>
        </p:blipFill>
        <p:spPr>
          <a:xfrm>
            <a:off x="6738201" y="1828456"/>
            <a:ext cx="4170590" cy="5029543"/>
          </a:xfrm>
          <a:prstGeom prst="rect">
            <a:avLst/>
          </a:prstGeom>
        </p:spPr>
      </p:pic>
    </p:spTree>
    <p:extLst>
      <p:ext uri="{BB962C8B-B14F-4D97-AF65-F5344CB8AC3E}">
        <p14:creationId xmlns:p14="http://schemas.microsoft.com/office/powerpoint/2010/main" val="5363094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Composition of </a:t>
            </a:r>
            <a:r>
              <a:rPr lang="en-US" dirty="0" err="1"/>
              <a:t>leishman’s</a:t>
            </a:r>
            <a:r>
              <a:rPr lang="en-US" dirty="0"/>
              <a:t> stain</a:t>
            </a:r>
          </a:p>
        </p:txBody>
      </p:sp>
      <p:sp>
        <p:nvSpPr>
          <p:cNvPr id="3" name="Text Placeholder 2"/>
          <p:cNvSpPr>
            <a:spLocks noGrp="1"/>
          </p:cNvSpPr>
          <p:nvPr>
            <p:ph type="body" sz="half" idx="2"/>
          </p:nvPr>
        </p:nvSpPr>
        <p:spPr>
          <a:xfrm>
            <a:off x="323557" y="2465293"/>
            <a:ext cx="5195338" cy="3711669"/>
          </a:xfrm>
        </p:spPr>
        <p:txBody>
          <a:bodyPr>
            <a:normAutofit lnSpcReduction="10000"/>
          </a:bodyPr>
          <a:lstStyle/>
          <a:p>
            <a:pPr marL="228600" lvl="0" indent="-228600">
              <a:lnSpc>
                <a:spcPct val="90000"/>
              </a:lnSpc>
              <a:spcBef>
                <a:spcPts val="1000"/>
              </a:spcBef>
              <a:buFont typeface="Wingdings" panose="05000000000000000000" pitchFamily="2" charset="2"/>
              <a:buChar char="ü"/>
            </a:pPr>
            <a:r>
              <a:rPr lang="en-US" sz="2800" dirty="0">
                <a:solidFill>
                  <a:srgbClr val="000000"/>
                </a:solidFill>
                <a:latin typeface="__Source_Sans_3_f93b20"/>
              </a:rPr>
              <a:t>  </a:t>
            </a:r>
            <a:r>
              <a:rPr lang="en-US" sz="2800" dirty="0" err="1">
                <a:solidFill>
                  <a:srgbClr val="000000"/>
                </a:solidFill>
                <a:latin typeface="__Source_Sans_3_f93b20"/>
              </a:rPr>
              <a:t>Polychromed</a:t>
            </a:r>
            <a:r>
              <a:rPr lang="en-US" sz="2800" dirty="0">
                <a:solidFill>
                  <a:srgbClr val="000000"/>
                </a:solidFill>
                <a:latin typeface="__Source_Sans_3_f93b20"/>
              </a:rPr>
              <a:t> methylene blue.</a:t>
            </a:r>
          </a:p>
          <a:p>
            <a:pPr marL="228600" lvl="0" indent="-228600">
              <a:lnSpc>
                <a:spcPct val="90000"/>
              </a:lnSpc>
              <a:spcBef>
                <a:spcPts val="1000"/>
              </a:spcBef>
              <a:buFont typeface="Wingdings" panose="05000000000000000000" pitchFamily="2" charset="2"/>
              <a:buChar char="ü"/>
            </a:pPr>
            <a:r>
              <a:rPr lang="en-US" sz="2800" dirty="0">
                <a:solidFill>
                  <a:srgbClr val="000000"/>
                </a:solidFill>
                <a:latin typeface="__Source_Sans_3_f93b20"/>
              </a:rPr>
              <a:t> Eosin azure (</a:t>
            </a:r>
            <a:r>
              <a:rPr lang="en-US" sz="2800" dirty="0" err="1">
                <a:solidFill>
                  <a:srgbClr val="000000"/>
                </a:solidFill>
                <a:latin typeface="__Source_Sans_3_f93b20"/>
              </a:rPr>
              <a:t>leishman</a:t>
            </a:r>
            <a:r>
              <a:rPr lang="en-US" sz="2800" dirty="0">
                <a:solidFill>
                  <a:srgbClr val="000000"/>
                </a:solidFill>
                <a:latin typeface="__Source_Sans_3_f93b20"/>
              </a:rPr>
              <a:t> powder).</a:t>
            </a:r>
          </a:p>
          <a:p>
            <a:pPr marL="228600" lvl="0" indent="-228600">
              <a:lnSpc>
                <a:spcPct val="90000"/>
              </a:lnSpc>
              <a:spcBef>
                <a:spcPts val="1000"/>
              </a:spcBef>
              <a:buFont typeface="Wingdings" panose="05000000000000000000" pitchFamily="2" charset="2"/>
              <a:buChar char="ü"/>
            </a:pPr>
            <a:r>
              <a:rPr lang="en-US" sz="2800" dirty="0">
                <a:solidFill>
                  <a:srgbClr val="000000"/>
                </a:solidFill>
                <a:latin typeface="__Source_Sans_3_f93b20"/>
              </a:rPr>
              <a:t>Acetone free absolute alcohol.</a:t>
            </a:r>
          </a:p>
          <a:p>
            <a:pPr marL="228600" lvl="0" indent="-228600">
              <a:lnSpc>
                <a:spcPct val="90000"/>
              </a:lnSpc>
              <a:spcBef>
                <a:spcPts val="1000"/>
              </a:spcBef>
              <a:buFont typeface="Wingdings" panose="05000000000000000000" pitchFamily="2" charset="2"/>
              <a:buChar char="ü"/>
            </a:pPr>
            <a:r>
              <a:rPr lang="en-US" sz="2800" dirty="0">
                <a:solidFill>
                  <a:srgbClr val="000000"/>
                </a:solidFill>
                <a:latin typeface="__Source_Sans_3_f93b20"/>
              </a:rPr>
              <a:t>1.5gms </a:t>
            </a:r>
            <a:r>
              <a:rPr lang="en-US" sz="2800" dirty="0" err="1">
                <a:solidFill>
                  <a:srgbClr val="000000"/>
                </a:solidFill>
                <a:latin typeface="__Source_Sans_3_f93b20"/>
              </a:rPr>
              <a:t>leishman</a:t>
            </a:r>
            <a:r>
              <a:rPr lang="en-US" sz="2800" dirty="0">
                <a:solidFill>
                  <a:srgbClr val="000000"/>
                </a:solidFill>
                <a:latin typeface="__Source_Sans_3_f93b20"/>
              </a:rPr>
              <a:t> powder in 1 liter acetone free absolute alcohol.</a:t>
            </a:r>
            <a:endParaRPr lang="en-US" sz="2800" dirty="0">
              <a:solidFill>
                <a:prstClr val="black"/>
              </a:solidFill>
            </a:endParaRPr>
          </a:p>
          <a:p>
            <a:endParaRPr lang="en-US" dirty="0"/>
          </a:p>
        </p:txBody>
      </p:sp>
      <p:pic>
        <p:nvPicPr>
          <p:cNvPr id="5" name="Picture Placeholder 4"/>
          <p:cNvPicPr>
            <a:picLocks noGrp="1" noChangeAspect="1"/>
          </p:cNvPicPr>
          <p:nvPr>
            <p:ph type="pic" idx="1"/>
          </p:nvPr>
        </p:nvPicPr>
        <p:blipFill>
          <a:blip r:embed="rId2"/>
          <a:srcRect l="4146" r="4146"/>
          <a:stretch>
            <a:fillRect/>
          </a:stretch>
        </p:blipFill>
        <p:spPr>
          <a:xfrm>
            <a:off x="5983130" y="1828456"/>
            <a:ext cx="5389895" cy="5029544"/>
          </a:xfrm>
          <a:prstGeom prst="rect">
            <a:avLst/>
          </a:prstGeom>
        </p:spPr>
      </p:pic>
    </p:spTree>
    <p:extLst>
      <p:ext uri="{BB962C8B-B14F-4D97-AF65-F5344CB8AC3E}">
        <p14:creationId xmlns:p14="http://schemas.microsoft.com/office/powerpoint/2010/main" val="16822868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of Stains for Cellular Components:</a:t>
            </a:r>
          </a:p>
        </p:txBody>
      </p:sp>
      <p:sp>
        <p:nvSpPr>
          <p:cNvPr id="3" name="Content Placeholder 2"/>
          <p:cNvSpPr>
            <a:spLocks noGrp="1"/>
          </p:cNvSpPr>
          <p:nvPr>
            <p:ph idx="1"/>
          </p:nvPr>
        </p:nvSpPr>
        <p:spPr/>
        <p:txBody>
          <a:bodyPr>
            <a:normAutofit fontScale="92500" lnSpcReduction="20000"/>
          </a:bodyPr>
          <a:lstStyle/>
          <a:p>
            <a:pPr lvl="0" algn="just">
              <a:lnSpc>
                <a:spcPct val="150000"/>
              </a:lnSpc>
              <a:spcBef>
                <a:spcPts val="1000"/>
              </a:spcBef>
              <a:buFont typeface="Arial" panose="020B0604020202020204" pitchFamily="34" charset="0"/>
              <a:buChar char="•"/>
            </a:pPr>
            <a:r>
              <a:rPr lang="en-US" sz="2800" dirty="0">
                <a:solidFill>
                  <a:schemeClr val="accent1">
                    <a:lumMod val="75000"/>
                  </a:schemeClr>
                </a:solidFill>
                <a:latin typeface="Times New Roman" panose="02020603050405020304" pitchFamily="18" charset="0"/>
                <a:cs typeface="Times New Roman" panose="02020603050405020304" pitchFamily="18" charset="0"/>
              </a:rPr>
              <a:t>Methylene Blue and Nucleic Acids: </a:t>
            </a:r>
            <a:r>
              <a:rPr lang="en-US" sz="2800" dirty="0">
                <a:solidFill>
                  <a:prstClr val="black"/>
                </a:solidFill>
                <a:latin typeface="Times New Roman" panose="02020603050405020304" pitchFamily="18" charset="0"/>
                <a:cs typeface="Times New Roman" panose="02020603050405020304" pitchFamily="18" charset="0"/>
              </a:rPr>
              <a:t>Methylene blue, a basic dye with a positive charge, exhibits a strong affinity for negatively charged nucleic acids, such as DNA and RNA. </a:t>
            </a:r>
            <a:endParaRPr lang="en-US" sz="2800" dirty="0" smtClean="0">
              <a:solidFill>
                <a:prstClr val="black"/>
              </a:solidFill>
              <a:latin typeface="Times New Roman" panose="02020603050405020304" pitchFamily="18" charset="0"/>
              <a:cs typeface="Times New Roman" panose="02020603050405020304" pitchFamily="18" charset="0"/>
            </a:endParaRPr>
          </a:p>
          <a:p>
            <a:pPr lvl="0" algn="just">
              <a:lnSpc>
                <a:spcPct val="150000"/>
              </a:lnSpc>
              <a:spcBef>
                <a:spcPts val="1000"/>
              </a:spcBef>
              <a:buFont typeface="Arial" panose="020B0604020202020204" pitchFamily="34" charset="0"/>
              <a:buChar char="•"/>
            </a:pPr>
            <a:r>
              <a:rPr lang="en-US" sz="2800" dirty="0" smtClean="0">
                <a:solidFill>
                  <a:prstClr val="black"/>
                </a:solidFill>
                <a:latin typeface="Times New Roman" panose="02020603050405020304" pitchFamily="18" charset="0"/>
                <a:cs typeface="Times New Roman" panose="02020603050405020304" pitchFamily="18" charset="0"/>
              </a:rPr>
              <a:t>When </a:t>
            </a:r>
            <a:r>
              <a:rPr lang="en-US" sz="2800" dirty="0">
                <a:solidFill>
                  <a:prstClr val="black"/>
                </a:solidFill>
                <a:latin typeface="Times New Roman" panose="02020603050405020304" pitchFamily="18" charset="0"/>
                <a:cs typeface="Times New Roman" panose="02020603050405020304" pitchFamily="18" charset="0"/>
              </a:rPr>
              <a:t>Leishman stain is applied to a specimen, methylene blue readily binds to the phosphate groups in the nucleic acids, resulting in the staining of cell nuclei. This property allows for the visualization of nuclei as blue or purple structures.</a:t>
            </a:r>
          </a:p>
          <a:p>
            <a:endParaRPr lang="en-US" dirty="0"/>
          </a:p>
        </p:txBody>
      </p:sp>
    </p:spTree>
    <p:extLst>
      <p:ext uri="{BB962C8B-B14F-4D97-AF65-F5344CB8AC3E}">
        <p14:creationId xmlns:p14="http://schemas.microsoft.com/office/powerpoint/2010/main" val="11842436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normAutofit fontScale="90000"/>
          </a:bodyPr>
          <a:lstStyle/>
          <a:p>
            <a:r>
              <a:rPr lang="en-US" sz="3600" dirty="0" smtClean="0">
                <a:solidFill>
                  <a:srgbClr val="FFFF00"/>
                </a:solidFill>
                <a:latin typeface="Times New Roman" panose="02020603050405020304" pitchFamily="18" charset="0"/>
                <a:cs typeface="Times New Roman" panose="02020603050405020304" pitchFamily="18" charset="0"/>
              </a:rPr>
              <a:t>Classification of </a:t>
            </a:r>
            <a:r>
              <a:rPr lang="en-US" sz="3600" dirty="0">
                <a:solidFill>
                  <a:srgbClr val="FFFF00"/>
                </a:solidFill>
                <a:latin typeface="Times New Roman" panose="02020603050405020304" pitchFamily="18" charset="0"/>
                <a:cs typeface="Times New Roman" panose="02020603050405020304" pitchFamily="18" charset="0"/>
              </a:rPr>
              <a:t>dyes </a:t>
            </a:r>
            <a:r>
              <a:rPr lang="en-US" sz="3600" dirty="0">
                <a:latin typeface="Times New Roman" panose="02020603050405020304" pitchFamily="18" charset="0"/>
                <a:cs typeface="Times New Roman" panose="02020603050405020304" pitchFamily="18" charset="0"/>
              </a:rPr>
              <a:t>:-There are two main types of dyes used in </a:t>
            </a:r>
            <a:r>
              <a:rPr lang="en-US" sz="3600" dirty="0" smtClean="0">
                <a:latin typeface="Times New Roman" panose="02020603050405020304" pitchFamily="18" charset="0"/>
                <a:cs typeface="Times New Roman" panose="02020603050405020304" pitchFamily="18" charset="0"/>
              </a:rPr>
              <a:t>histology </a:t>
            </a:r>
            <a:r>
              <a:rPr lang="en-US" sz="3600" dirty="0">
                <a:latin typeface="Times New Roman" panose="02020603050405020304" pitchFamily="18" charset="0"/>
                <a:cs typeface="Times New Roman" panose="02020603050405020304" pitchFamily="18" charset="0"/>
              </a:rPr>
              <a:t>:-</a:t>
            </a:r>
            <a:r>
              <a:rPr lang="en-US" dirty="0"/>
              <a:t/>
            </a:r>
            <a:br>
              <a:rPr lang="en-US" dirty="0"/>
            </a:br>
            <a:endParaRPr lang="en-US" dirty="0"/>
          </a:p>
        </p:txBody>
      </p:sp>
      <p:sp>
        <p:nvSpPr>
          <p:cNvPr id="14" name="Content Placeholder 2"/>
          <p:cNvSpPr>
            <a:spLocks noGrp="1"/>
          </p:cNvSpPr>
          <p:nvPr>
            <p:ph idx="1"/>
          </p:nvPr>
        </p:nvSpPr>
        <p:spPr>
          <a:xfrm flipH="1">
            <a:off x="10908791" y="6812281"/>
            <a:ext cx="1056786" cy="45719"/>
          </a:xfrm>
        </p:spPr>
        <p:txBody>
          <a:bodyPr>
            <a:normAutofit fontScale="25000" lnSpcReduction="20000"/>
          </a:bodyPr>
          <a:lstStyle/>
          <a:p>
            <a:pPr marL="0" indent="0">
              <a:buNone/>
            </a:pPr>
            <a:endParaRPr lang="en-US" dirty="0"/>
          </a:p>
        </p:txBody>
      </p:sp>
      <p:pic>
        <p:nvPicPr>
          <p:cNvPr id="7" name="Picture 6"/>
          <p:cNvPicPr>
            <a:picLocks noChangeAspect="1"/>
          </p:cNvPicPr>
          <p:nvPr/>
        </p:nvPicPr>
        <p:blipFill>
          <a:blip r:embed="rId2"/>
          <a:stretch>
            <a:fillRect/>
          </a:stretch>
        </p:blipFill>
        <p:spPr>
          <a:xfrm>
            <a:off x="8122179" y="4143410"/>
            <a:ext cx="3529890" cy="2529228"/>
          </a:xfrm>
          <a:prstGeom prst="cube">
            <a:avLst/>
          </a:prstGeom>
        </p:spPr>
      </p:pic>
      <p:pic>
        <p:nvPicPr>
          <p:cNvPr id="6" name="Picture 5"/>
          <p:cNvPicPr>
            <a:picLocks noChangeAspect="1"/>
          </p:cNvPicPr>
          <p:nvPr/>
        </p:nvPicPr>
        <p:blipFill>
          <a:blip r:embed="rId3"/>
          <a:stretch>
            <a:fillRect/>
          </a:stretch>
        </p:blipFill>
        <p:spPr>
          <a:xfrm>
            <a:off x="4161664" y="4143410"/>
            <a:ext cx="2931468" cy="2529228"/>
          </a:xfrm>
          <a:prstGeom prst="cube">
            <a:avLst/>
          </a:prstGeom>
        </p:spPr>
      </p:pic>
      <p:pic>
        <p:nvPicPr>
          <p:cNvPr id="5" name="Picture 4"/>
          <p:cNvPicPr>
            <a:picLocks noChangeAspect="1"/>
          </p:cNvPicPr>
          <p:nvPr/>
        </p:nvPicPr>
        <p:blipFill>
          <a:blip r:embed="rId4"/>
          <a:stretch>
            <a:fillRect/>
          </a:stretch>
        </p:blipFill>
        <p:spPr>
          <a:xfrm>
            <a:off x="300465" y="3905794"/>
            <a:ext cx="2651741" cy="2612200"/>
          </a:xfrm>
          <a:prstGeom prst="cube">
            <a:avLst/>
          </a:prstGeom>
        </p:spPr>
      </p:pic>
      <p:sp>
        <p:nvSpPr>
          <p:cNvPr id="8" name="TextBox 7"/>
          <p:cNvSpPr txBox="1"/>
          <p:nvPr/>
        </p:nvSpPr>
        <p:spPr>
          <a:xfrm>
            <a:off x="932536" y="1981609"/>
            <a:ext cx="6160596" cy="2404586"/>
          </a:xfrm>
          <a:prstGeom prst="downArrowCallout">
            <a:avLst/>
          </a:prstGeom>
          <a:solidFill>
            <a:schemeClr val="accent1"/>
          </a:solid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A-Natural dyes , includes carmine (is obtained from cochineal ,the dried bodies of the female insect </a:t>
            </a:r>
            <a:r>
              <a:rPr lang="en-US" sz="2400" i="1" dirty="0" err="1" smtClean="0">
                <a:latin typeface="Times New Roman" panose="02020603050405020304" pitchFamily="18" charset="0"/>
                <a:cs typeface="Times New Roman" panose="02020603050405020304" pitchFamily="18" charset="0"/>
              </a:rPr>
              <a:t>Dactylopius</a:t>
            </a:r>
            <a:r>
              <a:rPr lang="en-US" sz="2400" i="1" dirty="0" smtClean="0">
                <a:latin typeface="Times New Roman" panose="02020603050405020304" pitchFamily="18" charset="0"/>
                <a:cs typeface="Times New Roman" panose="02020603050405020304" pitchFamily="18" charset="0"/>
              </a:rPr>
              <a:t> cacti </a:t>
            </a:r>
            <a:r>
              <a:rPr lang="en-US" sz="2400" dirty="0" smtClean="0">
                <a:latin typeface="Times New Roman" panose="02020603050405020304" pitchFamily="18" charset="0"/>
                <a:cs typeface="Times New Roman" panose="02020603050405020304" pitchFamily="18" charset="0"/>
              </a:rPr>
              <a:t>) and </a:t>
            </a:r>
            <a:r>
              <a:rPr lang="en-US" sz="2400" dirty="0" err="1" smtClean="0">
                <a:latin typeface="Times New Roman" panose="02020603050405020304" pitchFamily="18" charset="0"/>
                <a:cs typeface="Times New Roman" panose="02020603050405020304" pitchFamily="18" charset="0"/>
              </a:rPr>
              <a:t>Haematoxylin</a:t>
            </a:r>
            <a:r>
              <a:rPr lang="en-US" sz="2400" dirty="0" smtClean="0">
                <a:latin typeface="Times New Roman" panose="02020603050405020304" pitchFamily="18" charset="0"/>
                <a:cs typeface="Times New Roman" panose="02020603050405020304" pitchFamily="18" charset="0"/>
              </a:rPr>
              <a:t> is extracted from the wood of a small tree.</a:t>
            </a:r>
            <a:endParaRPr lang="en-US" sz="2400" dirty="0">
              <a:latin typeface="Times New Roman" panose="02020603050405020304" pitchFamily="18" charset="0"/>
              <a:cs typeface="Times New Roman" panose="02020603050405020304" pitchFamily="18" charset="0"/>
            </a:endParaRPr>
          </a:p>
        </p:txBody>
      </p:sp>
      <p:sp>
        <p:nvSpPr>
          <p:cNvPr id="10" name="TextBox 9"/>
          <p:cNvSpPr txBox="1"/>
          <p:nvPr/>
        </p:nvSpPr>
        <p:spPr>
          <a:xfrm flipH="1">
            <a:off x="8558020" y="1968099"/>
            <a:ext cx="3237737" cy="2404586"/>
          </a:xfrm>
          <a:prstGeom prst="downArrowCallout">
            <a:avLst/>
          </a:prstGeom>
          <a:solidFill>
            <a:schemeClr val="accent1"/>
          </a:solid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B-Synthetic </a:t>
            </a:r>
            <a:r>
              <a:rPr lang="en-US" sz="2400" dirty="0">
                <a:latin typeface="Times New Roman" panose="02020603050405020304" pitchFamily="18" charset="0"/>
                <a:cs typeface="Times New Roman" panose="02020603050405020304" pitchFamily="18" charset="0"/>
              </a:rPr>
              <a:t>dyes are large group of organic compound derived from benzene .</a:t>
            </a:r>
          </a:p>
        </p:txBody>
      </p:sp>
    </p:spTree>
    <p:extLst>
      <p:ext uri="{BB962C8B-B14F-4D97-AF65-F5344CB8AC3E}">
        <p14:creationId xmlns:p14="http://schemas.microsoft.com/office/powerpoint/2010/main" val="25573506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just">
              <a:lnSpc>
                <a:spcPct val="200000"/>
              </a:lnSpc>
            </a:pPr>
            <a:r>
              <a:rPr lang="en-US" dirty="0">
                <a:solidFill>
                  <a:schemeClr val="accent1">
                    <a:lumMod val="75000"/>
                  </a:schemeClr>
                </a:solidFill>
                <a:latin typeface="Times New Roman" panose="02020603050405020304" pitchFamily="18" charset="0"/>
                <a:cs typeface="Times New Roman" panose="02020603050405020304" pitchFamily="18" charset="0"/>
              </a:rPr>
              <a:t>Eosin and Cytoplasmic Proteins: </a:t>
            </a:r>
            <a:r>
              <a:rPr lang="en-US" dirty="0">
                <a:latin typeface="Times New Roman" panose="02020603050405020304" pitchFamily="18" charset="0"/>
                <a:cs typeface="Times New Roman" panose="02020603050405020304" pitchFamily="18" charset="0"/>
              </a:rPr>
              <a:t>Eosin, on the other hand, is an acidic dye with a negative charge. It interacts predominantly with positively charged proteins found in the cytoplasm. </a:t>
            </a:r>
            <a:endParaRPr lang="en-US" dirty="0" smtClean="0">
              <a:latin typeface="Times New Roman" panose="02020603050405020304" pitchFamily="18" charset="0"/>
              <a:cs typeface="Times New Roman" panose="02020603050405020304" pitchFamily="18" charset="0"/>
            </a:endParaRPr>
          </a:p>
          <a:p>
            <a:pPr algn="just">
              <a:lnSpc>
                <a:spcPct val="200000"/>
              </a:lnSpc>
            </a:pPr>
            <a:r>
              <a:rPr lang="en-US" dirty="0" smtClean="0">
                <a:latin typeface="Times New Roman" panose="02020603050405020304" pitchFamily="18" charset="0"/>
                <a:cs typeface="Times New Roman" panose="02020603050405020304" pitchFamily="18" charset="0"/>
              </a:rPr>
              <a:t>As </a:t>
            </a:r>
            <a:r>
              <a:rPr lang="en-US" dirty="0">
                <a:latin typeface="Times New Roman" panose="02020603050405020304" pitchFamily="18" charset="0"/>
                <a:cs typeface="Times New Roman" panose="02020603050405020304" pitchFamily="18" charset="0"/>
              </a:rPr>
              <a:t>a result, eosin imparts a pink or red coloration to the cytoplasmic regions of cells.</a:t>
            </a:r>
          </a:p>
          <a:p>
            <a:endParaRPr lang="en-US" dirty="0"/>
          </a:p>
        </p:txBody>
      </p:sp>
    </p:spTree>
    <p:extLst>
      <p:ext uri="{BB962C8B-B14F-4D97-AF65-F5344CB8AC3E}">
        <p14:creationId xmlns:p14="http://schemas.microsoft.com/office/powerpoint/2010/main" val="28731711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Preparation of Leishman Stain</a:t>
            </a:r>
            <a:br>
              <a:rPr lang="en-US" dirty="0"/>
            </a:br>
            <a:endParaRPr lang="en-US" dirty="0"/>
          </a:p>
        </p:txBody>
      </p:sp>
      <p:sp>
        <p:nvSpPr>
          <p:cNvPr id="3" name="Content Placeholder 2"/>
          <p:cNvSpPr>
            <a:spLocks noGrp="1"/>
          </p:cNvSpPr>
          <p:nvPr>
            <p:ph idx="1"/>
          </p:nvPr>
        </p:nvSpPr>
        <p:spPr>
          <a:xfrm>
            <a:off x="1280160" y="1828457"/>
            <a:ext cx="9628632" cy="4881832"/>
          </a:xfrm>
        </p:spPr>
        <p:txBody>
          <a:bodyPr>
            <a:normAutofit fontScale="92500" lnSpcReduction="10000"/>
          </a:bodyPr>
          <a:lstStyle/>
          <a:p>
            <a:r>
              <a:rPr lang="en-US" dirty="0"/>
              <a:t>Weigh the required amounts of methylene blue and eosin separately. The typical ratio is approximately 1 gram of eosin to 0.5 grams of methylene blue.</a:t>
            </a:r>
          </a:p>
          <a:p>
            <a:r>
              <a:rPr lang="en-US" dirty="0"/>
              <a:t>Gradually add methanol to the glass container containing the methylene blue, stirring continuously to create a methylene blue-methanol solution.</a:t>
            </a:r>
          </a:p>
          <a:p>
            <a:r>
              <a:rPr lang="en-US" dirty="0"/>
              <a:t>Similarly, add methanol to the container with eosin, stirring to create an eosin-methanol solution. Stir both solutions until the dyes completely dissolve, creating clear, homogeneous solutions.</a:t>
            </a:r>
          </a:p>
          <a:p>
            <a:r>
              <a:rPr lang="en-US" dirty="0"/>
              <a:t>Carefully pour the eosin-methanol solution into the methylene blue-methanol solution.</a:t>
            </a:r>
          </a:p>
          <a:p>
            <a:r>
              <a:rPr lang="en-US" dirty="0"/>
              <a:t>Gently mix the combined solution to ensure uniform dye blending. This mixture will result in a Leishman stain.</a:t>
            </a:r>
          </a:p>
          <a:p>
            <a:r>
              <a:rPr lang="en-US" dirty="0"/>
              <a:t>To remove any impurities or particles affecting staining quality, filter the Leishman stain through fine filter paper or a funnel.</a:t>
            </a:r>
          </a:p>
          <a:p>
            <a:r>
              <a:rPr lang="en-US" dirty="0"/>
              <a:t>Collect the filtered stain in a clean, labeled container suitable for storage.</a:t>
            </a:r>
          </a:p>
          <a:p>
            <a:endParaRPr lang="en-US" dirty="0"/>
          </a:p>
        </p:txBody>
      </p:sp>
    </p:spTree>
    <p:extLst>
      <p:ext uri="{BB962C8B-B14F-4D97-AF65-F5344CB8AC3E}">
        <p14:creationId xmlns:p14="http://schemas.microsoft.com/office/powerpoint/2010/main" val="24662987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nSpc>
                <a:spcPct val="100000"/>
              </a:lnSpc>
              <a:spcBef>
                <a:spcPts val="1500"/>
              </a:spcBef>
            </a:pPr>
            <a:r>
              <a:rPr lang="en-US" sz="2200" dirty="0">
                <a:solidFill>
                  <a:srgbClr val="3C4743"/>
                </a:solidFill>
                <a:ea typeface="+mn-ea"/>
                <a:cs typeface="+mn-cs"/>
              </a:rPr>
              <a:t/>
            </a:r>
            <a:br>
              <a:rPr lang="en-US" sz="2200" dirty="0">
                <a:solidFill>
                  <a:srgbClr val="3C4743"/>
                </a:solidFill>
                <a:ea typeface="+mn-ea"/>
                <a:cs typeface="+mn-cs"/>
              </a:rPr>
            </a:br>
            <a:r>
              <a:rPr lang="en-US" sz="3200" dirty="0">
                <a:solidFill>
                  <a:srgbClr val="DDC237">
                    <a:lumMod val="60000"/>
                    <a:lumOff val="40000"/>
                  </a:srgbClr>
                </a:solidFill>
              </a:rPr>
              <a:t>Staining Procedure</a:t>
            </a:r>
            <a:endParaRPr lang="en-US" dirty="0"/>
          </a:p>
        </p:txBody>
      </p:sp>
      <p:sp>
        <p:nvSpPr>
          <p:cNvPr id="3" name="Text Placeholder 2"/>
          <p:cNvSpPr>
            <a:spLocks noGrp="1"/>
          </p:cNvSpPr>
          <p:nvPr>
            <p:ph type="body" sz="half" idx="2"/>
          </p:nvPr>
        </p:nvSpPr>
        <p:spPr>
          <a:xfrm>
            <a:off x="295422" y="1828456"/>
            <a:ext cx="4831270" cy="4348507"/>
          </a:xfrm>
        </p:spPr>
        <p:txBody>
          <a:bodyPr>
            <a:normAutofit fontScale="85000" lnSpcReduction="10000"/>
          </a:bodyPr>
          <a:lstStyle/>
          <a:p>
            <a:pPr marL="457200" indent="-457200">
              <a:buFont typeface="+mj-lt"/>
              <a:buAutoNum type="arabicPeriod"/>
            </a:pPr>
            <a:r>
              <a:rPr lang="en-US" dirty="0"/>
              <a:t>Place the smear on the staining rack </a:t>
            </a:r>
            <a:r>
              <a:rPr lang="en-US" dirty="0" smtClean="0"/>
              <a:t>.</a:t>
            </a:r>
            <a:endParaRPr lang="en-US" dirty="0"/>
          </a:p>
          <a:p>
            <a:pPr marL="457200" indent="-457200">
              <a:buFont typeface="+mj-lt"/>
              <a:buAutoNum type="arabicPeriod"/>
            </a:pPr>
            <a:r>
              <a:rPr lang="en-US" dirty="0" smtClean="0"/>
              <a:t>Pour </a:t>
            </a:r>
            <a:r>
              <a:rPr lang="en-US" dirty="0" err="1"/>
              <a:t>leishman</a:t>
            </a:r>
            <a:r>
              <a:rPr lang="en-US" dirty="0"/>
              <a:t> stain to cover the smear completely allow to fix for 2-3 </a:t>
            </a:r>
            <a:r>
              <a:rPr lang="en-US" dirty="0" err="1"/>
              <a:t>mins</a:t>
            </a:r>
            <a:r>
              <a:rPr lang="en-US" dirty="0"/>
              <a:t> </a:t>
            </a:r>
            <a:r>
              <a:rPr lang="en-US" dirty="0" smtClean="0"/>
              <a:t>.</a:t>
            </a:r>
            <a:endParaRPr lang="en-US" dirty="0"/>
          </a:p>
          <a:p>
            <a:pPr marL="457200" indent="-457200">
              <a:buFont typeface="+mj-lt"/>
              <a:buAutoNum type="arabicPeriod"/>
            </a:pPr>
            <a:r>
              <a:rPr lang="en-US" dirty="0" smtClean="0"/>
              <a:t>Add </a:t>
            </a:r>
            <a:r>
              <a:rPr lang="en-US" dirty="0"/>
              <a:t>water twice the amount of </a:t>
            </a:r>
            <a:r>
              <a:rPr lang="en-US" dirty="0" err="1"/>
              <a:t>leishman’s</a:t>
            </a:r>
            <a:r>
              <a:rPr lang="en-US" dirty="0"/>
              <a:t> stain allow to fix for 7-10 </a:t>
            </a:r>
            <a:r>
              <a:rPr lang="en-US" dirty="0" err="1" smtClean="0"/>
              <a:t>mins</a:t>
            </a:r>
            <a:r>
              <a:rPr lang="en-US" dirty="0" smtClean="0"/>
              <a:t>.</a:t>
            </a:r>
            <a:endParaRPr lang="en-US" dirty="0"/>
          </a:p>
          <a:p>
            <a:pPr marL="457200" indent="-457200">
              <a:buFont typeface="+mj-lt"/>
              <a:buAutoNum type="arabicPeriod"/>
            </a:pPr>
            <a:r>
              <a:rPr lang="en-US" dirty="0" smtClean="0"/>
              <a:t>Appearance </a:t>
            </a:r>
            <a:r>
              <a:rPr lang="en-US" dirty="0"/>
              <a:t>of golden scum or sheen on the surface of </a:t>
            </a:r>
            <a:r>
              <a:rPr lang="en-US" dirty="0" smtClean="0"/>
              <a:t>stain. </a:t>
            </a:r>
            <a:endParaRPr lang="en-US" dirty="0"/>
          </a:p>
          <a:p>
            <a:pPr marL="457200" indent="-457200">
              <a:buFont typeface="+mj-lt"/>
              <a:buAutoNum type="arabicPeriod"/>
            </a:pPr>
            <a:r>
              <a:rPr lang="en-US" dirty="0" smtClean="0"/>
              <a:t>Wash </a:t>
            </a:r>
            <a:r>
              <a:rPr lang="en-US" dirty="0"/>
              <a:t>the stain off the slide with running water </a:t>
            </a:r>
            <a:r>
              <a:rPr lang="en-US" dirty="0" smtClean="0"/>
              <a:t>.</a:t>
            </a:r>
            <a:endParaRPr lang="en-US" dirty="0"/>
          </a:p>
          <a:p>
            <a:pPr marL="457200" indent="-457200">
              <a:buFont typeface="+mj-lt"/>
              <a:buAutoNum type="arabicPeriod"/>
            </a:pPr>
            <a:r>
              <a:rPr lang="en-US" dirty="0" smtClean="0"/>
              <a:t>Wipe </a:t>
            </a:r>
            <a:r>
              <a:rPr lang="en-US" dirty="0"/>
              <a:t>the back of slide and air dry the </a:t>
            </a:r>
            <a:r>
              <a:rPr lang="en-US" dirty="0" smtClean="0"/>
              <a:t>slide.</a:t>
            </a:r>
            <a:endParaRPr lang="en-US" dirty="0"/>
          </a:p>
          <a:p>
            <a:r>
              <a:rPr lang="en-US" dirty="0" smtClean="0"/>
              <a:t> </a:t>
            </a:r>
            <a:endParaRPr lang="en-US" dirty="0"/>
          </a:p>
        </p:txBody>
      </p:sp>
      <p:pic>
        <p:nvPicPr>
          <p:cNvPr id="5" name="Content Placeholder 4"/>
          <p:cNvPicPr>
            <a:picLocks noGrp="1" noChangeAspect="1"/>
          </p:cNvPicPr>
          <p:nvPr>
            <p:ph idx="1"/>
          </p:nvPr>
        </p:nvPicPr>
        <p:blipFill>
          <a:blip r:embed="rId2"/>
          <a:stretch>
            <a:fillRect/>
          </a:stretch>
        </p:blipFill>
        <p:spPr>
          <a:xfrm>
            <a:off x="5518149" y="1955409"/>
            <a:ext cx="6214305" cy="3781145"/>
          </a:xfrm>
          <a:prstGeom prst="rect">
            <a:avLst/>
          </a:prstGeom>
        </p:spPr>
      </p:pic>
    </p:spTree>
    <p:extLst>
      <p:ext uri="{BB962C8B-B14F-4D97-AF65-F5344CB8AC3E}">
        <p14:creationId xmlns:p14="http://schemas.microsoft.com/office/powerpoint/2010/main" val="2291947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DDC237">
                    <a:lumMod val="60000"/>
                    <a:lumOff val="40000"/>
                  </a:srgbClr>
                </a:solidFill>
              </a:rPr>
              <a:t>Staining Procedure</a:t>
            </a:r>
            <a:endParaRPr lang="en-US" dirty="0"/>
          </a:p>
        </p:txBody>
      </p:sp>
      <p:sp>
        <p:nvSpPr>
          <p:cNvPr id="3" name="Text Placeholder 2"/>
          <p:cNvSpPr>
            <a:spLocks noGrp="1"/>
          </p:cNvSpPr>
          <p:nvPr>
            <p:ph type="body" sz="half" idx="2"/>
          </p:nvPr>
        </p:nvSpPr>
        <p:spPr>
          <a:xfrm>
            <a:off x="492368" y="1983545"/>
            <a:ext cx="1223890" cy="4503237"/>
          </a:xfrm>
        </p:spPr>
        <p:txBody>
          <a:bodyPr>
            <a:normAutofit/>
          </a:bodyPr>
          <a:lstStyle/>
          <a:p>
            <a:pPr marL="342900" indent="-342900">
              <a:buFont typeface="Wingdings" panose="05000000000000000000" pitchFamily="2" charset="2"/>
              <a:buChar char="ü"/>
            </a:pPr>
            <a:endParaRPr lang="en-US" dirty="0"/>
          </a:p>
        </p:txBody>
      </p:sp>
      <p:pic>
        <p:nvPicPr>
          <p:cNvPr id="6" name="Picture 5"/>
          <p:cNvPicPr>
            <a:picLocks noChangeAspect="1"/>
          </p:cNvPicPr>
          <p:nvPr/>
        </p:nvPicPr>
        <p:blipFill>
          <a:blip r:embed="rId2"/>
          <a:stretch>
            <a:fillRect/>
          </a:stretch>
        </p:blipFill>
        <p:spPr>
          <a:xfrm>
            <a:off x="984738" y="1983545"/>
            <a:ext cx="10550771" cy="4503237"/>
          </a:xfrm>
          <a:prstGeom prst="rect">
            <a:avLst/>
          </a:prstGeom>
        </p:spPr>
      </p:pic>
      <p:sp>
        <p:nvSpPr>
          <p:cNvPr id="7" name="Picture Placeholder 6"/>
          <p:cNvSpPr>
            <a:spLocks noGrp="1"/>
          </p:cNvSpPr>
          <p:nvPr>
            <p:ph type="pic" idx="1"/>
          </p:nvPr>
        </p:nvSpPr>
        <p:spPr>
          <a:xfrm>
            <a:off x="1603718" y="1828456"/>
            <a:ext cx="9305074" cy="5029544"/>
          </a:xfrm>
        </p:spPr>
      </p:sp>
    </p:spTree>
    <p:extLst>
      <p:ext uri="{BB962C8B-B14F-4D97-AF65-F5344CB8AC3E}">
        <p14:creationId xmlns:p14="http://schemas.microsoft.com/office/powerpoint/2010/main" val="35848693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of Leishman Staining</a:t>
            </a:r>
          </a:p>
        </p:txBody>
      </p:sp>
      <p:sp>
        <p:nvSpPr>
          <p:cNvPr id="3" name="Content Placeholder 2"/>
          <p:cNvSpPr>
            <a:spLocks noGrp="1"/>
          </p:cNvSpPr>
          <p:nvPr>
            <p:ph idx="1"/>
          </p:nvPr>
        </p:nvSpPr>
        <p:spPr>
          <a:xfrm>
            <a:off x="675249" y="1828457"/>
            <a:ext cx="10233543" cy="4348506"/>
          </a:xfrm>
        </p:spPr>
        <p:txBody>
          <a:bodyPr>
            <a:noAutofit/>
          </a:bodyPr>
          <a:lstStyle/>
          <a:p>
            <a:pPr lvl="0">
              <a:lnSpc>
                <a:spcPct val="150000"/>
              </a:lnSpc>
              <a:spcBef>
                <a:spcPts val="1000"/>
              </a:spcBef>
              <a:buFont typeface="Arial" panose="020B0604020202020204" pitchFamily="34" charset="0"/>
              <a:buChar char="•"/>
            </a:pPr>
            <a:r>
              <a:rPr lang="en-US" sz="2800" dirty="0">
                <a:solidFill>
                  <a:schemeClr val="accent1">
                    <a:lumMod val="50000"/>
                  </a:schemeClr>
                </a:solidFill>
                <a:latin typeface="Times New Roman" panose="02020603050405020304" pitchFamily="18" charset="0"/>
                <a:cs typeface="Times New Roman" panose="02020603050405020304" pitchFamily="18" charset="0"/>
              </a:rPr>
              <a:t>Medical Applications.</a:t>
            </a:r>
          </a:p>
          <a:p>
            <a:pPr lvl="0">
              <a:lnSpc>
                <a:spcPct val="150000"/>
              </a:lnSpc>
              <a:spcBef>
                <a:spcPts val="1000"/>
              </a:spcBef>
              <a:buFont typeface="Arial" panose="020B0604020202020204" pitchFamily="34" charset="0"/>
              <a:buChar char="•"/>
            </a:pPr>
            <a:r>
              <a:rPr lang="en-US" sz="2800" dirty="0">
                <a:solidFill>
                  <a:srgbClr val="FFC000"/>
                </a:solidFill>
                <a:latin typeface="Times New Roman" panose="02020603050405020304" pitchFamily="18" charset="0"/>
                <a:cs typeface="Times New Roman" panose="02020603050405020304" pitchFamily="18" charset="0"/>
              </a:rPr>
              <a:t>Research </a:t>
            </a:r>
            <a:r>
              <a:rPr lang="en-US" sz="2800" dirty="0" err="1" smtClean="0">
                <a:solidFill>
                  <a:srgbClr val="FFC000"/>
                </a:solidFill>
                <a:latin typeface="Times New Roman" panose="02020603050405020304" pitchFamily="18" charset="0"/>
                <a:cs typeface="Times New Roman" panose="02020603050405020304" pitchFamily="18" charset="0"/>
              </a:rPr>
              <a:t>Applications:Hematological</a:t>
            </a:r>
            <a:r>
              <a:rPr lang="en-US" sz="2800" dirty="0" smtClean="0">
                <a:solidFill>
                  <a:srgbClr val="FFC000"/>
                </a:solidFill>
                <a:latin typeface="Times New Roman" panose="02020603050405020304" pitchFamily="18" charset="0"/>
                <a:cs typeface="Times New Roman" panose="02020603050405020304" pitchFamily="18" charset="0"/>
              </a:rPr>
              <a:t> &amp;Microbiological Research. </a:t>
            </a:r>
            <a:endParaRPr lang="en-US" sz="2800" dirty="0">
              <a:solidFill>
                <a:srgbClr val="FFC000"/>
              </a:solidFill>
              <a:latin typeface="Times New Roman" panose="02020603050405020304" pitchFamily="18" charset="0"/>
              <a:cs typeface="Times New Roman" panose="02020603050405020304" pitchFamily="18" charset="0"/>
            </a:endParaRPr>
          </a:p>
          <a:p>
            <a:pPr lvl="0">
              <a:lnSpc>
                <a:spcPct val="150000"/>
              </a:lnSpc>
              <a:spcBef>
                <a:spcPts val="1000"/>
              </a:spcBef>
              <a:buFont typeface="Arial" panose="020B0604020202020204" pitchFamily="34" charset="0"/>
              <a:buChar char="•"/>
            </a:pPr>
            <a:r>
              <a:rPr lang="en-US" sz="2800" dirty="0">
                <a:solidFill>
                  <a:schemeClr val="bg1">
                    <a:lumMod val="50000"/>
                  </a:schemeClr>
                </a:solidFill>
                <a:latin typeface="Times New Roman" panose="02020603050405020304" pitchFamily="18" charset="0"/>
                <a:cs typeface="Times New Roman" panose="02020603050405020304" pitchFamily="18" charset="0"/>
              </a:rPr>
              <a:t>Veterinary and Agricultural Applications</a:t>
            </a:r>
          </a:p>
          <a:p>
            <a:pPr lvl="0" algn="just">
              <a:lnSpc>
                <a:spcPct val="150000"/>
              </a:lnSpc>
              <a:spcBef>
                <a:spcPts val="1000"/>
              </a:spcBef>
              <a:buFont typeface="Arial" panose="020B0604020202020204" pitchFamily="34" charset="0"/>
              <a:buChar char="•"/>
            </a:pPr>
            <a:r>
              <a:rPr lang="en-US" sz="2400" dirty="0">
                <a:solidFill>
                  <a:prstClr val="black"/>
                </a:solidFill>
                <a:latin typeface="Times New Roman" panose="02020603050405020304" pitchFamily="18" charset="0"/>
                <a:cs typeface="Times New Roman" panose="02020603050405020304" pitchFamily="18" charset="0"/>
              </a:rPr>
              <a:t>Veterinary Medicine: Veterinarians use Leishman staining to diagnose animal blood-related disorders and infections. It aids in identifying abnormal blood cell morphology and detecting blood parasites, which can affect the health of pets and livestock</a:t>
            </a:r>
            <a:r>
              <a:rPr lang="en-US" sz="2400" dirty="0" smtClean="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44485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half" idx="2"/>
          </p:nvPr>
        </p:nvSpPr>
        <p:spPr>
          <a:xfrm>
            <a:off x="1291818" y="1828456"/>
            <a:ext cx="3834874" cy="4348507"/>
          </a:xfrm>
        </p:spPr>
        <p:txBody>
          <a:bodyPr/>
          <a:lstStyle/>
          <a:p>
            <a:r>
              <a:rPr lang="en-US" sz="6000" dirty="0">
                <a:solidFill>
                  <a:prstClr val="black"/>
                </a:solidFill>
                <a:latin typeface="Calibri Light" panose="020F0302020204030204"/>
                <a:ea typeface="+mj-ea"/>
                <a:cs typeface="+mj-cs"/>
              </a:rPr>
              <a:t>Advantages and Limitations</a:t>
            </a:r>
            <a:endParaRPr lang="en-US" dirty="0"/>
          </a:p>
        </p:txBody>
      </p:sp>
      <p:pic>
        <p:nvPicPr>
          <p:cNvPr id="5" name="Content Placeholder 4"/>
          <p:cNvPicPr>
            <a:picLocks noGrp="1" noChangeAspect="1"/>
          </p:cNvPicPr>
          <p:nvPr>
            <p:ph idx="1"/>
          </p:nvPr>
        </p:nvPicPr>
        <p:blipFill>
          <a:blip r:embed="rId2"/>
          <a:stretch>
            <a:fillRect/>
          </a:stretch>
        </p:blipFill>
        <p:spPr>
          <a:xfrm>
            <a:off x="5138350" y="1828456"/>
            <a:ext cx="6031398" cy="4348507"/>
          </a:xfrm>
          <a:prstGeom prst="rect">
            <a:avLst/>
          </a:prstGeom>
        </p:spPr>
      </p:pic>
    </p:spTree>
    <p:extLst>
      <p:ext uri="{BB962C8B-B14F-4D97-AF65-F5344CB8AC3E}">
        <p14:creationId xmlns:p14="http://schemas.microsoft.com/office/powerpoint/2010/main" val="23084524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rPr>
              <a:t>Advantages</a:t>
            </a:r>
          </a:p>
        </p:txBody>
      </p:sp>
      <p:sp>
        <p:nvSpPr>
          <p:cNvPr id="3" name="Text Placeholder 2"/>
          <p:cNvSpPr>
            <a:spLocks noGrp="1"/>
          </p:cNvSpPr>
          <p:nvPr>
            <p:ph type="body" sz="half" idx="2"/>
          </p:nvPr>
        </p:nvSpPr>
        <p:spPr>
          <a:xfrm>
            <a:off x="281353" y="1828456"/>
            <a:ext cx="6822831" cy="4741156"/>
          </a:xfrm>
        </p:spPr>
        <p:txBody>
          <a:bodyPr>
            <a:normAutofit lnSpcReduction="10000"/>
          </a:bodyPr>
          <a:lstStyle/>
          <a:p>
            <a:pPr marL="228600" lvl="0" indent="-228600" algn="just">
              <a:lnSpc>
                <a:spcPct val="90000"/>
              </a:lnSpc>
              <a:spcBef>
                <a:spcPts val="1000"/>
              </a:spcBef>
              <a:buFont typeface="Arial" panose="020B0604020202020204" pitchFamily="34" charset="0"/>
              <a:buChar char="•"/>
            </a:pPr>
            <a:r>
              <a:rPr lang="en-US" sz="2400" dirty="0">
                <a:solidFill>
                  <a:srgbClr val="FF0000"/>
                </a:solidFill>
                <a:latin typeface="Times New Roman" panose="02020603050405020304" pitchFamily="18" charset="0"/>
                <a:cs typeface="Times New Roman" panose="02020603050405020304" pitchFamily="18" charset="0"/>
              </a:rPr>
              <a:t>Selective Staining: </a:t>
            </a:r>
            <a:r>
              <a:rPr lang="en-US" sz="2400" dirty="0">
                <a:solidFill>
                  <a:prstClr val="black"/>
                </a:solidFill>
                <a:latin typeface="Times New Roman" panose="02020603050405020304" pitchFamily="18" charset="0"/>
                <a:cs typeface="Times New Roman" panose="02020603050405020304" pitchFamily="18" charset="0"/>
              </a:rPr>
              <a:t>Leishman staining offers selective staining of different cellular components</a:t>
            </a:r>
          </a:p>
          <a:p>
            <a:pPr marL="228600" lvl="0" indent="-228600" algn="just">
              <a:lnSpc>
                <a:spcPct val="90000"/>
              </a:lnSpc>
              <a:spcBef>
                <a:spcPts val="1000"/>
              </a:spcBef>
              <a:buFont typeface="Arial" panose="020B0604020202020204" pitchFamily="34" charset="0"/>
              <a:buChar char="•"/>
            </a:pPr>
            <a:r>
              <a:rPr lang="en-US" sz="2400" dirty="0">
                <a:solidFill>
                  <a:srgbClr val="FF0000"/>
                </a:solidFill>
                <a:latin typeface="Times New Roman" panose="02020603050405020304" pitchFamily="18" charset="0"/>
                <a:cs typeface="Times New Roman" panose="02020603050405020304" pitchFamily="18" charset="0"/>
              </a:rPr>
              <a:t>Versatility: </a:t>
            </a:r>
            <a:r>
              <a:rPr lang="en-US" sz="2400" dirty="0">
                <a:solidFill>
                  <a:prstClr val="black"/>
                </a:solidFill>
                <a:latin typeface="Times New Roman" panose="02020603050405020304" pitchFamily="18" charset="0"/>
                <a:cs typeface="Times New Roman" panose="02020603050405020304" pitchFamily="18" charset="0"/>
              </a:rPr>
              <a:t>It applies to many specimens.</a:t>
            </a:r>
          </a:p>
          <a:p>
            <a:pPr marL="228600" lvl="0" indent="-228600" algn="just">
              <a:lnSpc>
                <a:spcPct val="90000"/>
              </a:lnSpc>
              <a:spcBef>
                <a:spcPts val="1000"/>
              </a:spcBef>
              <a:buFont typeface="Arial" panose="020B0604020202020204" pitchFamily="34" charset="0"/>
              <a:buChar char="•"/>
            </a:pPr>
            <a:r>
              <a:rPr lang="en-US" sz="2400" dirty="0">
                <a:solidFill>
                  <a:srgbClr val="FF0000"/>
                </a:solidFill>
                <a:latin typeface="Times New Roman" panose="02020603050405020304" pitchFamily="18" charset="0"/>
                <a:cs typeface="Times New Roman" panose="02020603050405020304" pitchFamily="18" charset="0"/>
              </a:rPr>
              <a:t>Diagnostic Utility: </a:t>
            </a:r>
            <a:r>
              <a:rPr lang="en-US" sz="2400" dirty="0">
                <a:solidFill>
                  <a:prstClr val="black"/>
                </a:solidFill>
                <a:latin typeface="Times New Roman" panose="02020603050405020304" pitchFamily="18" charset="0"/>
                <a:cs typeface="Times New Roman" panose="02020603050405020304" pitchFamily="18" charset="0"/>
              </a:rPr>
              <a:t>In clinical hematology, for diagnosing blood disorders and parasitic infections.</a:t>
            </a:r>
          </a:p>
          <a:p>
            <a:pPr marL="228600" lvl="0" indent="-228600" algn="just">
              <a:lnSpc>
                <a:spcPct val="90000"/>
              </a:lnSpc>
              <a:spcBef>
                <a:spcPts val="1000"/>
              </a:spcBef>
              <a:buFont typeface="Arial" panose="020B0604020202020204" pitchFamily="34" charset="0"/>
              <a:buChar char="•"/>
            </a:pPr>
            <a:r>
              <a:rPr lang="en-US" sz="2400" dirty="0">
                <a:solidFill>
                  <a:srgbClr val="FF0000"/>
                </a:solidFill>
                <a:latin typeface="Times New Roman" panose="02020603050405020304" pitchFamily="18" charset="0"/>
                <a:cs typeface="Times New Roman" panose="02020603050405020304" pitchFamily="18" charset="0"/>
              </a:rPr>
              <a:t>Research Tool: </a:t>
            </a:r>
            <a:r>
              <a:rPr lang="en-US" sz="2400" dirty="0">
                <a:solidFill>
                  <a:prstClr val="black"/>
                </a:solidFill>
                <a:latin typeface="Times New Roman" panose="02020603050405020304" pitchFamily="18" charset="0"/>
                <a:cs typeface="Times New Roman" panose="02020603050405020304" pitchFamily="18" charset="0"/>
              </a:rPr>
              <a:t>Staining is fundamental to biological research, enabling scientists to study cell morphology and cellular behavior in normal and pathological conditions.</a:t>
            </a:r>
          </a:p>
          <a:p>
            <a:pPr marL="228600" lvl="0" indent="-228600" algn="just">
              <a:lnSpc>
                <a:spcPct val="90000"/>
              </a:lnSpc>
              <a:spcBef>
                <a:spcPts val="1000"/>
              </a:spcBef>
              <a:buFont typeface="Arial" panose="020B0604020202020204" pitchFamily="34" charset="0"/>
              <a:buChar char="•"/>
            </a:pPr>
            <a:r>
              <a:rPr lang="en-US" sz="2400" dirty="0">
                <a:solidFill>
                  <a:srgbClr val="FF0000"/>
                </a:solidFill>
                <a:latin typeface="Times New Roman" panose="02020603050405020304" pitchFamily="18" charset="0"/>
                <a:cs typeface="Times New Roman" panose="02020603050405020304" pitchFamily="18" charset="0"/>
              </a:rPr>
              <a:t>Cost-Effective: </a:t>
            </a:r>
            <a:r>
              <a:rPr lang="en-US" sz="2400" dirty="0">
                <a:solidFill>
                  <a:prstClr val="black"/>
                </a:solidFill>
                <a:latin typeface="Times New Roman" panose="02020603050405020304" pitchFamily="18" charset="0"/>
                <a:cs typeface="Times New Roman" panose="02020603050405020304" pitchFamily="18" charset="0"/>
              </a:rPr>
              <a:t>Leishman stain is relatively cost-effective compared to more complex staining methods, making it accessible to laboratories with budget constraints.</a:t>
            </a:r>
          </a:p>
          <a:p>
            <a:endParaRPr lang="en-US" dirty="0"/>
          </a:p>
        </p:txBody>
      </p:sp>
      <p:pic>
        <p:nvPicPr>
          <p:cNvPr id="5" name="Content Placeholder 4"/>
          <p:cNvPicPr>
            <a:picLocks noGrp="1" noChangeAspect="1"/>
          </p:cNvPicPr>
          <p:nvPr>
            <p:ph idx="1"/>
          </p:nvPr>
        </p:nvPicPr>
        <p:blipFill>
          <a:blip r:embed="rId2"/>
          <a:stretch>
            <a:fillRect/>
          </a:stretch>
        </p:blipFill>
        <p:spPr>
          <a:xfrm>
            <a:off x="8035131" y="1997612"/>
            <a:ext cx="3683257" cy="4389119"/>
          </a:xfrm>
          <a:prstGeom prst="rect">
            <a:avLst/>
          </a:prstGeom>
        </p:spPr>
      </p:pic>
    </p:spTree>
    <p:extLst>
      <p:ext uri="{BB962C8B-B14F-4D97-AF65-F5344CB8AC3E}">
        <p14:creationId xmlns:p14="http://schemas.microsoft.com/office/powerpoint/2010/main" val="19976050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disadvantages</a:t>
            </a:r>
            <a:endParaRPr lang="en-US" dirty="0"/>
          </a:p>
        </p:txBody>
      </p:sp>
      <p:sp>
        <p:nvSpPr>
          <p:cNvPr id="3" name="Text Placeholder 2"/>
          <p:cNvSpPr>
            <a:spLocks noGrp="1"/>
          </p:cNvSpPr>
          <p:nvPr>
            <p:ph type="body" sz="half" idx="2"/>
          </p:nvPr>
        </p:nvSpPr>
        <p:spPr>
          <a:xfrm>
            <a:off x="126609" y="1828456"/>
            <a:ext cx="6949439" cy="4348507"/>
          </a:xfrm>
        </p:spPr>
        <p:txBody>
          <a:bodyPr>
            <a:normAutofit fontScale="92500" lnSpcReduction="10000"/>
          </a:bodyPr>
          <a:lstStyle/>
          <a:p>
            <a:pPr marL="228600" lvl="0" indent="-228600">
              <a:buFont typeface="Wingdings" panose="05000000000000000000" pitchFamily="2" charset="2"/>
              <a:buChar char="§"/>
            </a:pPr>
            <a:r>
              <a:rPr lang="en-US" sz="2000" b="1" dirty="0" smtClean="0">
                <a:solidFill>
                  <a:srgbClr val="FF0000"/>
                </a:solidFill>
              </a:rPr>
              <a:t>Limited </a:t>
            </a:r>
            <a:r>
              <a:rPr lang="en-US" sz="2000" b="1" dirty="0">
                <a:solidFill>
                  <a:srgbClr val="FF0000"/>
                </a:solidFill>
              </a:rPr>
              <a:t>Chemical Resistance: </a:t>
            </a:r>
            <a:r>
              <a:rPr lang="en-US" sz="2000" dirty="0">
                <a:solidFill>
                  <a:srgbClr val="3C4743"/>
                </a:solidFill>
              </a:rPr>
              <a:t>Leishman stain may fade over time or with exposure to light, limiting the long-term storage and archival capabilities of stained slides.</a:t>
            </a:r>
          </a:p>
          <a:p>
            <a:pPr marL="228600" lvl="0" indent="-228600">
              <a:buFont typeface="Wingdings" panose="05000000000000000000" pitchFamily="2" charset="2"/>
              <a:buChar char="§"/>
            </a:pPr>
            <a:r>
              <a:rPr lang="en-US" sz="2000" b="1" dirty="0">
                <a:solidFill>
                  <a:srgbClr val="FF0000"/>
                </a:solidFill>
              </a:rPr>
              <a:t>Not Suitable for All Microorganisms: </a:t>
            </a:r>
            <a:r>
              <a:rPr lang="en-US" sz="2000" dirty="0" smtClean="0">
                <a:solidFill>
                  <a:srgbClr val="3C4743"/>
                </a:solidFill>
              </a:rPr>
              <a:t>Leishman </a:t>
            </a:r>
            <a:r>
              <a:rPr lang="en-US" sz="2000" dirty="0">
                <a:solidFill>
                  <a:srgbClr val="3C4743"/>
                </a:solidFill>
              </a:rPr>
              <a:t>staining may not suit all microorganisms, particularly those with unique cell wall structures or characteristics.</a:t>
            </a:r>
          </a:p>
          <a:p>
            <a:pPr marL="228600" lvl="0" indent="-228600">
              <a:buFont typeface="Wingdings" panose="05000000000000000000" pitchFamily="2" charset="2"/>
              <a:buChar char="§"/>
            </a:pPr>
            <a:r>
              <a:rPr lang="en-US" sz="2000" b="1" dirty="0">
                <a:solidFill>
                  <a:srgbClr val="FF0000"/>
                </a:solidFill>
              </a:rPr>
              <a:t>Health and Safety Concerns: </a:t>
            </a:r>
            <a:r>
              <a:rPr lang="en-US" sz="2000" dirty="0">
                <a:solidFill>
                  <a:srgbClr val="3C4743"/>
                </a:solidFill>
              </a:rPr>
              <a:t>Leishman staining involves the use of methanol, which is flammable and toxic. Careful handling and appropriate safety precautions are necessary to minimize health and safety risks.</a:t>
            </a:r>
          </a:p>
          <a:p>
            <a:pPr marL="228600" lvl="0" indent="-228600">
              <a:buFont typeface="Wingdings" panose="05000000000000000000" pitchFamily="2" charset="2"/>
              <a:buChar char="§"/>
            </a:pPr>
            <a:r>
              <a:rPr lang="en-US" sz="2000" b="1" dirty="0">
                <a:solidFill>
                  <a:srgbClr val="FF0000"/>
                </a:solidFill>
              </a:rPr>
              <a:t>Artifact Formation: </a:t>
            </a:r>
            <a:r>
              <a:rPr lang="en-US" sz="2000" dirty="0">
                <a:solidFill>
                  <a:srgbClr val="3C4743"/>
                </a:solidFill>
              </a:rPr>
              <a:t>Artifacts, such as drying or staining artifacts, can affect the quality of stained specimens if proper techniques are not followed.</a:t>
            </a:r>
          </a:p>
          <a:p>
            <a:endParaRPr lang="en-US" dirty="0"/>
          </a:p>
        </p:txBody>
      </p:sp>
      <p:pic>
        <p:nvPicPr>
          <p:cNvPr id="5" name="Content Placeholder 4"/>
          <p:cNvPicPr>
            <a:picLocks noGrp="1" noChangeAspect="1"/>
          </p:cNvPicPr>
          <p:nvPr>
            <p:ph idx="1"/>
          </p:nvPr>
        </p:nvPicPr>
        <p:blipFill>
          <a:blip r:embed="rId2"/>
          <a:stretch>
            <a:fillRect/>
          </a:stretch>
        </p:blipFill>
        <p:spPr>
          <a:xfrm>
            <a:off x="7034212" y="2053883"/>
            <a:ext cx="4191806" cy="4318782"/>
          </a:xfrm>
          <a:prstGeom prst="rect">
            <a:avLst/>
          </a:prstGeom>
        </p:spPr>
      </p:pic>
    </p:spTree>
    <p:extLst>
      <p:ext uri="{BB962C8B-B14F-4D97-AF65-F5344CB8AC3E}">
        <p14:creationId xmlns:p14="http://schemas.microsoft.com/office/powerpoint/2010/main" val="19919300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accent1">
                    <a:lumMod val="60000"/>
                    <a:lumOff val="40000"/>
                  </a:schemeClr>
                </a:solidFill>
              </a:rPr>
              <a:t>Normal blood smear stained with </a:t>
            </a:r>
            <a:r>
              <a:rPr lang="en-US" sz="3600" dirty="0" err="1" smtClean="0">
                <a:solidFill>
                  <a:schemeClr val="accent1">
                    <a:lumMod val="60000"/>
                    <a:lumOff val="40000"/>
                  </a:schemeClr>
                </a:solidFill>
              </a:rPr>
              <a:t>leishman</a:t>
            </a:r>
            <a:r>
              <a:rPr lang="en-US" sz="3600" dirty="0" smtClean="0">
                <a:solidFill>
                  <a:schemeClr val="accent1">
                    <a:lumMod val="60000"/>
                    <a:lumOff val="40000"/>
                  </a:schemeClr>
                </a:solidFill>
              </a:rPr>
              <a:t> stain under the microscope</a:t>
            </a:r>
            <a:endParaRPr lang="en-US" sz="3600" dirty="0">
              <a:solidFill>
                <a:schemeClr val="accent1">
                  <a:lumMod val="60000"/>
                  <a:lumOff val="40000"/>
                </a:schemeClr>
              </a:solidFill>
            </a:endParaRPr>
          </a:p>
        </p:txBody>
      </p:sp>
      <p:pic>
        <p:nvPicPr>
          <p:cNvPr id="6" name="Content Placeholder 5"/>
          <p:cNvPicPr>
            <a:picLocks noGrp="1" noChangeAspect="1"/>
          </p:cNvPicPr>
          <p:nvPr>
            <p:ph idx="1"/>
          </p:nvPr>
        </p:nvPicPr>
        <p:blipFill>
          <a:blip r:embed="rId2"/>
          <a:stretch>
            <a:fillRect/>
          </a:stretch>
        </p:blipFill>
        <p:spPr>
          <a:xfrm>
            <a:off x="1406768" y="2190750"/>
            <a:ext cx="9397219" cy="4435133"/>
          </a:xfrm>
          <a:prstGeom prst="rect">
            <a:avLst/>
          </a:prstGeom>
        </p:spPr>
      </p:pic>
    </p:spTree>
    <p:extLst>
      <p:ext uri="{BB962C8B-B14F-4D97-AF65-F5344CB8AC3E}">
        <p14:creationId xmlns:p14="http://schemas.microsoft.com/office/powerpoint/2010/main" val="35038481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0" kern="0" dirty="0">
                <a:solidFill>
                  <a:srgbClr val="000066"/>
                </a:solidFill>
                <a:latin typeface="Arial"/>
              </a:rPr>
              <a:t>Giemsa stain</a:t>
            </a:r>
            <a:endParaRPr lang="en-US" sz="8000"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926310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31966"/>
            <a:ext cx="12191999" cy="7321931"/>
          </a:xfrm>
          <a:prstGeom prst="rect">
            <a:avLst/>
          </a:prstGeom>
        </p:spPr>
      </p:pic>
    </p:spTree>
    <p:extLst>
      <p:ext uri="{BB962C8B-B14F-4D97-AF65-F5344CB8AC3E}">
        <p14:creationId xmlns:p14="http://schemas.microsoft.com/office/powerpoint/2010/main" val="22662031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r>
              <a:rPr lang="en-US" dirty="0" smtClean="0"/>
              <a:t>Introduction </a:t>
            </a:r>
            <a:endParaRPr lang="en-US" dirty="0"/>
          </a:p>
        </p:txBody>
      </p:sp>
      <p:sp>
        <p:nvSpPr>
          <p:cNvPr id="3" name="Content Placeholder 2"/>
          <p:cNvSpPr>
            <a:spLocks noGrp="1"/>
          </p:cNvSpPr>
          <p:nvPr>
            <p:ph idx="1"/>
          </p:nvPr>
        </p:nvSpPr>
        <p:spPr>
          <a:xfrm>
            <a:off x="1280160" y="1997613"/>
            <a:ext cx="9628632" cy="4179350"/>
          </a:xfrm>
        </p:spPr>
        <p:txBody>
          <a:bodyPr>
            <a:normAutofit/>
          </a:bodyPr>
          <a:lstStyle/>
          <a:p>
            <a:pPr marL="342900" lvl="0" indent="-342900" algn="just" eaLnBrk="0" fontAlgn="base" hangingPunct="0">
              <a:spcBef>
                <a:spcPct val="50000"/>
              </a:spcBef>
              <a:spcAft>
                <a:spcPct val="0"/>
              </a:spcAft>
              <a:buClr>
                <a:srgbClr val="000066"/>
              </a:buClr>
              <a:buSzPct val="80000"/>
              <a:buFont typeface="Times" panose="02020603050405020304" pitchFamily="18" charset="0"/>
              <a:buChar char="•"/>
            </a:pPr>
            <a:r>
              <a:rPr lang="en-US" sz="2600" kern="0" dirty="0">
                <a:solidFill>
                  <a:srgbClr val="000066"/>
                </a:solidFill>
                <a:latin typeface="Arial"/>
              </a:rPr>
              <a:t>Giemsa stain is a type of </a:t>
            </a:r>
            <a:r>
              <a:rPr lang="en-US" sz="2600" kern="0" dirty="0" err="1">
                <a:solidFill>
                  <a:srgbClr val="000066"/>
                </a:solidFill>
                <a:latin typeface="Arial"/>
              </a:rPr>
              <a:t>Romanowsky</a:t>
            </a:r>
            <a:r>
              <a:rPr lang="en-US" sz="2600" kern="0" dirty="0">
                <a:solidFill>
                  <a:srgbClr val="000066"/>
                </a:solidFill>
                <a:latin typeface="Arial"/>
              </a:rPr>
              <a:t> stain named after Gustav Giemsa, a German chemist who created a dye solution. </a:t>
            </a:r>
            <a:endParaRPr lang="en-US" sz="2600" kern="0" dirty="0" smtClean="0">
              <a:solidFill>
                <a:srgbClr val="000066"/>
              </a:solidFill>
              <a:latin typeface="Arial"/>
            </a:endParaRPr>
          </a:p>
          <a:p>
            <a:pPr marL="342900" lvl="0" indent="-342900" algn="just" eaLnBrk="0" fontAlgn="base" hangingPunct="0">
              <a:spcBef>
                <a:spcPct val="50000"/>
              </a:spcBef>
              <a:spcAft>
                <a:spcPct val="0"/>
              </a:spcAft>
              <a:buClr>
                <a:srgbClr val="000066"/>
              </a:buClr>
              <a:buSzPct val="80000"/>
              <a:buFont typeface="Times" panose="02020603050405020304" pitchFamily="18" charset="0"/>
              <a:buChar char="•"/>
            </a:pPr>
            <a:r>
              <a:rPr lang="en-US" sz="2600" kern="0" dirty="0" smtClean="0">
                <a:solidFill>
                  <a:srgbClr val="000066"/>
                </a:solidFill>
                <a:latin typeface="Arial"/>
              </a:rPr>
              <a:t>It </a:t>
            </a:r>
            <a:r>
              <a:rPr lang="en-US" sz="2600" kern="0" dirty="0">
                <a:solidFill>
                  <a:srgbClr val="000066"/>
                </a:solidFill>
                <a:latin typeface="Arial"/>
              </a:rPr>
              <a:t>was primarily designed for the demonstration of malarial parasites in blood smears, but it is also employed in histology for routine examination of blood smears.</a:t>
            </a:r>
          </a:p>
          <a:p>
            <a:endParaRPr lang="en-US" dirty="0"/>
          </a:p>
        </p:txBody>
      </p:sp>
    </p:spTree>
    <p:extLst>
      <p:ext uri="{BB962C8B-B14F-4D97-AF65-F5344CB8AC3E}">
        <p14:creationId xmlns:p14="http://schemas.microsoft.com/office/powerpoint/2010/main" val="31940323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 of Giemsa Stain</a:t>
            </a:r>
          </a:p>
        </p:txBody>
      </p:sp>
      <p:sp>
        <p:nvSpPr>
          <p:cNvPr id="3" name="Text Placeholder 2"/>
          <p:cNvSpPr>
            <a:spLocks noGrp="1"/>
          </p:cNvSpPr>
          <p:nvPr>
            <p:ph type="body" sz="half" idx="2"/>
          </p:nvPr>
        </p:nvSpPr>
        <p:spPr>
          <a:xfrm>
            <a:off x="309490" y="1983545"/>
            <a:ext cx="5209405" cy="4684541"/>
          </a:xfrm>
        </p:spPr>
        <p:txBody>
          <a:bodyPr>
            <a:normAutofit/>
          </a:bodyPr>
          <a:lstStyle/>
          <a:p>
            <a:pPr marL="342900" lvl="0" indent="-342900" algn="just" eaLnBrk="0" fontAlgn="base" hangingPunct="0">
              <a:spcBef>
                <a:spcPct val="50000"/>
              </a:spcBef>
              <a:spcAft>
                <a:spcPct val="0"/>
              </a:spcAft>
              <a:buClr>
                <a:srgbClr val="000066"/>
              </a:buClr>
              <a:buSzPct val="80000"/>
              <a:buFont typeface="Times" panose="02020603050405020304" pitchFamily="18" charset="0"/>
              <a:buChar char="•"/>
            </a:pPr>
            <a:r>
              <a:rPr lang="en-US" sz="2800" kern="0" dirty="0">
                <a:solidFill>
                  <a:srgbClr val="363940"/>
                </a:solidFill>
                <a:latin typeface="Times New Roman" panose="02020603050405020304" pitchFamily="18" charset="0"/>
                <a:cs typeface="Times New Roman" panose="02020603050405020304" pitchFamily="18" charset="0"/>
              </a:rPr>
              <a:t>Giemsa stain is a differential stain and contains a mixture of azure, methylene blue, and eosin dye. It is specific for the phosphate groups of DNA and attaches itself to where there are high amounts of adenine-thymine bonding.</a:t>
            </a:r>
          </a:p>
          <a:p>
            <a:endParaRPr lang="en-US" dirty="0"/>
          </a:p>
        </p:txBody>
      </p:sp>
      <p:sp>
        <p:nvSpPr>
          <p:cNvPr id="10" name="Picture Placeholder 9"/>
          <p:cNvSpPr>
            <a:spLocks noGrp="1"/>
          </p:cNvSpPr>
          <p:nvPr>
            <p:ph type="pic" idx="1"/>
          </p:nvPr>
        </p:nvSpPr>
        <p:spPr/>
      </p:sp>
      <p:pic>
        <p:nvPicPr>
          <p:cNvPr id="12" name="Picture 11"/>
          <p:cNvPicPr>
            <a:picLocks noChangeAspect="1"/>
          </p:cNvPicPr>
          <p:nvPr/>
        </p:nvPicPr>
        <p:blipFill>
          <a:blip r:embed="rId2"/>
          <a:stretch>
            <a:fillRect/>
          </a:stretch>
        </p:blipFill>
        <p:spPr>
          <a:xfrm>
            <a:off x="7005711" y="1793630"/>
            <a:ext cx="4951827" cy="4874455"/>
          </a:xfrm>
          <a:prstGeom prst="rect">
            <a:avLst/>
          </a:prstGeom>
        </p:spPr>
      </p:pic>
    </p:spTree>
    <p:extLst>
      <p:ext uri="{BB962C8B-B14F-4D97-AF65-F5344CB8AC3E}">
        <p14:creationId xmlns:p14="http://schemas.microsoft.com/office/powerpoint/2010/main" val="26739306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Interpretation</a:t>
            </a:r>
            <a:br>
              <a:rPr lang="en-US" dirty="0"/>
            </a:br>
            <a:endParaRPr lang="en-US" dirty="0"/>
          </a:p>
        </p:txBody>
      </p:sp>
      <p:sp>
        <p:nvSpPr>
          <p:cNvPr id="3" name="Text Placeholder 2"/>
          <p:cNvSpPr>
            <a:spLocks noGrp="1"/>
          </p:cNvSpPr>
          <p:nvPr>
            <p:ph type="body" idx="1"/>
          </p:nvPr>
        </p:nvSpPr>
        <p:spPr/>
        <p:txBody>
          <a:bodyPr/>
          <a:lstStyle/>
          <a:p>
            <a:endParaRPr lang="en-US" dirty="0"/>
          </a:p>
        </p:txBody>
      </p:sp>
      <p:sp>
        <p:nvSpPr>
          <p:cNvPr id="4" name="Content Placeholder 3"/>
          <p:cNvSpPr>
            <a:spLocks noGrp="1"/>
          </p:cNvSpPr>
          <p:nvPr>
            <p:ph sz="half" idx="2"/>
          </p:nvPr>
        </p:nvSpPr>
        <p:spPr>
          <a:xfrm>
            <a:off x="464234" y="1828456"/>
            <a:ext cx="5305630" cy="4348507"/>
          </a:xfrm>
        </p:spPr>
        <p:txBody>
          <a:bodyPr>
            <a:normAutofit/>
          </a:bodyPr>
          <a:lstStyle/>
          <a:p>
            <a:endParaRPr lang="en-US" dirty="0" smtClean="0"/>
          </a:p>
          <a:p>
            <a:pPr algn="just"/>
            <a:r>
              <a:rPr lang="en-US" sz="2800" dirty="0" smtClean="0">
                <a:latin typeface="Times New Roman" panose="02020603050405020304" pitchFamily="18" charset="0"/>
                <a:cs typeface="Times New Roman" panose="02020603050405020304" pitchFamily="18" charset="0"/>
              </a:rPr>
              <a:t>Azure and methylene blue, a basic dye binds to the acid nucleus producing blue-purple color. </a:t>
            </a:r>
          </a:p>
          <a:p>
            <a:pPr algn="just"/>
            <a:r>
              <a:rPr lang="en-US" sz="2800" dirty="0" smtClean="0">
                <a:latin typeface="Times New Roman" panose="02020603050405020304" pitchFamily="18" charset="0"/>
                <a:cs typeface="Times New Roman" panose="02020603050405020304" pitchFamily="18" charset="0"/>
              </a:rPr>
              <a:t>Eosin is an acidic dye that is attracted to the cytoplasm and cytoplasmic granules which are alkaline-producing red-orange coloration.</a:t>
            </a:r>
            <a:endParaRPr lang="en-US" sz="2800" dirty="0">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dirty="0"/>
          </a:p>
        </p:txBody>
      </p:sp>
      <p:pic>
        <p:nvPicPr>
          <p:cNvPr id="7" name="Picture 6"/>
          <p:cNvPicPr>
            <a:picLocks noChangeAspect="1"/>
          </p:cNvPicPr>
          <p:nvPr/>
        </p:nvPicPr>
        <p:blipFill>
          <a:blip r:embed="rId2"/>
          <a:stretch>
            <a:fillRect/>
          </a:stretch>
        </p:blipFill>
        <p:spPr>
          <a:xfrm>
            <a:off x="5917475" y="1828456"/>
            <a:ext cx="5473336" cy="4911977"/>
          </a:xfrm>
          <a:prstGeom prst="rect">
            <a:avLst/>
          </a:prstGeom>
        </p:spPr>
      </p:pic>
    </p:spTree>
    <p:extLst>
      <p:ext uri="{BB962C8B-B14F-4D97-AF65-F5344CB8AC3E}">
        <p14:creationId xmlns:p14="http://schemas.microsoft.com/office/powerpoint/2010/main" val="25556227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Preparation of Giemsa Stain</a:t>
            </a:r>
          </a:p>
        </p:txBody>
      </p:sp>
      <p:sp>
        <p:nvSpPr>
          <p:cNvPr id="3" name="Content Placeholder 2"/>
          <p:cNvSpPr>
            <a:spLocks noGrp="1"/>
          </p:cNvSpPr>
          <p:nvPr>
            <p:ph sz="half" idx="1"/>
          </p:nvPr>
        </p:nvSpPr>
        <p:spPr>
          <a:xfrm>
            <a:off x="6077243" y="2194560"/>
            <a:ext cx="5179021" cy="4114294"/>
          </a:xfrm>
        </p:spPr>
        <p:txBody>
          <a:bodyPr>
            <a:normAutofit/>
          </a:bodyPr>
          <a:lstStyle/>
          <a:p>
            <a:r>
              <a:rPr lang="en-US" dirty="0"/>
              <a:t>Preparation of the Giemsa Stain Stock solution (500ml)</a:t>
            </a:r>
          </a:p>
          <a:p>
            <a:r>
              <a:rPr lang="en-US" dirty="0" smtClean="0"/>
              <a:t>Into </a:t>
            </a:r>
            <a:r>
              <a:rPr lang="en-US" dirty="0"/>
              <a:t>250ml of methanol, add 3.8g of Giemsa powder and dissolve.</a:t>
            </a:r>
          </a:p>
          <a:p>
            <a:r>
              <a:rPr lang="en-US" dirty="0"/>
              <a:t>Heat the solution up to ~60oC</a:t>
            </a:r>
          </a:p>
          <a:p>
            <a:r>
              <a:rPr lang="en-US" dirty="0"/>
              <a:t>Then, add 250ml of glycerin to the solution, slowly.</a:t>
            </a:r>
          </a:p>
          <a:p>
            <a:r>
              <a:rPr lang="en-US" dirty="0"/>
              <a:t>Filter the solution and leave it to stand for about 1-2 months before use.</a:t>
            </a:r>
          </a:p>
          <a:p>
            <a:endParaRPr lang="en-US" dirty="0"/>
          </a:p>
        </p:txBody>
      </p:sp>
      <p:graphicFrame>
        <p:nvGraphicFramePr>
          <p:cNvPr id="12" name="Content Placeholder 3"/>
          <p:cNvGraphicFramePr>
            <a:graphicFrameLocks noGrp="1"/>
          </p:cNvGraphicFramePr>
          <p:nvPr>
            <p:ph sz="half" idx="2"/>
            <p:extLst>
              <p:ext uri="{D42A27DB-BD31-4B8C-83A1-F6EECF244321}">
                <p14:modId xmlns:p14="http://schemas.microsoft.com/office/powerpoint/2010/main" val="3798169877"/>
              </p:ext>
            </p:extLst>
          </p:nvPr>
        </p:nvGraphicFramePr>
        <p:xfrm>
          <a:off x="745808" y="2194560"/>
          <a:ext cx="4009072" cy="4114294"/>
        </p:xfrm>
        <a:graphic>
          <a:graphicData uri="http://schemas.openxmlformats.org/drawingml/2006/table">
            <a:tbl>
              <a:tblPr firstRow="1" bandRow="1">
                <a:tableStyleId>{3B4B98B0-60AC-42C2-AFA5-B58CD77FA1E5}</a:tableStyleId>
              </a:tblPr>
              <a:tblGrid>
                <a:gridCol w="2004536">
                  <a:extLst>
                    <a:ext uri="{9D8B030D-6E8A-4147-A177-3AD203B41FA5}">
                      <a16:colId xmlns:a16="http://schemas.microsoft.com/office/drawing/2014/main" val="20000"/>
                    </a:ext>
                  </a:extLst>
                </a:gridCol>
                <a:gridCol w="2004536">
                  <a:extLst>
                    <a:ext uri="{9D8B030D-6E8A-4147-A177-3AD203B41FA5}">
                      <a16:colId xmlns:a16="http://schemas.microsoft.com/office/drawing/2014/main" val="20001"/>
                    </a:ext>
                  </a:extLst>
                </a:gridCol>
              </a:tblGrid>
              <a:tr h="1603252">
                <a:tc>
                  <a:txBody>
                    <a:bodyPr/>
                    <a:lstStyle/>
                    <a:p>
                      <a:r>
                        <a:rPr lang="en-US" sz="2400" b="1" dirty="0">
                          <a:effectLst/>
                          <a:latin typeface="Libre Franklin"/>
                        </a:rPr>
                        <a:t>Ingredients  </a:t>
                      </a:r>
                      <a:endParaRPr lang="en-US" sz="2400" b="1" dirty="0">
                        <a:effectLst/>
                      </a:endParaRPr>
                    </a:p>
                  </a:txBody>
                  <a:tcPr marL="95250" marR="95250" marT="95250" marB="95250" anchor="ctr"/>
                </a:tc>
                <a:tc>
                  <a:txBody>
                    <a:bodyPr/>
                    <a:lstStyle/>
                    <a:p>
                      <a:r>
                        <a:rPr lang="en-US" sz="2400" b="1" dirty="0">
                          <a:effectLst/>
                          <a:latin typeface="Libre Franklin"/>
                        </a:rPr>
                        <a:t>Gm/L</a:t>
                      </a:r>
                      <a:endParaRPr lang="en-US" sz="2400" b="1" dirty="0">
                        <a:effectLst/>
                      </a:endParaRPr>
                    </a:p>
                  </a:txBody>
                  <a:tcPr marL="95250" marR="95250" marT="95250" marB="95250" anchor="ctr"/>
                </a:tc>
                <a:extLst>
                  <a:ext uri="{0D108BD9-81ED-4DB2-BD59-A6C34878D82A}">
                    <a16:rowId xmlns:a16="http://schemas.microsoft.com/office/drawing/2014/main" val="10001"/>
                  </a:ext>
                </a:extLst>
              </a:tr>
              <a:tr h="794511">
                <a:tc>
                  <a:txBody>
                    <a:bodyPr/>
                    <a:lstStyle/>
                    <a:p>
                      <a:r>
                        <a:rPr lang="en-US" sz="2400" b="1" dirty="0">
                          <a:effectLst/>
                        </a:rPr>
                        <a:t>Giemsa powder</a:t>
                      </a:r>
                    </a:p>
                  </a:txBody>
                  <a:tcPr marL="95250" marR="95250" marT="95250" marB="95250" anchor="ctr"/>
                </a:tc>
                <a:tc>
                  <a:txBody>
                    <a:bodyPr/>
                    <a:lstStyle/>
                    <a:p>
                      <a:r>
                        <a:rPr lang="en-US" sz="2400" b="1" dirty="0">
                          <a:effectLst/>
                        </a:rPr>
                        <a:t>7.6</a:t>
                      </a:r>
                    </a:p>
                  </a:txBody>
                  <a:tcPr marL="95250" marR="95250" marT="95250" marB="95250" anchor="ctr"/>
                </a:tc>
                <a:extLst>
                  <a:ext uri="{0D108BD9-81ED-4DB2-BD59-A6C34878D82A}">
                    <a16:rowId xmlns:a16="http://schemas.microsoft.com/office/drawing/2014/main" val="10002"/>
                  </a:ext>
                </a:extLst>
              </a:tr>
              <a:tr h="794511">
                <a:tc>
                  <a:txBody>
                    <a:bodyPr/>
                    <a:lstStyle/>
                    <a:p>
                      <a:r>
                        <a:rPr lang="en-US" sz="2400" b="1" dirty="0">
                          <a:effectLst/>
                        </a:rPr>
                        <a:t>Glycerol</a:t>
                      </a:r>
                    </a:p>
                  </a:txBody>
                  <a:tcPr marL="95250" marR="95250" marT="95250" marB="95250" anchor="ctr"/>
                </a:tc>
                <a:tc>
                  <a:txBody>
                    <a:bodyPr/>
                    <a:lstStyle/>
                    <a:p>
                      <a:r>
                        <a:rPr lang="en-US" sz="2400" b="1" dirty="0" smtClean="0">
                          <a:effectLst/>
                        </a:rPr>
                        <a:t>500 ml</a:t>
                      </a:r>
                      <a:endParaRPr lang="en-US" sz="2400" b="1" dirty="0">
                        <a:effectLst/>
                      </a:endParaRPr>
                    </a:p>
                  </a:txBody>
                  <a:tcPr marL="95250" marR="95250" marT="95250" marB="95250" anchor="ctr"/>
                </a:tc>
                <a:extLst>
                  <a:ext uri="{0D108BD9-81ED-4DB2-BD59-A6C34878D82A}">
                    <a16:rowId xmlns:a16="http://schemas.microsoft.com/office/drawing/2014/main" val="10003"/>
                  </a:ext>
                </a:extLst>
              </a:tr>
              <a:tr h="794511">
                <a:tc>
                  <a:txBody>
                    <a:bodyPr/>
                    <a:lstStyle/>
                    <a:p>
                      <a:r>
                        <a:rPr lang="en-US" sz="2400" b="1" dirty="0">
                          <a:effectLst/>
                        </a:rPr>
                        <a:t>Methanol</a:t>
                      </a:r>
                    </a:p>
                  </a:txBody>
                  <a:tcPr marL="95250" marR="95250" marT="95250" marB="95250" anchor="ctr"/>
                </a:tc>
                <a:tc>
                  <a:txBody>
                    <a:bodyPr/>
                    <a:lstStyle/>
                    <a:p>
                      <a:r>
                        <a:rPr lang="en-US" sz="2400" b="1" dirty="0">
                          <a:effectLst/>
                        </a:rPr>
                        <a:t>500 ml</a:t>
                      </a:r>
                    </a:p>
                  </a:txBody>
                  <a:tcPr marL="95250" marR="95250" marT="95250" marB="95250" anchor="ctr"/>
                </a:tc>
                <a:extLst>
                  <a:ext uri="{0D108BD9-81ED-4DB2-BD59-A6C34878D82A}">
                    <a16:rowId xmlns:a16="http://schemas.microsoft.com/office/drawing/2014/main" val="2232230336"/>
                  </a:ext>
                </a:extLst>
              </a:tr>
            </a:tbl>
          </a:graphicData>
        </a:graphic>
      </p:graphicFrame>
    </p:spTree>
    <p:extLst>
      <p:ext uri="{BB962C8B-B14F-4D97-AF65-F5344CB8AC3E}">
        <p14:creationId xmlns:p14="http://schemas.microsoft.com/office/powerpoint/2010/main" val="8807055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chemeClr val="accent1">
                    <a:lumMod val="60000"/>
                    <a:lumOff val="40000"/>
                  </a:schemeClr>
                </a:solidFill>
              </a:rPr>
              <a:t>Preparation of Working solution :-Add 10ml of stock solution to 80ml of distilled water and 10ml of methanol</a:t>
            </a:r>
            <a:endParaRPr lang="en-US" sz="2400" dirty="0">
              <a:solidFill>
                <a:schemeClr val="accent1">
                  <a:lumMod val="60000"/>
                  <a:lumOff val="40000"/>
                </a:schemeClr>
              </a:solidFill>
            </a:endParaRPr>
          </a:p>
        </p:txBody>
      </p:sp>
      <p:sp>
        <p:nvSpPr>
          <p:cNvPr id="5" name="Text Placeholder 4"/>
          <p:cNvSpPr>
            <a:spLocks noGrp="1"/>
          </p:cNvSpPr>
          <p:nvPr>
            <p:ph type="body" sz="quarter" idx="3"/>
          </p:nvPr>
        </p:nvSpPr>
        <p:spPr/>
        <p:txBody>
          <a:bodyPr/>
          <a:lstStyle/>
          <a:p>
            <a:endParaRPr lang="en-US"/>
          </a:p>
        </p:txBody>
      </p:sp>
      <p:pic>
        <p:nvPicPr>
          <p:cNvPr id="9" name="Content Placeholder 8"/>
          <p:cNvPicPr>
            <a:picLocks noGrp="1" noChangeAspect="1"/>
          </p:cNvPicPr>
          <p:nvPr>
            <p:ph sz="quarter" idx="4"/>
          </p:nvPr>
        </p:nvPicPr>
        <p:blipFill>
          <a:blip r:embed="rId2"/>
          <a:stretch>
            <a:fillRect/>
          </a:stretch>
        </p:blipFill>
        <p:spPr>
          <a:xfrm>
            <a:off x="6537960" y="1957974"/>
            <a:ext cx="5183188" cy="4466241"/>
          </a:xfrm>
          <a:prstGeom prst="rect">
            <a:avLst/>
          </a:prstGeom>
        </p:spPr>
      </p:pic>
      <p:sp>
        <p:nvSpPr>
          <p:cNvPr id="8" name="Content Placeholder 7"/>
          <p:cNvSpPr>
            <a:spLocks noGrp="1"/>
          </p:cNvSpPr>
          <p:nvPr>
            <p:ph sz="half" idx="2"/>
          </p:nvPr>
        </p:nvSpPr>
        <p:spPr/>
        <p:txBody>
          <a:bodyPr>
            <a:normAutofit fontScale="85000" lnSpcReduction="20000"/>
          </a:bodyPr>
          <a:lstStyle/>
          <a:p>
            <a:r>
              <a:rPr lang="en-US" dirty="0" smtClean="0"/>
              <a:t>On a clean dry microscopic glass slide, make a thin film of the specimen (blood) and leave to air dry.</a:t>
            </a:r>
          </a:p>
          <a:p>
            <a:r>
              <a:rPr lang="en-US" dirty="0" smtClean="0"/>
              <a:t>dip the smear (2-3 dips) into pure methanol for fixation of the smear, leave to air dry for 30seconds</a:t>
            </a:r>
          </a:p>
          <a:p>
            <a:r>
              <a:rPr lang="en-US" dirty="0" smtClean="0"/>
              <a:t>Flood the slide with 5% Giemsa stain solution for 20-30 minutes.</a:t>
            </a:r>
          </a:p>
          <a:p>
            <a:r>
              <a:rPr lang="en-US" dirty="0" smtClean="0"/>
              <a:t>Flush with tap water and leave to dry</a:t>
            </a:r>
          </a:p>
          <a:p>
            <a:r>
              <a:rPr lang="en-US" dirty="0" smtClean="0"/>
              <a:t>NOTE: In case of emergencies, leave the Giemsa stain solution for 5-10 minutes</a:t>
            </a:r>
            <a:endParaRPr lang="en-US" dirty="0"/>
          </a:p>
        </p:txBody>
      </p:sp>
      <p:sp>
        <p:nvSpPr>
          <p:cNvPr id="10" name="Text Placeholder 2"/>
          <p:cNvSpPr>
            <a:spLocks noGrp="1"/>
          </p:cNvSpPr>
          <p:nvPr>
            <p:ph type="body" idx="1"/>
          </p:nvPr>
        </p:nvSpPr>
        <p:spPr>
          <a:xfrm>
            <a:off x="1280160" y="2278966"/>
            <a:ext cx="4489704" cy="380185"/>
          </a:xfrm>
        </p:spPr>
        <p:txBody>
          <a:bodyPr>
            <a:normAutofit fontScale="77500" lnSpcReduction="20000"/>
          </a:bodyPr>
          <a:lstStyle/>
          <a:p>
            <a:r>
              <a:rPr lang="en-US" dirty="0">
                <a:solidFill>
                  <a:srgbClr val="212529"/>
                </a:solidFill>
                <a:latin typeface="Times New Roman" panose="02020603050405020304" pitchFamily="18" charset="0"/>
              </a:rPr>
              <a:t>Staining procedure 1: </a:t>
            </a:r>
            <a:r>
              <a:rPr lang="en-US" dirty="0" smtClean="0">
                <a:solidFill>
                  <a:srgbClr val="212529"/>
                </a:solidFill>
                <a:latin typeface="Times New Roman" panose="02020603050405020304" pitchFamily="18" charset="0"/>
              </a:rPr>
              <a:t>Thin </a:t>
            </a:r>
            <a:r>
              <a:rPr lang="en-US" dirty="0">
                <a:solidFill>
                  <a:srgbClr val="212529"/>
                </a:solidFill>
                <a:latin typeface="Times New Roman" panose="02020603050405020304" pitchFamily="18" charset="0"/>
              </a:rPr>
              <a:t>Film staining</a:t>
            </a:r>
          </a:p>
          <a:p>
            <a:endParaRPr lang="en-US" dirty="0"/>
          </a:p>
        </p:txBody>
      </p:sp>
    </p:spTree>
    <p:extLst>
      <p:ext uri="{BB962C8B-B14F-4D97-AF65-F5344CB8AC3E}">
        <p14:creationId xmlns:p14="http://schemas.microsoft.com/office/powerpoint/2010/main" val="13711273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1280160" y="2335237"/>
            <a:ext cx="4489704" cy="323914"/>
          </a:xfrm>
        </p:spPr>
        <p:txBody>
          <a:bodyPr>
            <a:normAutofit fontScale="62500" lnSpcReduction="20000"/>
          </a:bodyPr>
          <a:lstStyle/>
          <a:p>
            <a:r>
              <a:rPr lang="en-US" sz="2900" dirty="0">
                <a:solidFill>
                  <a:srgbClr val="212529"/>
                </a:solidFill>
                <a:latin typeface="Times New Roman" panose="02020603050405020304" pitchFamily="18" charset="0"/>
              </a:rPr>
              <a:t>Staining Procedure 2: Thick Film Staining</a:t>
            </a:r>
          </a:p>
          <a:p>
            <a:endParaRPr lang="en-US" dirty="0"/>
          </a:p>
        </p:txBody>
      </p:sp>
      <p:sp>
        <p:nvSpPr>
          <p:cNvPr id="4" name="Content Placeholder 3"/>
          <p:cNvSpPr>
            <a:spLocks noGrp="1"/>
          </p:cNvSpPr>
          <p:nvPr>
            <p:ph sz="half" idx="2"/>
          </p:nvPr>
        </p:nvSpPr>
        <p:spPr>
          <a:xfrm>
            <a:off x="839788" y="2560319"/>
            <a:ext cx="5157787" cy="3629343"/>
          </a:xfrm>
        </p:spPr>
        <p:txBody>
          <a:bodyPr>
            <a:normAutofit fontScale="92500" lnSpcReduction="10000"/>
          </a:bodyPr>
          <a:lstStyle/>
          <a:p>
            <a:r>
              <a:rPr lang="en-US" dirty="0" smtClean="0"/>
              <a:t>Add a thick smear of blood and air dry for 1 hour on a staining rack.</a:t>
            </a:r>
          </a:p>
          <a:p>
            <a:r>
              <a:rPr lang="en-US" dirty="0" smtClean="0"/>
              <a:t>Dip the thick blood smear into diluted Giemsa stain (prepared by taking 1ml of the stock solution and adding to 49ml of phosphate buffer or distilled water, but the results may vary differently).</a:t>
            </a:r>
          </a:p>
          <a:p>
            <a:r>
              <a:rPr lang="en-US" dirty="0" smtClean="0"/>
              <a:t>Wash the smear by dipping in in buffered water of distilled water for 3-5 minutes</a:t>
            </a:r>
          </a:p>
          <a:p>
            <a:r>
              <a:rPr lang="en-US" dirty="0" smtClean="0"/>
              <a:t>Leave it to dry</a:t>
            </a:r>
            <a:endParaRPr lang="en-US" dirty="0"/>
          </a:p>
        </p:txBody>
      </p:sp>
      <p:sp>
        <p:nvSpPr>
          <p:cNvPr id="5" name="Text Placeholder 4"/>
          <p:cNvSpPr>
            <a:spLocks noGrp="1"/>
          </p:cNvSpPr>
          <p:nvPr>
            <p:ph type="body" sz="quarter" idx="3"/>
          </p:nvPr>
        </p:nvSpPr>
        <p:spPr/>
        <p:txBody>
          <a:bodyPr/>
          <a:lstStyle/>
          <a:p>
            <a:endParaRPr lang="en-US"/>
          </a:p>
        </p:txBody>
      </p:sp>
      <p:pic>
        <p:nvPicPr>
          <p:cNvPr id="7" name="Content Placeholder 6"/>
          <p:cNvPicPr>
            <a:picLocks noGrp="1" noChangeAspect="1"/>
          </p:cNvPicPr>
          <p:nvPr>
            <p:ph sz="quarter" idx="4"/>
          </p:nvPr>
        </p:nvPicPr>
        <p:blipFill>
          <a:blip r:embed="rId2"/>
          <a:stretch>
            <a:fillRect/>
          </a:stretch>
        </p:blipFill>
        <p:spPr>
          <a:xfrm>
            <a:off x="6210236" y="2056448"/>
            <a:ext cx="5183188" cy="4360789"/>
          </a:xfrm>
          <a:prstGeom prst="rect">
            <a:avLst/>
          </a:prstGeom>
        </p:spPr>
      </p:pic>
    </p:spTree>
    <p:extLst>
      <p:ext uri="{BB962C8B-B14F-4D97-AF65-F5344CB8AC3E}">
        <p14:creationId xmlns:p14="http://schemas.microsoft.com/office/powerpoint/2010/main" val="10139223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lgn="just"/>
            <a:r>
              <a:rPr lang="en-US" sz="3200" dirty="0" smtClean="0">
                <a:solidFill>
                  <a:schemeClr val="accent1">
                    <a:lumMod val="50000"/>
                  </a:schemeClr>
                </a:solidFill>
                <a:latin typeface="Times New Roman" panose="02020603050405020304" pitchFamily="18" charset="0"/>
                <a:cs typeface="Times New Roman" panose="02020603050405020304" pitchFamily="18" charset="0"/>
              </a:rPr>
              <a:t>In parasitology </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this stain is most commonly used in parasitology to detect intraerythrocytic (</a:t>
            </a:r>
            <a:r>
              <a:rPr lang="en-US" sz="3200" i="1" dirty="0">
                <a:latin typeface="Times New Roman" panose="02020603050405020304" pitchFamily="18" charset="0"/>
                <a:cs typeface="Times New Roman" panose="02020603050405020304" pitchFamily="18" charset="0"/>
              </a:rPr>
              <a:t>plasmodia</a:t>
            </a:r>
            <a:r>
              <a:rPr lang="en-US" sz="3200" dirty="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Babesiae</a:t>
            </a:r>
            <a:r>
              <a:rPr lang="en-US" sz="3200" dirty="0">
                <a:latin typeface="Times New Roman" panose="02020603050405020304" pitchFamily="18" charset="0"/>
                <a:cs typeface="Times New Roman" panose="02020603050405020304" pitchFamily="18" charset="0"/>
              </a:rPr>
              <a:t>) and exoerythrocytic </a:t>
            </a:r>
            <a:r>
              <a:rPr lang="en-US" sz="3200" dirty="0" smtClean="0">
                <a:latin typeface="Times New Roman" panose="02020603050405020304" pitchFamily="18" charset="0"/>
                <a:cs typeface="Times New Roman" panose="02020603050405020304" pitchFamily="18" charset="0"/>
              </a:rPr>
              <a:t>(</a:t>
            </a:r>
            <a:r>
              <a:rPr lang="en-US" sz="3200" i="1" dirty="0" smtClean="0">
                <a:latin typeface="Times New Roman" panose="02020603050405020304" pitchFamily="18" charset="0"/>
                <a:cs typeface="Times New Roman" panose="02020603050405020304" pitchFamily="18" charset="0"/>
              </a:rPr>
              <a:t>Trypanosomes</a:t>
            </a:r>
            <a:r>
              <a:rPr lang="en-US" sz="3200" i="1" dirty="0">
                <a:latin typeface="Times New Roman" panose="02020603050405020304" pitchFamily="18" charset="0"/>
                <a:cs typeface="Times New Roman" panose="02020603050405020304" pitchFamily="18" charset="0"/>
              </a:rPr>
              <a:t>, </a:t>
            </a:r>
            <a:r>
              <a:rPr lang="en-US" sz="3200" i="1" dirty="0" smtClean="0">
                <a:latin typeface="Times New Roman" panose="02020603050405020304" pitchFamily="18" charset="0"/>
                <a:cs typeface="Times New Roman" panose="02020603050405020304" pitchFamily="18" charset="0"/>
              </a:rPr>
              <a:t>Microfilaria</a:t>
            </a:r>
            <a:r>
              <a:rPr lang="en-US" sz="3200" dirty="0">
                <a:latin typeface="Times New Roman" panose="02020603050405020304" pitchFamily="18" charset="0"/>
                <a:cs typeface="Times New Roman" panose="02020603050405020304" pitchFamily="18" charset="0"/>
              </a:rPr>
              <a:t>) parasites. </a:t>
            </a:r>
            <a:endParaRPr lang="en-US" sz="3200" dirty="0" smtClean="0">
              <a:latin typeface="Times New Roman" panose="02020603050405020304" pitchFamily="18" charset="0"/>
              <a:cs typeface="Times New Roman" panose="02020603050405020304" pitchFamily="18" charset="0"/>
            </a:endParaRPr>
          </a:p>
          <a:p>
            <a:pPr algn="just"/>
            <a:r>
              <a:rPr lang="en-US" sz="3200" dirty="0" smtClean="0">
                <a:latin typeface="Times New Roman" panose="02020603050405020304" pitchFamily="18" charset="0"/>
                <a:cs typeface="Times New Roman" panose="02020603050405020304" pitchFamily="18" charset="0"/>
              </a:rPr>
              <a:t>It </a:t>
            </a:r>
            <a:r>
              <a:rPr lang="en-US" sz="3200" dirty="0">
                <a:latin typeface="Times New Roman" panose="02020603050405020304" pitchFamily="18" charset="0"/>
                <a:cs typeface="Times New Roman" panose="02020603050405020304" pitchFamily="18" charset="0"/>
              </a:rPr>
              <a:t>is also used for the detection of intracellular amastigotes of </a:t>
            </a:r>
            <a:r>
              <a:rPr lang="en-US" sz="3200" i="1" dirty="0" err="1">
                <a:latin typeface="Times New Roman" panose="02020603050405020304" pitchFamily="18" charset="0"/>
                <a:cs typeface="Times New Roman" panose="02020603050405020304" pitchFamily="18" charset="0"/>
              </a:rPr>
              <a:t>Leishmania</a:t>
            </a:r>
            <a:r>
              <a:rPr lang="en-US" sz="3200" dirty="0">
                <a:latin typeface="Times New Roman" panose="02020603050405020304" pitchFamily="18" charset="0"/>
                <a:cs typeface="Times New Roman" panose="02020603050405020304" pitchFamily="18" charset="0"/>
              </a:rPr>
              <a:t> species or </a:t>
            </a:r>
            <a:r>
              <a:rPr lang="en-US" sz="3200" i="1" dirty="0" err="1">
                <a:latin typeface="Times New Roman" panose="02020603050405020304" pitchFamily="18" charset="0"/>
                <a:cs typeface="Times New Roman" panose="02020603050405020304" pitchFamily="18" charset="0"/>
              </a:rPr>
              <a:t>Trypanosoma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cruzi</a:t>
            </a:r>
            <a:r>
              <a:rPr lang="en-US" sz="32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100804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280160" y="844063"/>
            <a:ext cx="9628632" cy="5332900"/>
          </a:xfrm>
        </p:spPr>
        <p:txBody>
          <a:bodyPr/>
          <a:lstStyle/>
          <a:p>
            <a:r>
              <a:rPr lang="en-US" sz="2400" dirty="0">
                <a:solidFill>
                  <a:schemeClr val="accent1">
                    <a:lumMod val="40000"/>
                    <a:lumOff val="60000"/>
                  </a:schemeClr>
                </a:solidFill>
                <a:latin typeface="Times New Roman" panose="02020603050405020304" pitchFamily="18" charset="0"/>
                <a:cs typeface="Times New Roman" panose="02020603050405020304" pitchFamily="18" charset="0"/>
              </a:rPr>
              <a:t>Photomicrograph of a Wright-Giemsa-stained peripheral blood smear illustrating several stages of Plasmodium species</a:t>
            </a:r>
          </a:p>
          <a:p>
            <a:endParaRPr lang="en-US" dirty="0"/>
          </a:p>
        </p:txBody>
      </p:sp>
      <p:pic>
        <p:nvPicPr>
          <p:cNvPr id="4" name="Picture 3"/>
          <p:cNvPicPr>
            <a:picLocks noChangeAspect="1"/>
          </p:cNvPicPr>
          <p:nvPr/>
        </p:nvPicPr>
        <p:blipFill>
          <a:blip r:embed="rId2"/>
          <a:stretch>
            <a:fillRect/>
          </a:stretch>
        </p:blipFill>
        <p:spPr>
          <a:xfrm>
            <a:off x="998358" y="1828456"/>
            <a:ext cx="10364098" cy="5029544"/>
          </a:xfrm>
          <a:prstGeom prst="rect">
            <a:avLst/>
          </a:prstGeom>
        </p:spPr>
      </p:pic>
    </p:spTree>
    <p:extLst>
      <p:ext uri="{BB962C8B-B14F-4D97-AF65-F5344CB8AC3E}">
        <p14:creationId xmlns:p14="http://schemas.microsoft.com/office/powerpoint/2010/main" val="18012447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half" idx="2"/>
          </p:nvPr>
        </p:nvSpPr>
        <p:spPr>
          <a:xfrm>
            <a:off x="1291818" y="1828456"/>
            <a:ext cx="3834874" cy="4348507"/>
          </a:xfrm>
        </p:spPr>
        <p:txBody>
          <a:bodyPr/>
          <a:lstStyle/>
          <a:p>
            <a:r>
              <a:rPr lang="en-US" sz="6000" dirty="0">
                <a:solidFill>
                  <a:prstClr val="black"/>
                </a:solidFill>
                <a:latin typeface="Calibri Light" panose="020F0302020204030204"/>
                <a:ea typeface="+mj-ea"/>
                <a:cs typeface="+mj-cs"/>
              </a:rPr>
              <a:t>Advantages and Limitations</a:t>
            </a:r>
            <a:endParaRPr lang="en-US" dirty="0"/>
          </a:p>
        </p:txBody>
      </p:sp>
      <p:pic>
        <p:nvPicPr>
          <p:cNvPr id="5" name="Content Placeholder 4"/>
          <p:cNvPicPr>
            <a:picLocks noGrp="1" noChangeAspect="1"/>
          </p:cNvPicPr>
          <p:nvPr>
            <p:ph idx="1"/>
          </p:nvPr>
        </p:nvPicPr>
        <p:blipFill>
          <a:blip r:embed="rId2"/>
          <a:stretch>
            <a:fillRect/>
          </a:stretch>
        </p:blipFill>
        <p:spPr>
          <a:xfrm>
            <a:off x="5138350" y="1828456"/>
            <a:ext cx="6031398" cy="4348507"/>
          </a:xfrm>
          <a:prstGeom prst="rect">
            <a:avLst/>
          </a:prstGeom>
        </p:spPr>
      </p:pic>
    </p:spTree>
    <p:extLst>
      <p:ext uri="{BB962C8B-B14F-4D97-AF65-F5344CB8AC3E}">
        <p14:creationId xmlns:p14="http://schemas.microsoft.com/office/powerpoint/2010/main" val="22872988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half" idx="2"/>
          </p:nvPr>
        </p:nvSpPr>
        <p:spPr>
          <a:xfrm>
            <a:off x="1291817" y="1828456"/>
            <a:ext cx="9005734" cy="4348507"/>
          </a:xfrm>
        </p:spPr>
        <p:txBody>
          <a:bodyPr>
            <a:normAutofit/>
          </a:bodyPr>
          <a:lstStyle/>
          <a:p>
            <a:r>
              <a:rPr lang="en-US" sz="3200" dirty="0" smtClean="0">
                <a:solidFill>
                  <a:schemeClr val="accent1">
                    <a:lumMod val="50000"/>
                  </a:schemeClr>
                </a:solidFill>
              </a:rPr>
              <a:t>Advantages:</a:t>
            </a:r>
            <a:endParaRPr lang="en-US" sz="3200" dirty="0">
              <a:solidFill>
                <a:schemeClr val="accent1">
                  <a:lumMod val="50000"/>
                </a:schemeClr>
              </a:solidFill>
            </a:endParaRPr>
          </a:p>
          <a:p>
            <a:r>
              <a:rPr lang="en-US" sz="3200" dirty="0" smtClean="0"/>
              <a:t>Readily </a:t>
            </a:r>
            <a:r>
              <a:rPr lang="en-US" sz="3200" dirty="0"/>
              <a:t>available, easy to prepare, maintain and </a:t>
            </a:r>
            <a:r>
              <a:rPr lang="en-US" sz="3200" dirty="0" smtClean="0"/>
              <a:t>use.</a:t>
            </a:r>
            <a:endParaRPr lang="en-US" sz="3200" dirty="0"/>
          </a:p>
          <a:p>
            <a:r>
              <a:rPr lang="en-US" sz="3200" dirty="0" smtClean="0">
                <a:solidFill>
                  <a:schemeClr val="accent1">
                    <a:lumMod val="50000"/>
                  </a:schemeClr>
                </a:solidFill>
              </a:rPr>
              <a:t>Limitations:</a:t>
            </a:r>
            <a:endParaRPr lang="en-US" sz="3200" dirty="0"/>
          </a:p>
          <a:p>
            <a:r>
              <a:rPr lang="en-US" sz="3200" dirty="0"/>
              <a:t>Working Giemsa stain must be prepared shortly before use.</a:t>
            </a:r>
          </a:p>
          <a:p>
            <a:endParaRPr lang="en-US" dirty="0"/>
          </a:p>
        </p:txBody>
      </p:sp>
      <p:sp>
        <p:nvSpPr>
          <p:cNvPr id="4" name="Content Placeholder 3"/>
          <p:cNvSpPr>
            <a:spLocks noGrp="1"/>
          </p:cNvSpPr>
          <p:nvPr>
            <p:ph idx="1"/>
          </p:nvPr>
        </p:nvSpPr>
        <p:spPr>
          <a:xfrm flipH="1">
            <a:off x="10693400" y="2465294"/>
            <a:ext cx="45719" cy="3711669"/>
          </a:xfrm>
        </p:spPr>
        <p:txBody>
          <a:bodyPr/>
          <a:lstStyle/>
          <a:p>
            <a:r>
              <a:rPr lang="en-US" dirty="0" smtClean="0"/>
              <a:t>.</a:t>
            </a:r>
            <a:endParaRPr lang="en-US" dirty="0"/>
          </a:p>
        </p:txBody>
      </p:sp>
    </p:spTree>
    <p:extLst>
      <p:ext uri="{BB962C8B-B14F-4D97-AF65-F5344CB8AC3E}">
        <p14:creationId xmlns:p14="http://schemas.microsoft.com/office/powerpoint/2010/main" val="15905282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Bascic ,Acidic And Neutral Stains </a:t>
            </a:r>
          </a:p>
        </p:txBody>
      </p:sp>
      <p:sp>
        <p:nvSpPr>
          <p:cNvPr id="3" name="Content Placeholder 2"/>
          <p:cNvSpPr>
            <a:spLocks noGrp="1"/>
          </p:cNvSpPr>
          <p:nvPr>
            <p:ph idx="1"/>
          </p:nvPr>
        </p:nvSpPr>
        <p:spPr/>
        <p:txBody>
          <a:bodyPr>
            <a:normAutofit lnSpcReduction="10000"/>
          </a:bodyPr>
          <a:lstStyle/>
          <a:p>
            <a:pPr algn="just"/>
            <a:r>
              <a:rPr lang="en-US" sz="3600" dirty="0">
                <a:solidFill>
                  <a:schemeClr val="accent1">
                    <a:lumMod val="75000"/>
                  </a:schemeClr>
                </a:solidFill>
                <a:latin typeface="Times New Roman" panose="02020603050405020304" pitchFamily="18" charset="0"/>
                <a:cs typeface="Times New Roman" panose="02020603050405020304" pitchFamily="18" charset="0"/>
              </a:rPr>
              <a:t>A basic stain </a:t>
            </a:r>
            <a:r>
              <a:rPr lang="en-US" sz="3600" dirty="0">
                <a:latin typeface="Times New Roman" panose="02020603050405020304" pitchFamily="18" charset="0"/>
                <a:cs typeface="Times New Roman" panose="02020603050405020304" pitchFamily="18" charset="0"/>
              </a:rPr>
              <a:t>is a dye, the base which contains the coloring substance is combined with an acidic radicle (Cl, SO3).acidic tissue </a:t>
            </a:r>
            <a:r>
              <a:rPr lang="en-US" sz="3600" dirty="0" err="1">
                <a:latin typeface="Times New Roman" panose="02020603050405020304" pitchFamily="18" charset="0"/>
                <a:cs typeface="Times New Roman" panose="02020603050405020304" pitchFamily="18" charset="0"/>
              </a:rPr>
              <a:t>lik</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nuclie</a:t>
            </a:r>
            <a:r>
              <a:rPr lang="en-US" sz="3600" dirty="0">
                <a:latin typeface="Times New Roman" panose="02020603050405020304" pitchFamily="18" charset="0"/>
                <a:cs typeface="Times New Roman" panose="02020603050405020304" pitchFamily="18" charset="0"/>
              </a:rPr>
              <a:t> </a:t>
            </a:r>
          </a:p>
          <a:p>
            <a:pPr algn="just"/>
            <a:r>
              <a:rPr lang="en-US" sz="3600" dirty="0">
                <a:solidFill>
                  <a:schemeClr val="accent1">
                    <a:lumMod val="75000"/>
                  </a:schemeClr>
                </a:solidFill>
                <a:latin typeface="Times New Roman" panose="02020603050405020304" pitchFamily="18" charset="0"/>
                <a:cs typeface="Times New Roman" panose="02020603050405020304" pitchFamily="18" charset="0"/>
              </a:rPr>
              <a:t>An acidic stain </a:t>
            </a:r>
            <a:r>
              <a:rPr lang="en-US" sz="3600" dirty="0">
                <a:latin typeface="Times New Roman" panose="02020603050405020304" pitchFamily="18" charset="0"/>
                <a:cs typeface="Times New Roman" panose="02020603050405020304" pitchFamily="18" charset="0"/>
              </a:rPr>
              <a:t>,is one in which the acidic component of the dye is </a:t>
            </a:r>
            <a:r>
              <a:rPr lang="en-US" sz="3600" dirty="0" err="1">
                <a:latin typeface="Times New Roman" panose="02020603050405020304" pitchFamily="18" charset="0"/>
                <a:cs typeface="Times New Roman" panose="02020603050405020304" pitchFamily="18" charset="0"/>
              </a:rPr>
              <a:t>couloured</a:t>
            </a:r>
            <a:r>
              <a:rPr lang="en-US" sz="3600" dirty="0">
                <a:latin typeface="Times New Roman" panose="02020603050405020304" pitchFamily="18" charset="0"/>
                <a:cs typeface="Times New Roman" panose="02020603050405020304" pitchFamily="18" charset="0"/>
              </a:rPr>
              <a:t> ,the base is </a:t>
            </a:r>
            <a:r>
              <a:rPr lang="en-US" sz="3600" dirty="0" err="1">
                <a:latin typeface="Times New Roman" panose="02020603050405020304" pitchFamily="18" charset="0"/>
                <a:cs typeface="Times New Roman" panose="02020603050405020304" pitchFamily="18" charset="0"/>
              </a:rPr>
              <a:t>colourless</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usally</a:t>
            </a:r>
            <a:r>
              <a:rPr lang="en-US" sz="3600" dirty="0">
                <a:latin typeface="Times New Roman" panose="02020603050405020304" pitchFamily="18" charset="0"/>
                <a:cs typeface="Times New Roman" panose="02020603050405020304" pitchFamily="18" charset="0"/>
              </a:rPr>
              <a:t> sodium (Na).basic structure like cytoplasm </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6557406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Field's stain </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97026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endParaRPr lang="en-US" dirty="0"/>
          </a:p>
        </p:txBody>
      </p:sp>
      <p:sp>
        <p:nvSpPr>
          <p:cNvPr id="5" name="Content Placeholder 4"/>
          <p:cNvSpPr>
            <a:spLocks noGrp="1"/>
          </p:cNvSpPr>
          <p:nvPr>
            <p:ph idx="1"/>
          </p:nvPr>
        </p:nvSpPr>
        <p:spPr>
          <a:xfrm>
            <a:off x="478303" y="1828456"/>
            <a:ext cx="6119446" cy="4755223"/>
          </a:xfrm>
        </p:spPr>
        <p:txBody>
          <a:bodyPr/>
          <a:lstStyle/>
          <a:p>
            <a:pPr marL="0" lvl="0" indent="0">
              <a:lnSpc>
                <a:spcPct val="90000"/>
              </a:lnSpc>
              <a:spcBef>
                <a:spcPts val="1000"/>
              </a:spcBef>
              <a:buNone/>
            </a:pPr>
            <a:r>
              <a:rPr lang="en-US" sz="2800" dirty="0">
                <a:solidFill>
                  <a:srgbClr val="000000"/>
                </a:solidFill>
                <a:latin typeface="Times New Roman" panose="02020603050405020304" pitchFamily="18" charset="0"/>
                <a:cs typeface="Times New Roman" panose="02020603050405020304" pitchFamily="18" charset="0"/>
              </a:rPr>
              <a:t>Field’s stain was introduced to provide a quick method for staining thick films for malaria parasites. </a:t>
            </a:r>
            <a:endParaRPr lang="en-US" sz="2800" dirty="0" smtClean="0">
              <a:solidFill>
                <a:srgbClr val="000000"/>
              </a:solidFill>
              <a:latin typeface="Times New Roman" panose="02020603050405020304" pitchFamily="18" charset="0"/>
              <a:cs typeface="Times New Roman" panose="02020603050405020304" pitchFamily="18" charset="0"/>
            </a:endParaRPr>
          </a:p>
          <a:p>
            <a:pPr marL="0" lvl="0" indent="0">
              <a:lnSpc>
                <a:spcPct val="90000"/>
              </a:lnSpc>
              <a:spcBef>
                <a:spcPts val="1000"/>
              </a:spcBef>
              <a:buNone/>
            </a:pP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cs typeface="Times New Roman" panose="02020603050405020304" pitchFamily="18" charset="0"/>
              </a:rPr>
              <a:t>It this water-based </a:t>
            </a:r>
            <a:r>
              <a:rPr lang="en-US" sz="2800" dirty="0" err="1">
                <a:solidFill>
                  <a:srgbClr val="000000"/>
                </a:solidFill>
                <a:latin typeface="Times New Roman" panose="02020603050405020304" pitchFamily="18" charset="0"/>
                <a:cs typeface="Times New Roman" panose="02020603050405020304" pitchFamily="18" charset="0"/>
              </a:rPr>
              <a:t>Romanowsky</a:t>
            </a:r>
            <a:r>
              <a:rPr lang="en-US" sz="2800" dirty="0">
                <a:solidFill>
                  <a:srgbClr val="000000"/>
                </a:solidFill>
                <a:latin typeface="Times New Roman" panose="02020603050405020304" pitchFamily="18" charset="0"/>
                <a:cs typeface="Times New Roman" panose="02020603050405020304" pitchFamily="18" charset="0"/>
              </a:rPr>
              <a:t> stain is composed of two solutions, Field’s stain A and Field’s stand B</a:t>
            </a:r>
            <a:r>
              <a:rPr lang="en-US" sz="2800" dirty="0" smtClean="0">
                <a:solidFill>
                  <a:srgbClr val="000000"/>
                </a:solidFill>
                <a:latin typeface="Times New Roman" panose="02020603050405020304" pitchFamily="18" charset="0"/>
                <a:cs typeface="Times New Roman" panose="02020603050405020304" pitchFamily="18" charset="0"/>
              </a:rPr>
              <a:t>.</a:t>
            </a:r>
          </a:p>
          <a:p>
            <a:pPr marL="0" lvl="0" indent="0">
              <a:lnSpc>
                <a:spcPct val="90000"/>
              </a:lnSpc>
              <a:spcBef>
                <a:spcPts val="1000"/>
              </a:spcBef>
              <a:buNone/>
            </a:pP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cs typeface="Times New Roman" panose="02020603050405020304" pitchFamily="18" charset="0"/>
              </a:rPr>
              <a:t> It is buffered to the correct pH and neither solution requires dilution when staining thick films.</a:t>
            </a:r>
            <a:endParaRPr lang="en-US" sz="2800" dirty="0">
              <a:solidFill>
                <a:prstClr val="black"/>
              </a:solidFill>
              <a:latin typeface="Times New Roman" panose="02020603050405020304" pitchFamily="18" charset="0"/>
              <a:cs typeface="Times New Roman" panose="02020603050405020304" pitchFamily="18" charset="0"/>
            </a:endParaRPr>
          </a:p>
          <a:p>
            <a:endParaRPr lang="en-US" dirty="0"/>
          </a:p>
        </p:txBody>
      </p:sp>
      <p:pic>
        <p:nvPicPr>
          <p:cNvPr id="7" name="Picture 6"/>
          <p:cNvPicPr>
            <a:picLocks noChangeAspect="1"/>
          </p:cNvPicPr>
          <p:nvPr/>
        </p:nvPicPr>
        <p:blipFill>
          <a:blip r:embed="rId2"/>
          <a:stretch>
            <a:fillRect/>
          </a:stretch>
        </p:blipFill>
        <p:spPr>
          <a:xfrm>
            <a:off x="6949440" y="1828456"/>
            <a:ext cx="4941758" cy="4614547"/>
          </a:xfrm>
          <a:prstGeom prst="rect">
            <a:avLst/>
          </a:prstGeom>
        </p:spPr>
      </p:pic>
    </p:spTree>
    <p:extLst>
      <p:ext uri="{BB962C8B-B14F-4D97-AF65-F5344CB8AC3E}">
        <p14:creationId xmlns:p14="http://schemas.microsoft.com/office/powerpoint/2010/main" val="2379780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DDC237">
                    <a:lumMod val="60000"/>
                    <a:lumOff val="40000"/>
                  </a:srgbClr>
                </a:solidFill>
                <a:latin typeface="Raleway"/>
              </a:rPr>
              <a:t>Field stain consists of:</a:t>
            </a:r>
            <a:endParaRPr lang="en-US" dirty="0"/>
          </a:p>
        </p:txBody>
      </p:sp>
      <p:sp>
        <p:nvSpPr>
          <p:cNvPr id="3" name="Content Placeholder 2"/>
          <p:cNvSpPr>
            <a:spLocks noGrp="1"/>
          </p:cNvSpPr>
          <p:nvPr>
            <p:ph idx="1"/>
          </p:nvPr>
        </p:nvSpPr>
        <p:spPr>
          <a:xfrm>
            <a:off x="1280160" y="2190749"/>
            <a:ext cx="5401994" cy="3986213"/>
          </a:xfrm>
        </p:spPr>
        <p:txBody>
          <a:bodyPr>
            <a:normAutofit lnSpcReduction="10000"/>
          </a:bodyPr>
          <a:lstStyle/>
          <a:p>
            <a:pPr lvl="0">
              <a:lnSpc>
                <a:spcPct val="90000"/>
              </a:lnSpc>
              <a:spcBef>
                <a:spcPts val="1000"/>
              </a:spcBef>
              <a:buFont typeface="Arial" panose="020B0604020202020204" pitchFamily="34" charset="0"/>
              <a:buChar char="•"/>
            </a:pPr>
            <a:r>
              <a:rPr lang="en-US" sz="2800" b="1" dirty="0">
                <a:solidFill>
                  <a:srgbClr val="323232"/>
                </a:solidFill>
                <a:latin typeface="Times New Roman" panose="02020603050405020304" pitchFamily="18" charset="0"/>
                <a:cs typeface="Times New Roman" panose="02020603050405020304" pitchFamily="18" charset="0"/>
              </a:rPr>
              <a:t>Field stain A  from the reagents:</a:t>
            </a:r>
            <a:endParaRPr lang="en-US" sz="2800" dirty="0">
              <a:solidFill>
                <a:srgbClr val="323232"/>
              </a:solidFill>
              <a:latin typeface="Times New Roman" panose="02020603050405020304" pitchFamily="18" charset="0"/>
              <a:cs typeface="Times New Roman" panose="02020603050405020304" pitchFamily="18" charset="0"/>
            </a:endParaRPr>
          </a:p>
          <a:p>
            <a:pPr lvl="0">
              <a:lnSpc>
                <a:spcPct val="90000"/>
              </a:lnSpc>
              <a:spcBef>
                <a:spcPts val="1000"/>
              </a:spcBef>
              <a:buFont typeface="+mj-lt"/>
              <a:buAutoNum type="arabicPeriod"/>
            </a:pPr>
            <a:r>
              <a:rPr lang="en-US" sz="2800" dirty="0">
                <a:solidFill>
                  <a:srgbClr val="323232"/>
                </a:solidFill>
                <a:latin typeface="Times New Roman" panose="02020603050405020304" pitchFamily="18" charset="0"/>
                <a:cs typeface="Times New Roman" panose="02020603050405020304" pitchFamily="18" charset="0"/>
              </a:rPr>
              <a:t>Methylene blue (analytical grade) = 1.6 grams.</a:t>
            </a:r>
          </a:p>
          <a:p>
            <a:pPr lvl="0">
              <a:lnSpc>
                <a:spcPct val="90000"/>
              </a:lnSpc>
              <a:spcBef>
                <a:spcPts val="1000"/>
              </a:spcBef>
              <a:buFont typeface="+mj-lt"/>
              <a:buAutoNum type="arabicPeriod"/>
            </a:pPr>
            <a:r>
              <a:rPr lang="en-US" sz="2800" dirty="0" err="1">
                <a:solidFill>
                  <a:srgbClr val="323232"/>
                </a:solidFill>
                <a:latin typeface="Times New Roman" panose="02020603050405020304" pitchFamily="18" charset="0"/>
                <a:cs typeface="Times New Roman" panose="02020603050405020304" pitchFamily="18" charset="0"/>
              </a:rPr>
              <a:t>Azur</a:t>
            </a:r>
            <a:r>
              <a:rPr lang="en-US" sz="2800" dirty="0">
                <a:solidFill>
                  <a:srgbClr val="323232"/>
                </a:solidFill>
                <a:latin typeface="Times New Roman" panose="02020603050405020304" pitchFamily="18" charset="0"/>
                <a:cs typeface="Times New Roman" panose="02020603050405020304" pitchFamily="18" charset="0"/>
              </a:rPr>
              <a:t> = 1 gram.</a:t>
            </a:r>
          </a:p>
          <a:p>
            <a:pPr lvl="0">
              <a:lnSpc>
                <a:spcPct val="90000"/>
              </a:lnSpc>
              <a:spcBef>
                <a:spcPts val="1000"/>
              </a:spcBef>
              <a:buFont typeface="+mj-lt"/>
              <a:buAutoNum type="arabicPeriod"/>
            </a:pPr>
            <a:r>
              <a:rPr lang="en-US" sz="2800" dirty="0">
                <a:solidFill>
                  <a:srgbClr val="323232"/>
                </a:solidFill>
                <a:latin typeface="Times New Roman" panose="02020603050405020304" pitchFamily="18" charset="0"/>
                <a:cs typeface="Times New Roman" panose="02020603050405020304" pitchFamily="18" charset="0"/>
              </a:rPr>
              <a:t>Disodium dihydrogen phosphate anhydrous = 10 grams.</a:t>
            </a:r>
          </a:p>
          <a:p>
            <a:pPr lvl="0">
              <a:lnSpc>
                <a:spcPct val="90000"/>
              </a:lnSpc>
              <a:spcBef>
                <a:spcPts val="1000"/>
              </a:spcBef>
              <a:buFont typeface="+mj-lt"/>
              <a:buAutoNum type="arabicPeriod"/>
            </a:pPr>
            <a:r>
              <a:rPr lang="en-US" sz="2800" dirty="0">
                <a:solidFill>
                  <a:srgbClr val="323232"/>
                </a:solidFill>
                <a:latin typeface="Times New Roman" panose="02020603050405020304" pitchFamily="18" charset="0"/>
                <a:cs typeface="Times New Roman" panose="02020603050405020304" pitchFamily="18" charset="0"/>
              </a:rPr>
              <a:t>Potassium dihydrogen phosphate anhydrous = 12.5 grams.</a:t>
            </a:r>
          </a:p>
          <a:p>
            <a:pPr lvl="0">
              <a:lnSpc>
                <a:spcPct val="90000"/>
              </a:lnSpc>
              <a:spcBef>
                <a:spcPts val="1000"/>
              </a:spcBef>
              <a:buFont typeface="+mj-lt"/>
              <a:buAutoNum type="arabicPeriod"/>
            </a:pPr>
            <a:r>
              <a:rPr lang="en-US" sz="2800" dirty="0">
                <a:solidFill>
                  <a:srgbClr val="323232"/>
                </a:solidFill>
                <a:latin typeface="Times New Roman" panose="02020603050405020304" pitchFamily="18" charset="0"/>
                <a:cs typeface="Times New Roman" panose="02020603050405020304" pitchFamily="18" charset="0"/>
              </a:rPr>
              <a:t>Distilled water = 1000 </a:t>
            </a:r>
            <a:r>
              <a:rPr lang="en-US" sz="2800" dirty="0" err="1">
                <a:solidFill>
                  <a:srgbClr val="323232"/>
                </a:solidFill>
                <a:latin typeface="Times New Roman" panose="02020603050405020304" pitchFamily="18" charset="0"/>
                <a:cs typeface="Times New Roman" panose="02020603050405020304" pitchFamily="18" charset="0"/>
              </a:rPr>
              <a:t>mL.</a:t>
            </a:r>
            <a:endParaRPr lang="en-US" sz="2800" dirty="0">
              <a:solidFill>
                <a:srgbClr val="323232"/>
              </a:solidFill>
              <a:latin typeface="Times New Roman" panose="02020603050405020304" pitchFamily="18" charset="0"/>
              <a:cs typeface="Times New Roman" panose="02020603050405020304" pitchFamily="18" charset="0"/>
            </a:endParaRPr>
          </a:p>
          <a:p>
            <a:endParaRPr lang="en-US" dirty="0"/>
          </a:p>
        </p:txBody>
      </p:sp>
      <p:sp>
        <p:nvSpPr>
          <p:cNvPr id="4" name="TextBox 3"/>
          <p:cNvSpPr txBox="1"/>
          <p:nvPr/>
        </p:nvSpPr>
        <p:spPr>
          <a:xfrm>
            <a:off x="6260124" y="3151163"/>
            <a:ext cx="5401994" cy="1200329"/>
          </a:xfrm>
          <a:prstGeom prst="rect">
            <a:avLst/>
          </a:prstGeom>
          <a:solidFill>
            <a:schemeClr val="accent1">
              <a:lumMod val="60000"/>
              <a:lumOff val="40000"/>
            </a:schemeClr>
          </a:solidFill>
          <a:scene3d>
            <a:camera prst="isometricOffAxis2Left"/>
            <a:lightRig rig="threePt" dir="t"/>
          </a:scene3d>
          <a:sp3d>
            <a:bevelT prst="angle"/>
          </a:sp3d>
        </p:spPr>
        <p:txBody>
          <a:bodyPr wrap="square" rtlCol="0">
            <a:spAutoFit/>
          </a:bodyPr>
          <a:lstStyle/>
          <a:p>
            <a:r>
              <a:rPr lang="en-US" dirty="0">
                <a:ln w="0"/>
                <a:effectLst>
                  <a:outerShdw blurRad="38100" dist="19050" dir="2700000" algn="tl" rotWithShape="0">
                    <a:schemeClr val="dk1">
                      <a:alpha val="40000"/>
                    </a:schemeClr>
                  </a:outerShdw>
                </a:effectLst>
              </a:rPr>
              <a:t>Field stain A (ready-made powder).</a:t>
            </a:r>
          </a:p>
          <a:p>
            <a:r>
              <a:rPr lang="en-US" dirty="0">
                <a:ln w="0"/>
                <a:effectLst>
                  <a:outerShdw blurRad="38100" dist="19050" dir="2700000" algn="tl" rotWithShape="0">
                    <a:schemeClr val="dk1">
                      <a:alpha val="40000"/>
                    </a:schemeClr>
                  </a:outerShdw>
                </a:effectLst>
              </a:rPr>
              <a:t>Mix the powder into the water until it is dissolved.</a:t>
            </a:r>
          </a:p>
          <a:p>
            <a:r>
              <a:rPr lang="en-US" dirty="0">
                <a:ln w="0"/>
                <a:effectLst>
                  <a:outerShdw blurRad="38100" dist="19050" dir="2700000" algn="tl" rotWithShape="0">
                    <a:schemeClr val="dk1">
                      <a:alpha val="40000"/>
                    </a:schemeClr>
                  </a:outerShdw>
                </a:effectLst>
              </a:rPr>
              <a:t>Filter the solution.</a:t>
            </a:r>
          </a:p>
          <a:p>
            <a:r>
              <a:rPr lang="en-US" dirty="0">
                <a:ln w="0"/>
                <a:effectLst>
                  <a:outerShdw blurRad="38100" dist="19050" dir="2700000" algn="tl" rotWithShape="0">
                    <a:schemeClr val="dk1">
                      <a:alpha val="40000"/>
                    </a:schemeClr>
                  </a:outerShdw>
                </a:effectLst>
              </a:rPr>
              <a:t>Label the date.</a:t>
            </a:r>
          </a:p>
        </p:txBody>
      </p:sp>
    </p:spTree>
    <p:extLst>
      <p:ext uri="{BB962C8B-B14F-4D97-AF65-F5344CB8AC3E}">
        <p14:creationId xmlns:p14="http://schemas.microsoft.com/office/powerpoint/2010/main" val="41685274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280160" y="2190749"/>
            <a:ext cx="4389120" cy="3986213"/>
          </a:xfrm>
        </p:spPr>
        <p:txBody>
          <a:bodyPr/>
          <a:lstStyle/>
          <a:p>
            <a:pPr lvl="0">
              <a:lnSpc>
                <a:spcPct val="90000"/>
              </a:lnSpc>
              <a:spcBef>
                <a:spcPts val="1000"/>
              </a:spcBef>
              <a:buFont typeface="Arial" panose="020B0604020202020204" pitchFamily="34" charset="0"/>
              <a:buChar char="•"/>
            </a:pPr>
            <a:r>
              <a:rPr lang="en-US" sz="2400" b="1" dirty="0">
                <a:solidFill>
                  <a:srgbClr val="323232"/>
                </a:solidFill>
                <a:latin typeface="Raleway"/>
              </a:rPr>
              <a:t>Field stain B reagents:</a:t>
            </a:r>
          </a:p>
          <a:p>
            <a:pPr lvl="0">
              <a:lnSpc>
                <a:spcPct val="90000"/>
              </a:lnSpc>
              <a:spcBef>
                <a:spcPts val="1000"/>
              </a:spcBef>
              <a:buFont typeface="+mj-lt"/>
              <a:buAutoNum type="arabicPeriod"/>
            </a:pPr>
            <a:r>
              <a:rPr lang="en-US" sz="2400" dirty="0">
                <a:solidFill>
                  <a:srgbClr val="323232"/>
                </a:solidFill>
                <a:latin typeface="Droid Serif"/>
              </a:rPr>
              <a:t>Eosin(yellow water soluble) powder = 2.0 grams.</a:t>
            </a:r>
          </a:p>
          <a:p>
            <a:pPr lvl="0">
              <a:lnSpc>
                <a:spcPct val="90000"/>
              </a:lnSpc>
              <a:spcBef>
                <a:spcPts val="1000"/>
              </a:spcBef>
              <a:buFont typeface="+mj-lt"/>
              <a:buAutoNum type="arabicPeriod"/>
            </a:pPr>
            <a:r>
              <a:rPr lang="en-US" sz="2400" dirty="0">
                <a:solidFill>
                  <a:srgbClr val="323232"/>
                </a:solidFill>
                <a:latin typeface="Droid Serif"/>
              </a:rPr>
              <a:t>Disodium dihydrogen phosphate anhydrous = 10 grams.</a:t>
            </a:r>
          </a:p>
          <a:p>
            <a:pPr lvl="0">
              <a:lnSpc>
                <a:spcPct val="90000"/>
              </a:lnSpc>
              <a:spcBef>
                <a:spcPts val="1000"/>
              </a:spcBef>
              <a:buFont typeface="+mj-lt"/>
              <a:buAutoNum type="arabicPeriod"/>
            </a:pPr>
            <a:r>
              <a:rPr lang="en-US" sz="2400" dirty="0">
                <a:solidFill>
                  <a:srgbClr val="323232"/>
                </a:solidFill>
                <a:latin typeface="Droid Serif"/>
              </a:rPr>
              <a:t>Potassium dihydrogen phosphate anhydrous = 12.5 grams.</a:t>
            </a:r>
          </a:p>
          <a:p>
            <a:pPr lvl="0">
              <a:lnSpc>
                <a:spcPct val="90000"/>
              </a:lnSpc>
              <a:spcBef>
                <a:spcPts val="1000"/>
              </a:spcBef>
              <a:buFont typeface="+mj-lt"/>
              <a:buAutoNum type="arabicPeriod"/>
            </a:pPr>
            <a:r>
              <a:rPr lang="en-US" sz="2400" dirty="0">
                <a:solidFill>
                  <a:srgbClr val="323232"/>
                </a:solidFill>
                <a:latin typeface="Droid Serif"/>
              </a:rPr>
              <a:t>Distilled water = 1000 </a:t>
            </a:r>
            <a:r>
              <a:rPr lang="en-US" sz="2400" dirty="0" err="1">
                <a:solidFill>
                  <a:srgbClr val="323232"/>
                </a:solidFill>
                <a:latin typeface="Droid Serif"/>
              </a:rPr>
              <a:t>mL.</a:t>
            </a:r>
            <a:endParaRPr lang="en-US" sz="2400" dirty="0">
              <a:solidFill>
                <a:srgbClr val="323232"/>
              </a:solidFill>
              <a:latin typeface="Droid Serif"/>
            </a:endParaRPr>
          </a:p>
          <a:p>
            <a:endParaRPr lang="en-US" dirty="0"/>
          </a:p>
        </p:txBody>
      </p:sp>
      <p:sp>
        <p:nvSpPr>
          <p:cNvPr id="5" name="TextBox 4"/>
          <p:cNvSpPr txBox="1"/>
          <p:nvPr/>
        </p:nvSpPr>
        <p:spPr>
          <a:xfrm rot="10800000" flipH="1" flipV="1">
            <a:off x="6260123" y="2851387"/>
            <a:ext cx="4783014" cy="2585323"/>
          </a:xfrm>
          <a:prstGeom prst="rect">
            <a:avLst/>
          </a:prstGeom>
          <a:solidFill>
            <a:schemeClr val="accent1">
              <a:lumMod val="60000"/>
              <a:lumOff val="40000"/>
            </a:schemeClr>
          </a:solidFill>
          <a:scene3d>
            <a:camera prst="isometricOffAxis2Left"/>
            <a:lightRig rig="threePt" dir="t"/>
          </a:scene3d>
          <a:sp3d>
            <a:bevelT/>
          </a:sp3d>
        </p:spPr>
        <p:txBody>
          <a:bodyPr wrap="square" rtlCol="0">
            <a:spAutoFit/>
          </a:bodyPr>
          <a:lstStyle/>
          <a:p>
            <a:r>
              <a:rPr lang="en-US" dirty="0">
                <a:solidFill>
                  <a:schemeClr val="tx2"/>
                </a:solidFill>
              </a:rPr>
              <a:t>Field Stain B (Orange color)</a:t>
            </a:r>
            <a:br>
              <a:rPr lang="en-US" dirty="0">
                <a:solidFill>
                  <a:schemeClr val="tx2"/>
                </a:solidFill>
              </a:rPr>
            </a:br>
            <a:endParaRPr lang="en-US" dirty="0">
              <a:solidFill>
                <a:schemeClr val="tx2"/>
              </a:solidFill>
            </a:endParaRPr>
          </a:p>
          <a:p>
            <a:r>
              <a:rPr lang="en-US" dirty="0">
                <a:solidFill>
                  <a:schemeClr val="tx2"/>
                </a:solidFill>
              </a:rPr>
              <a:t>Using Commercially Available Powder:</a:t>
            </a:r>
          </a:p>
          <a:p>
            <a:r>
              <a:rPr lang="en-US" dirty="0">
                <a:solidFill>
                  <a:schemeClr val="tx2"/>
                </a:solidFill>
              </a:rPr>
              <a:t>Field stain B commercially available powder = 4.8 grams.</a:t>
            </a:r>
          </a:p>
          <a:p>
            <a:r>
              <a:rPr lang="en-US" dirty="0">
                <a:solidFill>
                  <a:schemeClr val="tx2"/>
                </a:solidFill>
              </a:rPr>
              <a:t>Distilled water is heated to 80 °C or kept at 60 °C for 30 min. = 600 </a:t>
            </a:r>
            <a:r>
              <a:rPr lang="en-US" dirty="0" err="1">
                <a:solidFill>
                  <a:schemeClr val="tx2"/>
                </a:solidFill>
              </a:rPr>
              <a:t>mL.</a:t>
            </a:r>
            <a:endParaRPr lang="en-US" dirty="0">
              <a:solidFill>
                <a:schemeClr val="tx2"/>
              </a:solidFill>
            </a:endParaRPr>
          </a:p>
          <a:p>
            <a:r>
              <a:rPr lang="en-US" dirty="0">
                <a:solidFill>
                  <a:schemeClr val="tx2"/>
                </a:solidFill>
              </a:rPr>
              <a:t>Mix well the field stain B until it is dissolved.</a:t>
            </a:r>
          </a:p>
          <a:p>
            <a:r>
              <a:rPr lang="en-US" dirty="0">
                <a:solidFill>
                  <a:schemeClr val="tx2"/>
                </a:solidFill>
              </a:rPr>
              <a:t>Filter and label the date.</a:t>
            </a:r>
          </a:p>
        </p:txBody>
      </p:sp>
    </p:spTree>
    <p:extLst>
      <p:ext uri="{BB962C8B-B14F-4D97-AF65-F5344CB8AC3E}">
        <p14:creationId xmlns:p14="http://schemas.microsoft.com/office/powerpoint/2010/main" val="6960725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7114" y="407964"/>
            <a:ext cx="10524246" cy="5761426"/>
          </a:xfrm>
          <a:prstGeom prst="rect">
            <a:avLst/>
          </a:prstGeom>
        </p:spPr>
      </p:pic>
    </p:spTree>
    <p:extLst>
      <p:ext uri="{BB962C8B-B14F-4D97-AF65-F5344CB8AC3E}">
        <p14:creationId xmlns:p14="http://schemas.microsoft.com/office/powerpoint/2010/main" val="20961711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Wright's stain</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283204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60000"/>
                    <a:lumOff val="40000"/>
                  </a:schemeClr>
                </a:solidFill>
              </a:rPr>
              <a:t>Wright's stain</a:t>
            </a:r>
          </a:p>
        </p:txBody>
      </p:sp>
      <p:sp>
        <p:nvSpPr>
          <p:cNvPr id="3" name="Content Placeholder 2"/>
          <p:cNvSpPr>
            <a:spLocks noGrp="1"/>
          </p:cNvSpPr>
          <p:nvPr>
            <p:ph idx="1"/>
          </p:nvPr>
        </p:nvSpPr>
        <p:spPr>
          <a:xfrm>
            <a:off x="1280160" y="2190749"/>
            <a:ext cx="5176911" cy="3986213"/>
          </a:xfrm>
        </p:spPr>
        <p:txBody>
          <a:bodyPr/>
          <a:lstStyle/>
          <a:p>
            <a:pPr algn="just"/>
            <a:r>
              <a:rPr lang="en-US" dirty="0"/>
              <a:t> </a:t>
            </a:r>
            <a:r>
              <a:rPr lang="en-US" sz="2400" dirty="0">
                <a:latin typeface="Times New Roman" panose="02020603050405020304" pitchFamily="18" charset="0"/>
                <a:cs typeface="Times New Roman" panose="02020603050405020304" pitchFamily="18" charset="0"/>
              </a:rPr>
              <a:t>is named for James Homer Wright, who devised the stain, a modification of the </a:t>
            </a:r>
            <a:r>
              <a:rPr lang="en-US" sz="2400" dirty="0" err="1">
                <a:latin typeface="Times New Roman" panose="02020603050405020304" pitchFamily="18" charset="0"/>
                <a:cs typeface="Times New Roman" panose="02020603050405020304" pitchFamily="18" charset="0"/>
              </a:rPr>
              <a:t>Romanowsky</a:t>
            </a:r>
            <a:r>
              <a:rPr lang="en-US" sz="2400" dirty="0">
                <a:latin typeface="Times New Roman" panose="02020603050405020304" pitchFamily="18" charset="0"/>
                <a:cs typeface="Times New Roman" panose="02020603050405020304" pitchFamily="18" charset="0"/>
              </a:rPr>
              <a:t> stain, in 1902. Because it distinguishes easily between blood cells, it became widely used for performing differential white blood cell counts, which are routinely ordered when conditions such as infection or leukemia are suspected.</a:t>
            </a:r>
          </a:p>
          <a:p>
            <a:endParaRPr lang="en-US" dirty="0"/>
          </a:p>
        </p:txBody>
      </p:sp>
      <p:pic>
        <p:nvPicPr>
          <p:cNvPr id="4" name="Picture 3"/>
          <p:cNvPicPr>
            <a:picLocks noChangeAspect="1"/>
          </p:cNvPicPr>
          <p:nvPr/>
        </p:nvPicPr>
        <p:blipFill>
          <a:blip r:embed="rId2"/>
          <a:stretch>
            <a:fillRect/>
          </a:stretch>
        </p:blipFill>
        <p:spPr>
          <a:xfrm>
            <a:off x="6849970" y="2190749"/>
            <a:ext cx="3939950" cy="3830223"/>
          </a:xfrm>
          <a:prstGeom prst="rect">
            <a:avLst/>
          </a:prstGeom>
        </p:spPr>
      </p:pic>
    </p:spTree>
    <p:extLst>
      <p:ext uri="{BB962C8B-B14F-4D97-AF65-F5344CB8AC3E}">
        <p14:creationId xmlns:p14="http://schemas.microsoft.com/office/powerpoint/2010/main" val="5935531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chemeClr val="accent1">
                    <a:lumMod val="60000"/>
                    <a:lumOff val="40000"/>
                  </a:schemeClr>
                </a:solidFill>
              </a:rPr>
              <a:t>Wright's stain</a:t>
            </a:r>
          </a:p>
        </p:txBody>
      </p:sp>
      <p:sp>
        <p:nvSpPr>
          <p:cNvPr id="3" name="Content Placeholder 2"/>
          <p:cNvSpPr>
            <a:spLocks noGrp="1"/>
          </p:cNvSpPr>
          <p:nvPr>
            <p:ph idx="1"/>
          </p:nvPr>
        </p:nvSpPr>
        <p:spPr/>
        <p:txBody>
          <a:bodyPr/>
          <a:lstStyle/>
          <a:p>
            <a:r>
              <a:rPr lang="en-US" sz="2800" dirty="0"/>
              <a:t>Wright's stain is a hematologic stain that facilitates the differentiation of blood cell types. It is classically a mixture of eosin (red) and methylene blue dyes</a:t>
            </a:r>
            <a:r>
              <a:rPr lang="en-US" sz="2800" dirty="0" smtClean="0"/>
              <a:t>.</a:t>
            </a:r>
          </a:p>
          <a:p>
            <a:r>
              <a:rPr lang="en-US" sz="2800" dirty="0" smtClean="0"/>
              <a:t> </a:t>
            </a:r>
            <a:r>
              <a:rPr lang="en-US" sz="2800" dirty="0"/>
              <a:t>It is used primarily to stain peripheral blood smears, urine samples, and bone marrow aspirates, which are examined under a light microscope. </a:t>
            </a:r>
            <a:endParaRPr lang="en-US" sz="2800" dirty="0" smtClean="0"/>
          </a:p>
          <a:p>
            <a:r>
              <a:rPr lang="en-US" sz="2800" dirty="0" smtClean="0"/>
              <a:t>In </a:t>
            </a:r>
            <a:r>
              <a:rPr lang="en-US" sz="2800" dirty="0"/>
              <a:t>cytogenetics, it is used to stain chromosomes to facilitate diagnosis of syndromes and diseases.</a:t>
            </a:r>
          </a:p>
          <a:p>
            <a:endParaRPr lang="en-US" dirty="0"/>
          </a:p>
        </p:txBody>
      </p:sp>
    </p:spTree>
    <p:extLst>
      <p:ext uri="{BB962C8B-B14F-4D97-AF65-F5344CB8AC3E}">
        <p14:creationId xmlns:p14="http://schemas.microsoft.com/office/powerpoint/2010/main" val="16795734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28600" lvl="0" indent="-228600">
              <a:lnSpc>
                <a:spcPct val="100000"/>
              </a:lnSpc>
              <a:spcBef>
                <a:spcPts val="1500"/>
              </a:spcBef>
            </a:pPr>
            <a:r>
              <a:rPr lang="en-US" sz="3200" dirty="0">
                <a:solidFill>
                  <a:schemeClr val="accent1">
                    <a:lumMod val="60000"/>
                    <a:lumOff val="40000"/>
                  </a:schemeClr>
                </a:solidFill>
                <a:latin typeface="Times New Roman" panose="02020603050405020304" pitchFamily="18" charset="0"/>
                <a:ea typeface="+mn-ea"/>
                <a:cs typeface="Times New Roman" panose="02020603050405020304" pitchFamily="18" charset="0"/>
              </a:rPr>
              <a:t>Wright’s stain principle</a:t>
            </a:r>
            <a:r>
              <a:rPr lang="en-US" sz="1700" dirty="0">
                <a:solidFill>
                  <a:srgbClr val="3C4743"/>
                </a:solidFill>
                <a:latin typeface="Times New Roman" panose="02020603050405020304" pitchFamily="18" charset="0"/>
                <a:ea typeface="+mn-ea"/>
                <a:cs typeface="Times New Roman" panose="02020603050405020304" pitchFamily="18" charset="0"/>
              </a:rPr>
              <a:t/>
            </a:r>
            <a:br>
              <a:rPr lang="en-US" sz="1700" dirty="0">
                <a:solidFill>
                  <a:srgbClr val="3C4743"/>
                </a:solidFill>
                <a:latin typeface="Times New Roman" panose="02020603050405020304" pitchFamily="18" charset="0"/>
                <a:ea typeface="+mn-ea"/>
                <a:cs typeface="Times New Roman" panose="02020603050405020304" pitchFamily="18" charset="0"/>
              </a:rPr>
            </a:br>
            <a:endParaRPr lang="en-US" dirty="0"/>
          </a:p>
        </p:txBody>
      </p:sp>
      <p:sp>
        <p:nvSpPr>
          <p:cNvPr id="3" name="Content Placeholder 2"/>
          <p:cNvSpPr>
            <a:spLocks noGrp="1"/>
          </p:cNvSpPr>
          <p:nvPr>
            <p:ph idx="1"/>
          </p:nvPr>
        </p:nvSpPr>
        <p:spPr>
          <a:xfrm>
            <a:off x="604911" y="1828457"/>
            <a:ext cx="7357403" cy="4348506"/>
          </a:xfrm>
        </p:spPr>
        <p:txBody>
          <a:bodyPr>
            <a:normAutofit fontScale="92500" lnSpcReduction="20000"/>
          </a:bodyPr>
          <a:lstStyle/>
          <a:p>
            <a:pPr algn="just"/>
            <a:r>
              <a:rPr lang="en-US" dirty="0" smtClean="0">
                <a:latin typeface="Times New Roman" panose="02020603050405020304" pitchFamily="18" charset="0"/>
                <a:cs typeface="Times New Roman" panose="02020603050405020304" pitchFamily="18" charset="0"/>
              </a:rPr>
              <a:t>Wright’s </a:t>
            </a:r>
            <a:r>
              <a:rPr lang="en-US" dirty="0">
                <a:latin typeface="Times New Roman" panose="02020603050405020304" pitchFamily="18" charset="0"/>
                <a:cs typeface="Times New Roman" panose="02020603050405020304" pitchFamily="18" charset="0"/>
              </a:rPr>
              <a:t>polychromatic stain comprises a combination of Eosin and Methylene blue. Since Wright’s stain is methanol-based, it does not require a fixation step before staining. However, fixation by air drying can help reduce water artifacts that may occur on humid days or with aged stains.</a:t>
            </a:r>
          </a:p>
          <a:p>
            <a:pPr algn="just"/>
            <a:r>
              <a:rPr lang="en-US" dirty="0">
                <a:latin typeface="Times New Roman" panose="02020603050405020304" pitchFamily="18" charset="0"/>
                <a:cs typeface="Times New Roman" panose="02020603050405020304" pitchFamily="18" charset="0"/>
              </a:rPr>
              <a:t>Methanol fixes the cells to the slide, while Eosin Y, an acidic anionic dye, and Methylene blue, a basic cationic dye, ionize when diluted in buffered water. Eosin stains basic components such as hemoglobin and eosinophilic granules an orange to pink color, while Methylene blue stains acidic cellular components such as nucleic acid and basophilic granules in varying shades of blue. Neutral components of the cells are stained by both components of the dye, resulting in variable colors.</a:t>
            </a:r>
          </a:p>
          <a:p>
            <a:pPr algn="just"/>
            <a:endParaRPr lang="en-US" dirty="0"/>
          </a:p>
          <a:p>
            <a:pPr algn="just"/>
            <a:r>
              <a:rPr lang="en-US" dirty="0"/>
              <a:t>Phosphate buffer at pH 6.5 dilutes the stain enabling ionization.</a:t>
            </a:r>
          </a:p>
          <a:p>
            <a:endParaRPr lang="en-US" dirty="0"/>
          </a:p>
        </p:txBody>
      </p:sp>
      <p:pic>
        <p:nvPicPr>
          <p:cNvPr id="4" name="Picture 3"/>
          <p:cNvPicPr>
            <a:picLocks noChangeAspect="1"/>
          </p:cNvPicPr>
          <p:nvPr/>
        </p:nvPicPr>
        <p:blipFill>
          <a:blip r:embed="rId2"/>
          <a:stretch>
            <a:fillRect/>
          </a:stretch>
        </p:blipFill>
        <p:spPr>
          <a:xfrm>
            <a:off x="7962314" y="2321169"/>
            <a:ext cx="3924885" cy="3855793"/>
          </a:xfrm>
          <a:prstGeom prst="rect">
            <a:avLst/>
          </a:prstGeom>
        </p:spPr>
      </p:pic>
    </p:spTree>
    <p:extLst>
      <p:ext uri="{BB962C8B-B14F-4D97-AF65-F5344CB8AC3E}">
        <p14:creationId xmlns:p14="http://schemas.microsoft.com/office/powerpoint/2010/main" val="31900692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Staining method:-</a:t>
            </a:r>
            <a:endParaRPr lang="en-US" dirty="0"/>
          </a:p>
        </p:txBody>
      </p:sp>
      <p:pic>
        <p:nvPicPr>
          <p:cNvPr id="4" name="Content Placeholder 3"/>
          <p:cNvPicPr>
            <a:picLocks noGrp="1" noChangeAspect="1"/>
          </p:cNvPicPr>
          <p:nvPr>
            <p:ph idx="1"/>
          </p:nvPr>
        </p:nvPicPr>
        <p:blipFill>
          <a:blip r:embed="rId2"/>
          <a:stretch>
            <a:fillRect/>
          </a:stretch>
        </p:blipFill>
        <p:spPr>
          <a:xfrm>
            <a:off x="1111348" y="2190750"/>
            <a:ext cx="10818055" cy="4252253"/>
          </a:xfrm>
          <a:prstGeom prst="rect">
            <a:avLst/>
          </a:prstGeom>
        </p:spPr>
      </p:pic>
    </p:spTree>
    <p:extLst>
      <p:ext uri="{BB962C8B-B14F-4D97-AF65-F5344CB8AC3E}">
        <p14:creationId xmlns:p14="http://schemas.microsoft.com/office/powerpoint/2010/main" val="4497134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280160" y="1972491"/>
            <a:ext cx="9628632" cy="4204471"/>
          </a:xfrm>
        </p:spPr>
        <p:txBody>
          <a:bodyPr>
            <a:normAutofit fontScale="92500" lnSpcReduction="10000"/>
          </a:bodyPr>
          <a:lstStyle/>
          <a:p>
            <a:pPr lvl="0" algn="just"/>
            <a:r>
              <a:rPr lang="en-US" sz="3200" dirty="0">
                <a:solidFill>
                  <a:schemeClr val="accent1">
                    <a:lumMod val="75000"/>
                  </a:schemeClr>
                </a:solidFill>
                <a:latin typeface="Times New Roman" panose="02020603050405020304" pitchFamily="18" charset="0"/>
                <a:cs typeface="Times New Roman" panose="02020603050405020304" pitchFamily="18" charset="0"/>
              </a:rPr>
              <a:t>Neutral stain, </a:t>
            </a:r>
            <a:r>
              <a:rPr lang="en-US" sz="3200" dirty="0">
                <a:solidFill>
                  <a:srgbClr val="3C4743"/>
                </a:solidFill>
                <a:latin typeface="Times New Roman" panose="02020603050405020304" pitchFamily="18" charset="0"/>
                <a:cs typeface="Times New Roman" panose="02020603050405020304" pitchFamily="18" charset="0"/>
              </a:rPr>
              <a:t>is produced by the interaction  of an acidic and basic dye ,( colored both parts of the dye molecule).like the </a:t>
            </a:r>
            <a:r>
              <a:rPr lang="en-US" sz="3200" dirty="0" err="1">
                <a:solidFill>
                  <a:srgbClr val="3C4743"/>
                </a:solidFill>
                <a:latin typeface="Times New Roman" panose="02020603050405020304" pitchFamily="18" charset="0"/>
                <a:cs typeface="Times New Roman" panose="02020603050405020304" pitchFamily="18" charset="0"/>
              </a:rPr>
              <a:t>Romanowasky</a:t>
            </a:r>
            <a:r>
              <a:rPr lang="en-US" sz="3200" dirty="0">
                <a:solidFill>
                  <a:srgbClr val="3C4743"/>
                </a:solidFill>
                <a:latin typeface="Times New Roman" panose="02020603050405020304" pitchFamily="18" charset="0"/>
                <a:cs typeface="Times New Roman" panose="02020603050405020304" pitchFamily="18" charset="0"/>
              </a:rPr>
              <a:t> dyes are the best known of the neutral stain).an affinity for acidophilic and basophilic elements in cell and certain tissue compound </a:t>
            </a:r>
            <a:r>
              <a:rPr lang="en-US" sz="3200" dirty="0" err="1">
                <a:solidFill>
                  <a:srgbClr val="3C4743"/>
                </a:solidFill>
                <a:latin typeface="Times New Roman" panose="02020603050405020304" pitchFamily="18" charset="0"/>
                <a:cs typeface="Times New Roman" panose="02020603050405020304" pitchFamily="18" charset="0"/>
              </a:rPr>
              <a:t>neutrl</a:t>
            </a:r>
            <a:r>
              <a:rPr lang="en-US" sz="3200" dirty="0">
                <a:solidFill>
                  <a:srgbClr val="3C4743"/>
                </a:solidFill>
                <a:latin typeface="Times New Roman" panose="02020603050405020304" pitchFamily="18" charset="0"/>
                <a:cs typeface="Times New Roman" panose="02020603050405020304" pitchFamily="18" charset="0"/>
              </a:rPr>
              <a:t> stain ,this given triple staining effect .</a:t>
            </a:r>
          </a:p>
          <a:p>
            <a:pPr lvl="0" algn="just"/>
            <a:endParaRPr lang="en-US" sz="2800" dirty="0">
              <a:solidFill>
                <a:srgbClr val="FF0000"/>
              </a:solidFill>
              <a:latin typeface="Times New Roman" panose="02020603050405020304" pitchFamily="18" charset="0"/>
              <a:cs typeface="Times New Roman" panose="02020603050405020304" pitchFamily="18" charset="0"/>
            </a:endParaRPr>
          </a:p>
          <a:p>
            <a:pPr lvl="0" algn="just"/>
            <a:r>
              <a:rPr lang="en-US" sz="2800" dirty="0">
                <a:solidFill>
                  <a:srgbClr val="FF0000"/>
                </a:solidFill>
                <a:latin typeface="Times New Roman" panose="02020603050405020304" pitchFamily="18" charset="0"/>
                <a:cs typeface="Times New Roman" panose="02020603050405020304" pitchFamily="18" charset="0"/>
              </a:rPr>
              <a:t>(Neutral stain are soluble in alcohol while the basic and acidic dyes are soluble in water and alcohol)</a:t>
            </a:r>
          </a:p>
          <a:p>
            <a:endParaRPr lang="en-US" dirty="0"/>
          </a:p>
        </p:txBody>
      </p:sp>
    </p:spTree>
    <p:extLst>
      <p:ext uri="{BB962C8B-B14F-4D97-AF65-F5344CB8AC3E}">
        <p14:creationId xmlns:p14="http://schemas.microsoft.com/office/powerpoint/2010/main" val="42632299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JENNER </a:t>
            </a:r>
            <a:r>
              <a:rPr lang="en-US" dirty="0" smtClean="0"/>
              <a:t>STAIN</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53981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rPr>
              <a:t>JENNER STAIN: </a:t>
            </a:r>
          </a:p>
        </p:txBody>
      </p:sp>
      <p:sp>
        <p:nvSpPr>
          <p:cNvPr id="3" name="Content Placeholder 2"/>
          <p:cNvSpPr>
            <a:spLocks noGrp="1"/>
          </p:cNvSpPr>
          <p:nvPr>
            <p:ph idx="1"/>
          </p:nvPr>
        </p:nvSpPr>
        <p:spPr/>
        <p:txBody>
          <a:bodyPr/>
          <a:lstStyle/>
          <a:p>
            <a:pPr marL="0" indent="0">
              <a:buNone/>
            </a:pPr>
            <a:r>
              <a:rPr lang="en-US" sz="2800" dirty="0" smtClean="0">
                <a:solidFill>
                  <a:schemeClr val="accent1">
                    <a:lumMod val="75000"/>
                  </a:schemeClr>
                </a:solidFill>
                <a:latin typeface="Times New Roman" panose="02020603050405020304" pitchFamily="18" charset="0"/>
                <a:cs typeface="Times New Roman" panose="02020603050405020304" pitchFamily="18" charset="0"/>
              </a:rPr>
              <a:t>PRINCIPLE</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endParaRPr lang="en-US" sz="2800" dirty="0" smtClean="0">
              <a:solidFill>
                <a:schemeClr val="accent1">
                  <a:lumMod val="75000"/>
                </a:schemeClr>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en-US" dirty="0" smtClean="0">
                <a:latin typeface="Times New Roman" panose="02020603050405020304" pitchFamily="18" charset="0"/>
                <a:cs typeface="Times New Roman" panose="02020603050405020304" pitchFamily="18" charset="0"/>
              </a:rPr>
              <a:t>It </a:t>
            </a:r>
            <a:r>
              <a:rPr lang="en-US" dirty="0">
                <a:latin typeface="Times New Roman" panose="02020603050405020304" pitchFamily="18" charset="0"/>
                <a:cs typeface="Times New Roman" panose="02020603050405020304" pitchFamily="18" charset="0"/>
              </a:rPr>
              <a:t>is similar to wright stain ,used for staining blood smears. </a:t>
            </a:r>
            <a:endParaRPr lang="en-US"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Jenner stain Solution is a mixture of several </a:t>
            </a:r>
            <a:r>
              <a:rPr lang="en-US" dirty="0" err="1">
                <a:latin typeface="Times New Roman" panose="02020603050405020304" pitchFamily="18" charset="0"/>
                <a:cs typeface="Times New Roman" panose="02020603050405020304" pitchFamily="18" charset="0"/>
              </a:rPr>
              <a:t>thiazin</a:t>
            </a:r>
            <a:r>
              <a:rPr lang="en-US" dirty="0">
                <a:latin typeface="Times New Roman" panose="02020603050405020304" pitchFamily="18" charset="0"/>
                <a:cs typeface="Times New Roman" panose="02020603050405020304" pitchFamily="18" charset="0"/>
              </a:rPr>
              <a:t> dyes in a methanol solvent. • Ionic and nonionic forces are involved in the binding of these dyes</a:t>
            </a:r>
            <a:r>
              <a:rPr lang="en-US" dirty="0" smtClean="0">
                <a:latin typeface="Times New Roman" panose="02020603050405020304" pitchFamily="18" charset="0"/>
                <a:cs typeface="Times New Roman" panose="02020603050405020304" pitchFamily="18" charset="0"/>
              </a:rPr>
              <a:t>.</a:t>
            </a:r>
          </a:p>
          <a:p>
            <a:pPr>
              <a:buFont typeface="Wingdings" panose="05000000000000000000" pitchFamily="2" charset="2"/>
              <a:buChar char="q"/>
            </a:pPr>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staining solution has anionic and cationic properties</a:t>
            </a:r>
            <a:r>
              <a:rPr lang="en-US" dirty="0" smtClean="0">
                <a:latin typeface="Times New Roman" panose="02020603050405020304" pitchFamily="18" charset="0"/>
                <a:cs typeface="Times New Roman" panose="02020603050405020304" pitchFamily="18" charset="0"/>
              </a:rPr>
              <a:t>.</a:t>
            </a:r>
          </a:p>
          <a:p>
            <a:pPr>
              <a:buFont typeface="Wingdings" panose="05000000000000000000" pitchFamily="2" charset="2"/>
              <a:buChar char="q"/>
            </a:pPr>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negatively charged phosphoric acid groups of DNA attract the purple polychromatic cationic dyes to the nuclei</a:t>
            </a:r>
            <a:r>
              <a:rPr lang="en-US" dirty="0" smtClean="0">
                <a:latin typeface="Times New Roman" panose="02020603050405020304" pitchFamily="18" charset="0"/>
                <a:cs typeface="Times New Roman" panose="02020603050405020304" pitchFamily="18" charset="0"/>
              </a:rPr>
              <a:t>.</a:t>
            </a:r>
          </a:p>
          <a:p>
            <a:pPr>
              <a:buFont typeface="Wingdings" panose="05000000000000000000" pitchFamily="2" charset="2"/>
              <a:buChar char="q"/>
            </a:pPr>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blue basophilic granules are stained by the polychromatic cationic dyes</a:t>
            </a:r>
            <a:r>
              <a:rPr lang="en-US" dirty="0"/>
              <a:t>.</a:t>
            </a:r>
          </a:p>
          <a:p>
            <a:endParaRPr lang="en-US" dirty="0"/>
          </a:p>
        </p:txBody>
      </p:sp>
    </p:spTree>
    <p:extLst>
      <p:ext uri="{BB962C8B-B14F-4D97-AF65-F5344CB8AC3E}">
        <p14:creationId xmlns:p14="http://schemas.microsoft.com/office/powerpoint/2010/main" val="27259731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tx2">
                    <a:lumMod val="85000"/>
                    <a:lumOff val="15000"/>
                  </a:schemeClr>
                </a:solidFill>
              </a:rPr>
              <a:t>JASWANT SINGH BHATTACHARJI STAIN (JSB )</a:t>
            </a:r>
            <a:endParaRPr lang="en-US" sz="6000" dirty="0">
              <a:solidFill>
                <a:schemeClr val="tx2">
                  <a:lumMod val="85000"/>
                  <a:lumOff val="15000"/>
                </a:schemeClr>
              </a:solidFill>
            </a:endParaRP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611039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60000"/>
                    <a:lumOff val="40000"/>
                  </a:schemeClr>
                </a:solidFill>
              </a:rPr>
              <a:t>JASWANT SINGH BHATTACHARJI STAIN (JSB ) </a:t>
            </a:r>
            <a:r>
              <a:rPr lang="en-US" dirty="0"/>
              <a:t/>
            </a:r>
            <a:br>
              <a:rPr lang="en-US" dirty="0"/>
            </a:br>
            <a:endParaRPr lang="en-US" dirty="0"/>
          </a:p>
        </p:txBody>
      </p:sp>
      <p:sp>
        <p:nvSpPr>
          <p:cNvPr id="3" name="Content Placeholder 2"/>
          <p:cNvSpPr>
            <a:spLocks noGrp="1"/>
          </p:cNvSpPr>
          <p:nvPr>
            <p:ph idx="1"/>
          </p:nvPr>
        </p:nvSpPr>
        <p:spPr>
          <a:xfrm>
            <a:off x="1280160" y="2190749"/>
            <a:ext cx="5401994" cy="3986213"/>
          </a:xfrm>
        </p:spPr>
        <p:txBody>
          <a:bodyPr/>
          <a:lstStyle/>
          <a:p>
            <a:pPr>
              <a:buFont typeface="Wingdings" panose="05000000000000000000" pitchFamily="2" charset="2"/>
              <a:buChar char="Ø"/>
            </a:pPr>
            <a:r>
              <a:rPr lang="en-US" b="1" dirty="0" smtClean="0">
                <a:solidFill>
                  <a:schemeClr val="tx2">
                    <a:lumMod val="95000"/>
                    <a:lumOff val="5000"/>
                  </a:schemeClr>
                </a:solidFill>
              </a:rPr>
              <a:t>Rapid </a:t>
            </a:r>
            <a:r>
              <a:rPr lang="en-US" b="1" dirty="0">
                <a:solidFill>
                  <a:schemeClr val="tx2">
                    <a:lumMod val="95000"/>
                    <a:lumOff val="5000"/>
                  </a:schemeClr>
                </a:solidFill>
              </a:rPr>
              <a:t>staining method for detection of malaria. </a:t>
            </a:r>
            <a:endParaRPr lang="en-US" b="1" dirty="0" smtClean="0">
              <a:solidFill>
                <a:schemeClr val="tx2">
                  <a:lumMod val="95000"/>
                  <a:lumOff val="5000"/>
                </a:schemeClr>
              </a:solidFill>
            </a:endParaRPr>
          </a:p>
          <a:p>
            <a:pPr>
              <a:buFont typeface="Wingdings" panose="05000000000000000000" pitchFamily="2" charset="2"/>
              <a:buChar char="Ø"/>
            </a:pPr>
            <a:r>
              <a:rPr lang="en-US" b="1" dirty="0" smtClean="0">
                <a:solidFill>
                  <a:schemeClr val="tx2">
                    <a:lumMod val="95000"/>
                    <a:lumOff val="5000"/>
                  </a:schemeClr>
                </a:solidFill>
              </a:rPr>
              <a:t>Useful </a:t>
            </a:r>
            <a:r>
              <a:rPr lang="en-US" b="1" dirty="0">
                <a:solidFill>
                  <a:schemeClr val="tx2">
                    <a:lumMod val="95000"/>
                    <a:lumOff val="5000"/>
                  </a:schemeClr>
                </a:solidFill>
              </a:rPr>
              <a:t>for the diagnosis of malaria in thick smear samples of blood</a:t>
            </a:r>
            <a:r>
              <a:rPr lang="en-US" b="1" dirty="0" smtClean="0">
                <a:solidFill>
                  <a:schemeClr val="tx2">
                    <a:lumMod val="95000"/>
                    <a:lumOff val="5000"/>
                  </a:schemeClr>
                </a:solidFill>
              </a:rPr>
              <a:t>.</a:t>
            </a:r>
          </a:p>
          <a:p>
            <a:pPr>
              <a:buFont typeface="Wingdings" panose="05000000000000000000" pitchFamily="2" charset="2"/>
              <a:buChar char="Ø"/>
            </a:pPr>
            <a:r>
              <a:rPr lang="en-US" b="1" dirty="0" smtClean="0">
                <a:solidFill>
                  <a:schemeClr val="tx2">
                    <a:lumMod val="95000"/>
                    <a:lumOff val="5000"/>
                  </a:schemeClr>
                </a:solidFill>
              </a:rPr>
              <a:t>Composition</a:t>
            </a:r>
            <a:r>
              <a:rPr lang="en-US" b="1" dirty="0">
                <a:solidFill>
                  <a:schemeClr val="tx2">
                    <a:lumMod val="95000"/>
                    <a:lumOff val="5000"/>
                  </a:schemeClr>
                </a:solidFill>
              </a:rPr>
              <a:t>:  1st solution- methylene blue, potassium dichromate, &amp; </a:t>
            </a:r>
            <a:r>
              <a:rPr lang="en-US" b="1" dirty="0" err="1">
                <a:solidFill>
                  <a:schemeClr val="tx2">
                    <a:lumMod val="95000"/>
                    <a:lumOff val="5000"/>
                  </a:schemeClr>
                </a:solidFill>
              </a:rPr>
              <a:t>sulphuric</a:t>
            </a:r>
            <a:r>
              <a:rPr lang="en-US" b="1" dirty="0">
                <a:solidFill>
                  <a:schemeClr val="tx2">
                    <a:lumMod val="95000"/>
                    <a:lumOff val="5000"/>
                  </a:schemeClr>
                </a:solidFill>
              </a:rPr>
              <a:t> acid diluted in water</a:t>
            </a:r>
            <a:r>
              <a:rPr lang="en-US" b="1" dirty="0" smtClean="0">
                <a:solidFill>
                  <a:schemeClr val="tx2">
                    <a:lumMod val="95000"/>
                    <a:lumOff val="5000"/>
                  </a:schemeClr>
                </a:solidFill>
              </a:rPr>
              <a:t>.</a:t>
            </a:r>
          </a:p>
          <a:p>
            <a:pPr>
              <a:buFont typeface="Wingdings" panose="05000000000000000000" pitchFamily="2" charset="2"/>
              <a:buChar char="Ø"/>
            </a:pPr>
            <a:r>
              <a:rPr lang="en-US" b="1" dirty="0" smtClean="0">
                <a:solidFill>
                  <a:schemeClr val="tx2">
                    <a:lumMod val="95000"/>
                    <a:lumOff val="5000"/>
                  </a:schemeClr>
                </a:solidFill>
              </a:rPr>
              <a:t>2nd </a:t>
            </a:r>
            <a:r>
              <a:rPr lang="en-US" b="1" dirty="0">
                <a:solidFill>
                  <a:schemeClr val="tx2">
                    <a:lumMod val="95000"/>
                    <a:lumOff val="5000"/>
                  </a:schemeClr>
                </a:solidFill>
              </a:rPr>
              <a:t>solution- eosin dissolved in water.</a:t>
            </a:r>
          </a:p>
          <a:p>
            <a:endParaRPr lang="en-US" dirty="0"/>
          </a:p>
        </p:txBody>
      </p:sp>
      <p:pic>
        <p:nvPicPr>
          <p:cNvPr id="5" name="Picture 4"/>
          <p:cNvPicPr>
            <a:picLocks noChangeAspect="1"/>
          </p:cNvPicPr>
          <p:nvPr/>
        </p:nvPicPr>
        <p:blipFill>
          <a:blip r:embed="rId2"/>
          <a:stretch>
            <a:fillRect/>
          </a:stretch>
        </p:blipFill>
        <p:spPr>
          <a:xfrm>
            <a:off x="7543800" y="1828456"/>
            <a:ext cx="4310743" cy="4735629"/>
          </a:xfrm>
          <a:prstGeom prst="rect">
            <a:avLst/>
          </a:prstGeom>
        </p:spPr>
      </p:pic>
    </p:spTree>
    <p:extLst>
      <p:ext uri="{BB962C8B-B14F-4D97-AF65-F5344CB8AC3E}">
        <p14:creationId xmlns:p14="http://schemas.microsoft.com/office/powerpoint/2010/main" val="14661758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280160" y="734787"/>
            <a:ext cx="9628632" cy="5442176"/>
          </a:xfrm>
        </p:spPr>
        <p:txBody>
          <a:bodyPr>
            <a:normAutofit/>
          </a:bodyPr>
          <a:lstStyle/>
          <a:p>
            <a:pPr marL="0" lvl="0" indent="0">
              <a:lnSpc>
                <a:spcPct val="90000"/>
              </a:lnSpc>
              <a:spcBef>
                <a:spcPts val="1000"/>
              </a:spcBef>
              <a:buNone/>
            </a:pPr>
            <a:r>
              <a:rPr lang="en-US" sz="2400" b="1" dirty="0">
                <a:solidFill>
                  <a:schemeClr val="accent1">
                    <a:lumMod val="60000"/>
                    <a:lumOff val="40000"/>
                  </a:schemeClr>
                </a:solidFill>
              </a:rPr>
              <a:t>Staining technique</a:t>
            </a:r>
            <a:r>
              <a:rPr lang="en-US" sz="2400" b="1" dirty="0" smtClean="0">
                <a:solidFill>
                  <a:schemeClr val="accent1">
                    <a:lumMod val="60000"/>
                    <a:lumOff val="40000"/>
                  </a:schemeClr>
                </a:solidFill>
              </a:rPr>
              <a:t>:</a:t>
            </a:r>
          </a:p>
          <a:p>
            <a:pPr marL="0" lvl="0" indent="0">
              <a:lnSpc>
                <a:spcPct val="90000"/>
              </a:lnSpc>
              <a:spcBef>
                <a:spcPts val="1000"/>
              </a:spcBef>
              <a:buNone/>
            </a:pPr>
            <a:r>
              <a:rPr lang="en-US" sz="2400" b="1" dirty="0" smtClean="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2400" b="1" dirty="0">
                <a:solidFill>
                  <a:schemeClr val="accent1">
                    <a:lumMod val="60000"/>
                    <a:lumOff val="40000"/>
                  </a:schemeClr>
                </a:solidFill>
                <a:latin typeface="Times New Roman" panose="02020603050405020304" pitchFamily="18" charset="0"/>
                <a:cs typeface="Times New Roman" panose="02020603050405020304" pitchFamily="18" charset="0"/>
              </a:rPr>
              <a:t>• Prepare thin and thick smears from malaria cases on micro slides • De-</a:t>
            </a:r>
            <a:r>
              <a:rPr lang="en-US" sz="2400" b="1" dirty="0" err="1">
                <a:solidFill>
                  <a:schemeClr val="accent1">
                    <a:lumMod val="60000"/>
                    <a:lumOff val="40000"/>
                  </a:schemeClr>
                </a:solidFill>
                <a:latin typeface="Times New Roman" panose="02020603050405020304" pitchFamily="18" charset="0"/>
                <a:cs typeface="Times New Roman" panose="02020603050405020304" pitchFamily="18" charset="0"/>
              </a:rPr>
              <a:t>haemoglobinise</a:t>
            </a:r>
            <a:r>
              <a:rPr lang="en-US" sz="2400" b="1" dirty="0">
                <a:solidFill>
                  <a:schemeClr val="accent1">
                    <a:lumMod val="60000"/>
                    <a:lumOff val="40000"/>
                  </a:schemeClr>
                </a:solidFill>
                <a:latin typeface="Times New Roman" panose="02020603050405020304" pitchFamily="18" charset="0"/>
                <a:cs typeface="Times New Roman" panose="02020603050405020304" pitchFamily="18" charset="0"/>
              </a:rPr>
              <a:t> the thick smear </a:t>
            </a:r>
            <a:endParaRPr lang="en-US" sz="2400" b="1" dirty="0" smtClean="0">
              <a:solidFill>
                <a:schemeClr val="accent1">
                  <a:lumMod val="60000"/>
                  <a:lumOff val="40000"/>
                </a:schemeClr>
              </a:solidFill>
              <a:latin typeface="Times New Roman" panose="02020603050405020304" pitchFamily="18" charset="0"/>
              <a:cs typeface="Times New Roman" panose="02020603050405020304" pitchFamily="18" charset="0"/>
            </a:endParaRPr>
          </a:p>
          <a:p>
            <a:pPr marL="0" lvl="0" indent="0">
              <a:lnSpc>
                <a:spcPct val="90000"/>
              </a:lnSpc>
              <a:spcBef>
                <a:spcPts val="1000"/>
              </a:spcBef>
              <a:buNone/>
            </a:pP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rPr>
              <a:t>Fix the thin smear in methanol for few minutes </a:t>
            </a:r>
            <a:endParaRPr lang="en-US" sz="2400" dirty="0" smtClean="0">
              <a:solidFill>
                <a:prstClr val="black"/>
              </a:solidFill>
              <a:latin typeface="Times New Roman" panose="02020603050405020304" pitchFamily="18" charset="0"/>
              <a:cs typeface="Times New Roman" panose="02020603050405020304" pitchFamily="18" charset="0"/>
            </a:endParaRPr>
          </a:p>
          <a:p>
            <a:pPr marL="0" lvl="0" indent="0">
              <a:lnSpc>
                <a:spcPct val="90000"/>
              </a:lnSpc>
              <a:spcBef>
                <a:spcPts val="1000"/>
              </a:spcBef>
              <a:buNone/>
            </a:pP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rPr>
              <a:t>Take 3 staining jars for J.S.B. I, J.S.B.II and tap water </a:t>
            </a:r>
            <a:endParaRPr lang="en-US" sz="2400" dirty="0" smtClean="0">
              <a:solidFill>
                <a:prstClr val="black"/>
              </a:solidFill>
              <a:latin typeface="Times New Roman" panose="02020603050405020304" pitchFamily="18" charset="0"/>
              <a:cs typeface="Times New Roman" panose="02020603050405020304" pitchFamily="18" charset="0"/>
            </a:endParaRPr>
          </a:p>
          <a:p>
            <a:pPr marL="0" lvl="0" indent="0">
              <a:lnSpc>
                <a:spcPct val="90000"/>
              </a:lnSpc>
              <a:spcBef>
                <a:spcPts val="1000"/>
              </a:spcBef>
              <a:buNone/>
            </a:pP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rPr>
              <a:t>Dip the smears in J.S.B. II for few seconds and </a:t>
            </a:r>
            <a:r>
              <a:rPr lang="en-US" sz="2400" dirty="0" err="1">
                <a:solidFill>
                  <a:prstClr val="black"/>
                </a:solidFill>
                <a:latin typeface="Times New Roman" panose="02020603050405020304" pitchFamily="18" charset="0"/>
                <a:cs typeface="Times New Roman" panose="02020603050405020304" pitchFamily="18" charset="0"/>
              </a:rPr>
              <a:t>immediatedly</a:t>
            </a:r>
            <a:r>
              <a:rPr lang="en-US" sz="2400" dirty="0">
                <a:solidFill>
                  <a:prstClr val="black"/>
                </a:solidFill>
                <a:latin typeface="Times New Roman" panose="02020603050405020304" pitchFamily="18" charset="0"/>
                <a:cs typeface="Times New Roman" panose="02020603050405020304" pitchFamily="18" charset="0"/>
              </a:rPr>
              <a:t> wash in water </a:t>
            </a:r>
            <a:endParaRPr lang="en-US" sz="2400" dirty="0" smtClean="0">
              <a:solidFill>
                <a:prstClr val="black"/>
              </a:solidFill>
              <a:latin typeface="Times New Roman" panose="02020603050405020304" pitchFamily="18" charset="0"/>
              <a:cs typeface="Times New Roman" panose="02020603050405020304" pitchFamily="18" charset="0"/>
            </a:endParaRPr>
          </a:p>
          <a:p>
            <a:pPr marL="0" lvl="0" indent="0">
              <a:lnSpc>
                <a:spcPct val="90000"/>
              </a:lnSpc>
              <a:spcBef>
                <a:spcPts val="1000"/>
              </a:spcBef>
              <a:buNone/>
            </a:pP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rPr>
              <a:t>Drain the slides free of excess </a:t>
            </a:r>
            <a:r>
              <a:rPr lang="en-US" sz="2400" dirty="0" smtClean="0">
                <a:solidFill>
                  <a:prstClr val="black"/>
                </a:solidFill>
                <a:latin typeface="Times New Roman" panose="02020603050405020304" pitchFamily="18" charset="0"/>
                <a:cs typeface="Times New Roman" panose="02020603050405020304" pitchFamily="18" charset="0"/>
              </a:rPr>
              <a:t>water</a:t>
            </a:r>
          </a:p>
          <a:p>
            <a:pPr marL="0" lvl="0" indent="0">
              <a:lnSpc>
                <a:spcPct val="90000"/>
              </a:lnSpc>
              <a:spcBef>
                <a:spcPts val="1000"/>
              </a:spcBef>
              <a:buNone/>
            </a:pP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rPr>
              <a:t>• Dip the smears in J.S.B.I for 30-40 seconds </a:t>
            </a:r>
            <a:endParaRPr lang="en-US" sz="2400" dirty="0" smtClean="0">
              <a:solidFill>
                <a:prstClr val="black"/>
              </a:solidFill>
              <a:latin typeface="Times New Roman" panose="02020603050405020304" pitchFamily="18" charset="0"/>
              <a:cs typeface="Times New Roman" panose="02020603050405020304" pitchFamily="18" charset="0"/>
            </a:endParaRPr>
          </a:p>
          <a:p>
            <a:pPr marL="0" lvl="0" indent="0">
              <a:lnSpc>
                <a:spcPct val="90000"/>
              </a:lnSpc>
              <a:spcBef>
                <a:spcPts val="1000"/>
              </a:spcBef>
              <a:buNone/>
            </a:pP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rPr>
              <a:t>Wash well in water and dry </a:t>
            </a:r>
            <a:endParaRPr lang="en-US" sz="2400" dirty="0" smtClean="0">
              <a:solidFill>
                <a:prstClr val="black"/>
              </a:solidFill>
              <a:latin typeface="Times New Roman" panose="02020603050405020304" pitchFamily="18" charset="0"/>
              <a:cs typeface="Times New Roman" panose="02020603050405020304" pitchFamily="18" charset="0"/>
            </a:endParaRPr>
          </a:p>
          <a:p>
            <a:pPr marL="0" lvl="0" indent="0">
              <a:lnSpc>
                <a:spcPct val="90000"/>
              </a:lnSpc>
              <a:spcBef>
                <a:spcPts val="1000"/>
              </a:spcBef>
              <a:buNone/>
            </a:pP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rPr>
              <a:t>Examine the smears under oil immersion</a:t>
            </a:r>
          </a:p>
          <a:p>
            <a:endParaRPr lang="en-US" dirty="0"/>
          </a:p>
        </p:txBody>
      </p:sp>
    </p:spTree>
    <p:extLst>
      <p:ext uri="{BB962C8B-B14F-4D97-AF65-F5344CB8AC3E}">
        <p14:creationId xmlns:p14="http://schemas.microsoft.com/office/powerpoint/2010/main" val="39253628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endParaRPr lang="en-US" dirty="0"/>
          </a:p>
        </p:txBody>
      </p:sp>
      <p:sp>
        <p:nvSpPr>
          <p:cNvPr id="3" name="Content Placeholder 2"/>
          <p:cNvSpPr>
            <a:spLocks noGrp="1"/>
          </p:cNvSpPr>
          <p:nvPr>
            <p:ph idx="1"/>
          </p:nvPr>
        </p:nvSpPr>
        <p:spPr/>
        <p:txBody>
          <a:bodyPr/>
          <a:lstStyle/>
          <a:p>
            <a:pPr algn="just"/>
            <a:r>
              <a:rPr lang="en-US" sz="4000" dirty="0" err="1" smtClean="0">
                <a:solidFill>
                  <a:srgbClr val="FF0000"/>
                </a:solidFill>
                <a:latin typeface="Times New Roman" panose="02020603050405020304" pitchFamily="18" charset="0"/>
                <a:cs typeface="Times New Roman" panose="02020603050405020304" pitchFamily="18" charset="0"/>
              </a:rPr>
              <a:t>Jaswant</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a:solidFill>
                  <a:srgbClr val="FF0000"/>
                </a:solidFill>
                <a:latin typeface="Times New Roman" panose="02020603050405020304" pitchFamily="18" charset="0"/>
                <a:cs typeface="Times New Roman" panose="02020603050405020304" pitchFamily="18" charset="0"/>
              </a:rPr>
              <a:t>Singh </a:t>
            </a:r>
            <a:r>
              <a:rPr lang="en-US" sz="4000" dirty="0" err="1">
                <a:solidFill>
                  <a:srgbClr val="FF0000"/>
                </a:solidFill>
                <a:latin typeface="Times New Roman" panose="02020603050405020304" pitchFamily="18" charset="0"/>
                <a:cs typeface="Times New Roman" panose="02020603050405020304" pitchFamily="18" charset="0"/>
              </a:rPr>
              <a:t>Battacharya</a:t>
            </a:r>
            <a:r>
              <a:rPr lang="en-US" sz="4000" dirty="0">
                <a:solidFill>
                  <a:srgbClr val="FF0000"/>
                </a:solidFill>
                <a:latin typeface="Times New Roman" panose="02020603050405020304" pitchFamily="18" charset="0"/>
                <a:cs typeface="Times New Roman" panose="02020603050405020304" pitchFamily="18" charset="0"/>
              </a:rPr>
              <a:t> (JSB) Stain for thick and thin films: </a:t>
            </a:r>
            <a:r>
              <a:rPr lang="en-US" sz="4000" dirty="0" smtClean="0">
                <a:solidFill>
                  <a:srgbClr val="FF0000"/>
                </a:solidFill>
                <a:latin typeface="Times New Roman" panose="02020603050405020304" pitchFamily="18" charset="0"/>
                <a:cs typeface="Times New Roman" panose="02020603050405020304" pitchFamily="18" charset="0"/>
              </a:rPr>
              <a:t>This </a:t>
            </a:r>
            <a:r>
              <a:rPr lang="en-US" sz="4000" dirty="0">
                <a:solidFill>
                  <a:srgbClr val="FF0000"/>
                </a:solidFill>
                <a:latin typeface="Times New Roman" panose="02020603050405020304" pitchFamily="18" charset="0"/>
                <a:cs typeface="Times New Roman" panose="02020603050405020304" pitchFamily="18" charset="0"/>
              </a:rPr>
              <a:t>is the standard method used by the laboratories under the National Malaria Eradication </a:t>
            </a:r>
            <a:r>
              <a:rPr lang="en-US" sz="4000" dirty="0" smtClean="0">
                <a:solidFill>
                  <a:srgbClr val="FF0000"/>
                </a:solidFill>
                <a:latin typeface="Times New Roman" panose="02020603050405020304" pitchFamily="18" charset="0"/>
                <a:cs typeface="Times New Roman" panose="02020603050405020304" pitchFamily="18" charset="0"/>
              </a:rPr>
              <a:t>Programmer </a:t>
            </a:r>
            <a:r>
              <a:rPr lang="en-US" sz="4000" dirty="0">
                <a:solidFill>
                  <a:srgbClr val="FF0000"/>
                </a:solidFill>
                <a:latin typeface="Times New Roman" panose="02020603050405020304" pitchFamily="18" charset="0"/>
                <a:cs typeface="Times New Roman" panose="02020603050405020304" pitchFamily="18" charset="0"/>
              </a:rPr>
              <a:t>in </a:t>
            </a:r>
            <a:r>
              <a:rPr lang="en-US" sz="4000" dirty="0" smtClean="0">
                <a:solidFill>
                  <a:srgbClr val="FF0000"/>
                </a:solidFill>
                <a:latin typeface="Times New Roman" panose="02020603050405020304" pitchFamily="18" charset="0"/>
                <a:cs typeface="Times New Roman" panose="02020603050405020304" pitchFamily="18" charset="0"/>
              </a:rPr>
              <a:t>India.</a:t>
            </a:r>
            <a:endParaRPr lang="en-US" sz="4000" dirty="0">
              <a:solidFill>
                <a:srgbClr val="FF000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10967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1999" cy="6858000"/>
          </a:xfrm>
          <a:prstGeom prst="rect">
            <a:avLst/>
          </a:prstGeom>
        </p:spPr>
      </p:pic>
    </p:spTree>
    <p:extLst>
      <p:ext uri="{BB962C8B-B14F-4D97-AF65-F5344CB8AC3E}">
        <p14:creationId xmlns:p14="http://schemas.microsoft.com/office/powerpoint/2010/main" val="39105658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60000"/>
                    <a:lumOff val="40000"/>
                  </a:schemeClr>
                </a:solidFill>
                <a:latin typeface="Times New Roman" panose="02020603050405020304" pitchFamily="18" charset="0"/>
                <a:cs typeface="Times New Roman" panose="02020603050405020304" pitchFamily="18" charset="0"/>
              </a:rPr>
              <a:t>Preparation of the Biological Specimen</a:t>
            </a:r>
            <a:r>
              <a:rPr lang="en-US" dirty="0"/>
              <a:t/>
            </a:r>
            <a:br>
              <a:rPr lang="en-US" dirty="0"/>
            </a:br>
            <a:endParaRPr lang="en-US" dirty="0"/>
          </a:p>
        </p:txBody>
      </p:sp>
      <p:sp>
        <p:nvSpPr>
          <p:cNvPr id="3" name="Content Placeholder 2"/>
          <p:cNvSpPr>
            <a:spLocks noGrp="1"/>
          </p:cNvSpPr>
          <p:nvPr>
            <p:ph idx="1"/>
          </p:nvPr>
        </p:nvSpPr>
        <p:spPr>
          <a:xfrm>
            <a:off x="1280160" y="1828457"/>
            <a:ext cx="9628632" cy="4348506"/>
          </a:xfrm>
        </p:spPr>
        <p:txBody>
          <a:bodyPr>
            <a:normAutofit/>
          </a:bodyPr>
          <a:lstStyle/>
          <a:p>
            <a:pPr lvl="0">
              <a:lnSpc>
                <a:spcPct val="90000"/>
              </a:lnSpc>
              <a:spcBef>
                <a:spcPts val="1000"/>
              </a:spcBef>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T</a:t>
            </a:r>
            <a:r>
              <a:rPr lang="en-US" sz="2800" dirty="0">
                <a:solidFill>
                  <a:schemeClr val="accent1"/>
                </a:solidFill>
                <a:latin typeface="Times New Roman" panose="02020603050405020304" pitchFamily="18" charset="0"/>
                <a:cs typeface="Times New Roman" panose="02020603050405020304" pitchFamily="18" charset="0"/>
              </a:rPr>
              <a:t>he preparation of the biological specimen to be analyzed under a </a:t>
            </a:r>
            <a:r>
              <a:rPr lang="en-US" sz="2800" dirty="0">
                <a:solidFill>
                  <a:schemeClr val="accent1"/>
                </a:solidFill>
                <a:latin typeface="Times New Roman" panose="02020603050405020304" pitchFamily="18" charset="0"/>
                <a:cs typeface="Times New Roman" panose="02020603050405020304" pitchFamily="18" charset="0"/>
                <a:hlinkClick r:id="rId2"/>
              </a:rPr>
              <a:t>microscope</a:t>
            </a:r>
            <a:r>
              <a:rPr lang="en-US" sz="2800" dirty="0">
                <a:solidFill>
                  <a:schemeClr val="accent1"/>
                </a:solidFill>
                <a:latin typeface="Times New Roman" panose="02020603050405020304" pitchFamily="18" charset="0"/>
                <a:cs typeface="Times New Roman" panose="02020603050405020304" pitchFamily="18" charset="0"/>
              </a:rPr>
              <a:t> depends on the type of staining.</a:t>
            </a:r>
          </a:p>
          <a:p>
            <a:pPr lvl="0" algn="just">
              <a:lnSpc>
                <a:spcPct val="90000"/>
              </a:lnSpc>
              <a:spcBef>
                <a:spcPts val="1000"/>
              </a:spcBef>
              <a:buFont typeface="Wingdings" panose="05000000000000000000" pitchFamily="2" charset="2"/>
              <a:buChar char="Ø"/>
            </a:pPr>
            <a:r>
              <a:rPr lang="en-US" sz="2800" dirty="0">
                <a:solidFill>
                  <a:schemeClr val="accent1">
                    <a:lumMod val="50000"/>
                  </a:schemeClr>
                </a:solidFill>
                <a:latin typeface="Times New Roman" panose="02020603050405020304" pitchFamily="18" charset="0"/>
                <a:cs typeface="Times New Roman" panose="02020603050405020304" pitchFamily="18" charset="0"/>
              </a:rPr>
              <a:t>Wet Mounting: </a:t>
            </a:r>
            <a:r>
              <a:rPr lang="en-US" sz="2800" dirty="0">
                <a:solidFill>
                  <a:prstClr val="black"/>
                </a:solidFill>
                <a:latin typeface="Times New Roman" panose="02020603050405020304" pitchFamily="18" charset="0"/>
                <a:cs typeface="Times New Roman" panose="02020603050405020304" pitchFamily="18" charset="0"/>
              </a:rPr>
              <a:t>Living biological specimens are mounted on a glass slide with water and specific stains.</a:t>
            </a:r>
          </a:p>
          <a:p>
            <a:pPr lvl="0" algn="just">
              <a:lnSpc>
                <a:spcPct val="90000"/>
              </a:lnSpc>
              <a:spcBef>
                <a:spcPts val="1000"/>
              </a:spcBef>
              <a:buFont typeface="Wingdings" panose="05000000000000000000" pitchFamily="2" charset="2"/>
              <a:buChar char="Ø"/>
            </a:pPr>
            <a:r>
              <a:rPr lang="en-US" sz="2800" dirty="0">
                <a:solidFill>
                  <a:schemeClr val="accent1">
                    <a:lumMod val="50000"/>
                  </a:schemeClr>
                </a:solidFill>
                <a:latin typeface="Times New Roman" panose="02020603050405020304" pitchFamily="18" charset="0"/>
                <a:cs typeface="Times New Roman" panose="02020603050405020304" pitchFamily="18" charset="0"/>
              </a:rPr>
              <a:t>Fixation: </a:t>
            </a:r>
            <a:r>
              <a:rPr lang="en-US" sz="2800" dirty="0">
                <a:solidFill>
                  <a:prstClr val="black"/>
                </a:solidFill>
                <a:latin typeface="Times New Roman" panose="02020603050405020304" pitchFamily="18" charset="0"/>
                <a:cs typeface="Times New Roman" panose="02020603050405020304" pitchFamily="18" charset="0"/>
              </a:rPr>
              <a:t>It is a multi-step process which is done to preserve the shape of cells and tissues. Heat fixation is done to kill and adhere the specimens. Chemical fixation is done to generate strong bonds and increase the rigidity of the samples. Common chemical fixatives used are formaldehyde, picric acid, methanol and ethanol.</a:t>
            </a:r>
          </a:p>
          <a:p>
            <a:endParaRPr lang="en-US" dirty="0"/>
          </a:p>
        </p:txBody>
      </p:sp>
    </p:spTree>
    <p:extLst>
      <p:ext uri="{BB962C8B-B14F-4D97-AF65-F5344CB8AC3E}">
        <p14:creationId xmlns:p14="http://schemas.microsoft.com/office/powerpoint/2010/main" val="6646811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lvl="0">
              <a:lnSpc>
                <a:spcPct val="90000"/>
              </a:lnSpc>
              <a:spcBef>
                <a:spcPts val="1000"/>
              </a:spcBef>
              <a:buFont typeface="Wingdings" panose="05000000000000000000" pitchFamily="2" charset="2"/>
              <a:buChar char="Ø"/>
            </a:pPr>
            <a:r>
              <a:rPr lang="en-US" sz="3200" dirty="0">
                <a:solidFill>
                  <a:schemeClr val="accent1">
                    <a:lumMod val="50000"/>
                  </a:schemeClr>
                </a:solidFill>
                <a:latin typeface="Times New Roman" panose="02020603050405020304" pitchFamily="18" charset="0"/>
                <a:cs typeface="Times New Roman" panose="02020603050405020304" pitchFamily="18" charset="0"/>
              </a:rPr>
              <a:t>Mordant: </a:t>
            </a:r>
            <a:r>
              <a:rPr lang="en-US" sz="3200" dirty="0" err="1">
                <a:solidFill>
                  <a:prstClr val="black"/>
                </a:solidFill>
                <a:latin typeface="Times New Roman" panose="02020603050405020304" pitchFamily="18" charset="0"/>
                <a:cs typeface="Times New Roman" panose="02020603050405020304" pitchFamily="18" charset="0"/>
              </a:rPr>
              <a:t>Mordants</a:t>
            </a:r>
            <a:r>
              <a:rPr lang="en-US" sz="3200" dirty="0">
                <a:solidFill>
                  <a:prstClr val="black"/>
                </a:solidFill>
                <a:latin typeface="Times New Roman" panose="02020603050405020304" pitchFamily="18" charset="0"/>
                <a:cs typeface="Times New Roman" panose="02020603050405020304" pitchFamily="18" charset="0"/>
              </a:rPr>
              <a:t> are chemical agents that are used along with dye to make the specimen stainable, which otherwise is unstainable. </a:t>
            </a:r>
            <a:r>
              <a:rPr lang="en-US" sz="3200" dirty="0" err="1">
                <a:solidFill>
                  <a:prstClr val="black"/>
                </a:solidFill>
                <a:latin typeface="Times New Roman" panose="02020603050405020304" pitchFamily="18" charset="0"/>
                <a:cs typeface="Times New Roman" panose="02020603050405020304" pitchFamily="18" charset="0"/>
              </a:rPr>
              <a:t>Mordants</a:t>
            </a:r>
            <a:r>
              <a:rPr lang="en-US" sz="3200" dirty="0">
                <a:solidFill>
                  <a:prstClr val="black"/>
                </a:solidFill>
                <a:latin typeface="Times New Roman" panose="02020603050405020304" pitchFamily="18" charset="0"/>
                <a:cs typeface="Times New Roman" panose="02020603050405020304" pitchFamily="18" charset="0"/>
              </a:rPr>
              <a:t> are of two types:</a:t>
            </a:r>
          </a:p>
          <a:p>
            <a:pPr lvl="0">
              <a:lnSpc>
                <a:spcPct val="90000"/>
              </a:lnSpc>
              <a:spcBef>
                <a:spcPts val="1000"/>
              </a:spcBef>
              <a:buFont typeface="Wingdings" panose="05000000000000000000" pitchFamily="2" charset="2"/>
              <a:buChar char="ü"/>
            </a:pPr>
            <a:r>
              <a:rPr lang="en-US" sz="3200" dirty="0">
                <a:solidFill>
                  <a:schemeClr val="accent1">
                    <a:lumMod val="50000"/>
                  </a:schemeClr>
                </a:solidFill>
                <a:latin typeface="Times New Roman" panose="02020603050405020304" pitchFamily="18" charset="0"/>
                <a:cs typeface="Times New Roman" panose="02020603050405020304" pitchFamily="18" charset="0"/>
              </a:rPr>
              <a:t>Basic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Mordants</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a:solidFill>
                  <a:prstClr val="black"/>
                </a:solidFill>
                <a:latin typeface="Times New Roman" panose="02020603050405020304" pitchFamily="18" charset="0"/>
                <a:cs typeface="Times New Roman" panose="02020603050405020304" pitchFamily="18" charset="0"/>
              </a:rPr>
              <a:t>They react with acidic dyes.</a:t>
            </a:r>
          </a:p>
          <a:p>
            <a:pPr lvl="0">
              <a:lnSpc>
                <a:spcPct val="90000"/>
              </a:lnSpc>
              <a:spcBef>
                <a:spcPts val="1000"/>
              </a:spcBef>
              <a:buFont typeface="Wingdings" panose="05000000000000000000" pitchFamily="2" charset="2"/>
              <a:buChar char="ü"/>
            </a:pPr>
            <a:r>
              <a:rPr lang="en-US" sz="3200" dirty="0">
                <a:solidFill>
                  <a:schemeClr val="accent1">
                    <a:lumMod val="50000"/>
                  </a:schemeClr>
                </a:solidFill>
                <a:latin typeface="Times New Roman" panose="02020603050405020304" pitchFamily="18" charset="0"/>
                <a:cs typeface="Times New Roman" panose="02020603050405020304" pitchFamily="18" charset="0"/>
              </a:rPr>
              <a:t>Acidic </a:t>
            </a:r>
            <a:r>
              <a:rPr lang="en-US" sz="3200" dirty="0" err="1">
                <a:solidFill>
                  <a:schemeClr val="accent1">
                    <a:lumMod val="50000"/>
                  </a:schemeClr>
                </a:solidFill>
                <a:latin typeface="Times New Roman" panose="02020603050405020304" pitchFamily="18" charset="0"/>
                <a:cs typeface="Times New Roman" panose="02020603050405020304" pitchFamily="18" charset="0"/>
              </a:rPr>
              <a:t>Mordants</a:t>
            </a:r>
            <a:r>
              <a:rPr lang="en-US" sz="3200" dirty="0">
                <a:solidFill>
                  <a:schemeClr val="accent1">
                    <a:lumMod val="50000"/>
                  </a:schemeClr>
                </a:solidFill>
                <a:latin typeface="Times New Roman" panose="02020603050405020304" pitchFamily="18" charset="0"/>
                <a:cs typeface="Times New Roman" panose="02020603050405020304" pitchFamily="18" charset="0"/>
              </a:rPr>
              <a:t>: </a:t>
            </a:r>
            <a:r>
              <a:rPr lang="en-US" sz="3200" dirty="0">
                <a:solidFill>
                  <a:prstClr val="black"/>
                </a:solidFill>
                <a:latin typeface="Times New Roman" panose="02020603050405020304" pitchFamily="18" charset="0"/>
                <a:cs typeface="Times New Roman" panose="02020603050405020304" pitchFamily="18" charset="0"/>
              </a:rPr>
              <a:t>They react with basic dyes.</a:t>
            </a:r>
          </a:p>
          <a:p>
            <a:endParaRPr lang="en-US" dirty="0" smtClean="0"/>
          </a:p>
          <a:p>
            <a:pPr>
              <a:buFont typeface="Wingdings" panose="05000000000000000000" pitchFamily="2" charset="2"/>
              <a:buChar char="v"/>
            </a:pPr>
            <a:r>
              <a:rPr lang="en-US" dirty="0">
                <a:solidFill>
                  <a:srgbClr val="FF0000"/>
                </a:solidFill>
                <a:latin typeface="Times New Roman" panose="02020603050405020304" pitchFamily="18" charset="0"/>
                <a:cs typeface="Times New Roman" panose="02020603050405020304" pitchFamily="18" charset="0"/>
              </a:rPr>
              <a:t>When staining is done with the help of </a:t>
            </a:r>
            <a:r>
              <a:rPr lang="en-US" dirty="0" err="1">
                <a:solidFill>
                  <a:srgbClr val="FF0000"/>
                </a:solidFill>
                <a:latin typeface="Times New Roman" panose="02020603050405020304" pitchFamily="18" charset="0"/>
                <a:cs typeface="Times New Roman" panose="02020603050405020304" pitchFamily="18" charset="0"/>
              </a:rPr>
              <a:t>mordants</a:t>
            </a:r>
            <a:r>
              <a:rPr lang="en-US" dirty="0">
                <a:solidFill>
                  <a:srgbClr val="FF0000"/>
                </a:solidFill>
                <a:latin typeface="Times New Roman" panose="02020603050405020304" pitchFamily="18" charset="0"/>
                <a:cs typeface="Times New Roman" panose="02020603050405020304" pitchFamily="18" charset="0"/>
              </a:rPr>
              <a:t>, it is known as indirect staining. On the other hand, when staining is done without the help of </a:t>
            </a:r>
            <a:r>
              <a:rPr lang="en-US" dirty="0" err="1">
                <a:solidFill>
                  <a:srgbClr val="FF0000"/>
                </a:solidFill>
                <a:latin typeface="Times New Roman" panose="02020603050405020304" pitchFamily="18" charset="0"/>
                <a:cs typeface="Times New Roman" panose="02020603050405020304" pitchFamily="18" charset="0"/>
              </a:rPr>
              <a:t>mordants</a:t>
            </a:r>
            <a:r>
              <a:rPr lang="en-US" dirty="0">
                <a:solidFill>
                  <a:srgbClr val="FF0000"/>
                </a:solidFill>
                <a:latin typeface="Times New Roman" panose="02020603050405020304" pitchFamily="18" charset="0"/>
                <a:cs typeface="Times New Roman" panose="02020603050405020304" pitchFamily="18" charset="0"/>
              </a:rPr>
              <a:t>, it is known as direct staining.</a:t>
            </a:r>
          </a:p>
          <a:p>
            <a:endParaRPr lang="en-US" dirty="0"/>
          </a:p>
        </p:txBody>
      </p:sp>
    </p:spTree>
    <p:extLst>
      <p:ext uri="{BB962C8B-B14F-4D97-AF65-F5344CB8AC3E}">
        <p14:creationId xmlns:p14="http://schemas.microsoft.com/office/powerpoint/2010/main" val="7239902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Types </a:t>
            </a:r>
            <a:r>
              <a:rPr lang="en-US" dirty="0">
                <a:latin typeface="Times New Roman" panose="02020603050405020304" pitchFamily="18" charset="0"/>
                <a:cs typeface="Times New Roman" panose="02020603050405020304" pitchFamily="18" charset="0"/>
              </a:rPr>
              <a:t>of </a:t>
            </a:r>
            <a:r>
              <a:rPr lang="en-US" dirty="0" smtClean="0">
                <a:latin typeface="Times New Roman" panose="02020603050405020304" pitchFamily="18" charset="0"/>
                <a:cs typeface="Times New Roman" panose="02020603050405020304" pitchFamily="18" charset="0"/>
              </a:rPr>
              <a:t>specimens</a:t>
            </a:r>
            <a:endParaRPr lang="en-US"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142620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ducational subjects 16x9">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ustom 1">
      <a:majorFont>
        <a:latin typeface="Times"/>
        <a:ea typeface=""/>
        <a:cs typeface=""/>
      </a:majorFont>
      <a:minorFont>
        <a:latin typeface="Times New Roman"/>
        <a:ea typeface=""/>
        <a:cs typeface=""/>
      </a:minorFont>
    </a:fontScheme>
    <a:fmtScheme name="Grunge 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27.potx" id="{6B18C398-4F76-4BDC-B8A4-D02A96E0AA82}" vid="{FBF1AC64-E511-41D2-AA23-0E693E79CD77}"/>
    </a:ext>
  </a:extLst>
</a:theme>
</file>

<file path=ppt/theme/theme2.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Educational subjects presentation, chalkboard illustrations design (widescreen)</Template>
  <TotalTime>1211</TotalTime>
  <Words>2692</Words>
  <Application>Microsoft Office PowerPoint</Application>
  <PresentationFormat>Widescreen</PresentationFormat>
  <Paragraphs>243</Paragraphs>
  <Slides>66</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66</vt:i4>
      </vt:variant>
    </vt:vector>
  </HeadingPairs>
  <TitlesOfParts>
    <vt:vector size="78" baseType="lpstr">
      <vt:lpstr>__Source_Sans_3_f93b20</vt:lpstr>
      <vt:lpstr>Arial</vt:lpstr>
      <vt:lpstr>Arial Black</vt:lpstr>
      <vt:lpstr>Calibri</vt:lpstr>
      <vt:lpstr>Calibri Light</vt:lpstr>
      <vt:lpstr>Droid Serif</vt:lpstr>
      <vt:lpstr>Libre Franklin</vt:lpstr>
      <vt:lpstr>Raleway</vt:lpstr>
      <vt:lpstr>Times</vt:lpstr>
      <vt:lpstr>Times New Roman</vt:lpstr>
      <vt:lpstr>Wingdings</vt:lpstr>
      <vt:lpstr>Educational subjects 16x9</vt:lpstr>
      <vt:lpstr>Stains used in veterinary parasites detection </vt:lpstr>
      <vt:lpstr>Stains and dyes </vt:lpstr>
      <vt:lpstr>Classification of dyes :-There are two main types of dyes used in histology :- </vt:lpstr>
      <vt:lpstr>PowerPoint Presentation</vt:lpstr>
      <vt:lpstr>Bascic ,Acidic And Neutral Stains </vt:lpstr>
      <vt:lpstr>PowerPoint Presentation</vt:lpstr>
      <vt:lpstr>Preparation of the Biological Specimen </vt:lpstr>
      <vt:lpstr>PowerPoint Presentation</vt:lpstr>
      <vt:lpstr>Types of specimens</vt:lpstr>
      <vt:lpstr>PowerPoint Presentation</vt:lpstr>
      <vt:lpstr>PowerPoint Presentation</vt:lpstr>
      <vt:lpstr>Parasitology staining …..</vt:lpstr>
      <vt:lpstr>OBJECTIVES OF STAINING</vt:lpstr>
      <vt:lpstr>Romanowsky Stains  </vt:lpstr>
      <vt:lpstr>Introduction</vt:lpstr>
      <vt:lpstr>PowerPoint Presentation</vt:lpstr>
      <vt:lpstr>PowerPoint Presentation</vt:lpstr>
      <vt:lpstr>Principle • Romanowsky stains</vt:lpstr>
      <vt:lpstr>Types of Romanowsky stains </vt:lpstr>
      <vt:lpstr>PowerPoint Presentation</vt:lpstr>
      <vt:lpstr>PowerPoint Presentation</vt:lpstr>
      <vt:lpstr> three basic steps to make blood film:  </vt:lpstr>
      <vt:lpstr>PowerPoint Presentation</vt:lpstr>
      <vt:lpstr>PowerPoint Presentation</vt:lpstr>
      <vt:lpstr>PowerPoint Presentation</vt:lpstr>
      <vt:lpstr>Leishman’s stain </vt:lpstr>
      <vt:lpstr>Leishman stain</vt:lpstr>
      <vt:lpstr>Composition of leishman’s stain</vt:lpstr>
      <vt:lpstr>Affinity of Stains for Cellular Components:</vt:lpstr>
      <vt:lpstr>PowerPoint Presentation</vt:lpstr>
      <vt:lpstr>Preparation of Leishman Stain </vt:lpstr>
      <vt:lpstr> Staining Procedure</vt:lpstr>
      <vt:lpstr>Staining Procedure</vt:lpstr>
      <vt:lpstr>Uses of Leishman Staining</vt:lpstr>
      <vt:lpstr>PowerPoint Presentation</vt:lpstr>
      <vt:lpstr>Advantages</vt:lpstr>
      <vt:lpstr>disadvantages</vt:lpstr>
      <vt:lpstr>Normal blood smear stained with leishman stain under the microscope</vt:lpstr>
      <vt:lpstr>Giemsa stain</vt:lpstr>
      <vt:lpstr> Introduction </vt:lpstr>
      <vt:lpstr>Principle of Giemsa Stain</vt:lpstr>
      <vt:lpstr>Interpretation </vt:lpstr>
      <vt:lpstr>Preparation of Giemsa Stain</vt:lpstr>
      <vt:lpstr>Preparation of Working solution :-Add 10ml of stock solution to 80ml of distilled water and 10ml of methanol</vt:lpstr>
      <vt:lpstr>PowerPoint Presentation</vt:lpstr>
      <vt:lpstr>PowerPoint Presentation</vt:lpstr>
      <vt:lpstr>PowerPoint Presentation</vt:lpstr>
      <vt:lpstr>PowerPoint Presentation</vt:lpstr>
      <vt:lpstr>PowerPoint Presentation</vt:lpstr>
      <vt:lpstr>Field's stain </vt:lpstr>
      <vt:lpstr> </vt:lpstr>
      <vt:lpstr>Field stain consists of:</vt:lpstr>
      <vt:lpstr>PowerPoint Presentation</vt:lpstr>
      <vt:lpstr>PowerPoint Presentation</vt:lpstr>
      <vt:lpstr>Wright's stain</vt:lpstr>
      <vt:lpstr>Wright's stain</vt:lpstr>
      <vt:lpstr>Wright's stain</vt:lpstr>
      <vt:lpstr>Wright’s stain principle </vt:lpstr>
      <vt:lpstr>Staining method:-</vt:lpstr>
      <vt:lpstr>JENNER STAIN</vt:lpstr>
      <vt:lpstr>JENNER STAIN: </vt:lpstr>
      <vt:lpstr>JASWANT SINGH BHATTACHARJI STAIN (JSB )</vt:lpstr>
      <vt:lpstr>JASWANT SINGH BHATTACHARJI STAIN (JSB )  </vt:lpstr>
      <vt:lpstr>PowerPoint Presentation</vt:lpstr>
      <vt:lpst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Stains used in veterinary parasites detection</dc:title>
  <dc:creator>Windows User</dc:creator>
  <cp:lastModifiedBy>Windows User</cp:lastModifiedBy>
  <cp:revision>46</cp:revision>
  <dcterms:created xsi:type="dcterms:W3CDTF">2024-03-01T16:38:16Z</dcterms:created>
  <dcterms:modified xsi:type="dcterms:W3CDTF">2024-03-03T17:22:55Z</dcterms:modified>
</cp:coreProperties>
</file>