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notesMasterIdLst>
    <p:notesMasterId r:id="rId4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2" r:id="rId25"/>
    <p:sldId id="283" r:id="rId26"/>
    <p:sldId id="284" r:id="rId27"/>
    <p:sldId id="280" r:id="rId28"/>
    <p:sldId id="281" r:id="rId29"/>
    <p:sldId id="286" r:id="rId30"/>
    <p:sldId id="287" r:id="rId31"/>
    <p:sldId id="288" r:id="rId32"/>
    <p:sldId id="289" r:id="rId33"/>
    <p:sldId id="290" r:id="rId34"/>
    <p:sldId id="291" r:id="rId35"/>
    <p:sldId id="292" r:id="rId36"/>
    <p:sldId id="293" r:id="rId37"/>
    <p:sldId id="294" r:id="rId38"/>
    <p:sldId id="295" r:id="rId39"/>
    <p:sldId id="296" r:id="rId40"/>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1" d="100"/>
          <a:sy n="71" d="100"/>
        </p:scale>
        <p:origin x="-113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D11F3E-8740-4E86-BA6C-CB06FC289132}" type="datetimeFigureOut">
              <a:rPr lang="ar-IQ" smtClean="0"/>
              <a:t>04/11/1445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CDE8488-3BBC-4BB3-B99C-26EDC1D02951}" type="slidenum">
              <a:rPr lang="ar-IQ" smtClean="0"/>
              <a:t>‹#›</a:t>
            </a:fld>
            <a:endParaRPr lang="ar-IQ"/>
          </a:p>
        </p:txBody>
      </p:sp>
    </p:spTree>
    <p:extLst>
      <p:ext uri="{BB962C8B-B14F-4D97-AF65-F5344CB8AC3E}">
        <p14:creationId xmlns:p14="http://schemas.microsoft.com/office/powerpoint/2010/main" val="215597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ACDE8488-3BBC-4BB3-B99C-26EDC1D02951}" type="slidenum">
              <a:rPr lang="ar-IQ" smtClean="0"/>
              <a:t>25</a:t>
            </a:fld>
            <a:endParaRPr lang="ar-IQ"/>
          </a:p>
        </p:txBody>
      </p:sp>
    </p:spTree>
    <p:extLst>
      <p:ext uri="{BB962C8B-B14F-4D97-AF65-F5344CB8AC3E}">
        <p14:creationId xmlns:p14="http://schemas.microsoft.com/office/powerpoint/2010/main" val="3082626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BDA4113-51D0-4F70-AE6A-4800E0975096}" type="datetimeFigureOut">
              <a:rPr lang="ar-IQ" smtClean="0"/>
              <a:t>04/11/1445</a:t>
            </a:fld>
            <a:endParaRPr lang="ar-IQ"/>
          </a:p>
        </p:txBody>
      </p:sp>
      <p:sp>
        <p:nvSpPr>
          <p:cNvPr id="8" name="Slide Number Placeholder 7"/>
          <p:cNvSpPr>
            <a:spLocks noGrp="1"/>
          </p:cNvSpPr>
          <p:nvPr>
            <p:ph type="sldNum" sz="quarter" idx="11"/>
          </p:nvPr>
        </p:nvSpPr>
        <p:spPr/>
        <p:txBody>
          <a:bodyPr/>
          <a:lstStyle/>
          <a:p>
            <a:fld id="{6EA1C035-E968-4E68-B3DE-92FF53FA52DF}" type="slidenum">
              <a:rPr lang="ar-IQ" smtClean="0"/>
              <a:t>‹#›</a:t>
            </a:fld>
            <a:endParaRPr lang="ar-IQ"/>
          </a:p>
        </p:txBody>
      </p:sp>
      <p:sp>
        <p:nvSpPr>
          <p:cNvPr id="9" name="Footer Placeholder 8"/>
          <p:cNvSpPr>
            <a:spLocks noGrp="1"/>
          </p:cNvSpPr>
          <p:nvPr>
            <p:ph type="ftr" sz="quarter" idx="12"/>
          </p:nvPr>
        </p:nvSpPr>
        <p:spPr/>
        <p:txBody>
          <a:bodyPr/>
          <a:lstStyle/>
          <a:p>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A4113-51D0-4F70-AE6A-4800E0975096}"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A4113-51D0-4F70-AE6A-4800E0975096}"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EBDA4113-51D0-4F70-AE6A-4800E0975096}"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DA4113-51D0-4F70-AE6A-4800E0975096}"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6EA1C035-E968-4E68-B3DE-92FF53FA52DF}" type="slidenum">
              <a:rPr lang="ar-IQ" smtClean="0"/>
              <a:t>‹#›</a:t>
            </a:fld>
            <a:endParaRPr lang="ar-IQ"/>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BDA4113-51D0-4F70-AE6A-4800E0975096}" type="datetimeFigureOut">
              <a:rPr lang="ar-IQ" smtClean="0"/>
              <a:t>04/11/1445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6EA1C035-E968-4E68-B3DE-92FF53FA52DF}" type="slidenum">
              <a:rPr lang="ar-IQ" smtClean="0"/>
              <a:t>‹#›</a:t>
            </a:fld>
            <a:endParaRPr lang="ar-IQ"/>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BDA4113-51D0-4F70-AE6A-4800E0975096}" type="datetimeFigureOut">
              <a:rPr lang="ar-IQ" smtClean="0"/>
              <a:t>04/11/1445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6EA1C035-E968-4E68-B3DE-92FF53FA52DF}" type="slidenum">
              <a:rPr lang="ar-IQ" smtClean="0"/>
              <a:t>‹#›</a:t>
            </a:fld>
            <a:endParaRPr lang="ar-IQ"/>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DA4113-51D0-4F70-AE6A-4800E0975096}" type="datetimeFigureOut">
              <a:rPr lang="ar-IQ" smtClean="0"/>
              <a:t>04/11/1445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A4113-51D0-4F70-AE6A-4800E0975096}" type="datetimeFigureOut">
              <a:rPr lang="ar-IQ" smtClean="0"/>
              <a:t>04/11/1445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A4113-51D0-4F70-AE6A-4800E0975096}" type="datetimeFigureOut">
              <a:rPr lang="ar-IQ" smtClean="0"/>
              <a:t>04/11/1445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A4113-51D0-4F70-AE6A-4800E0975096}" type="datetimeFigureOut">
              <a:rPr lang="ar-IQ" smtClean="0"/>
              <a:t>04/11/1445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6EA1C035-E968-4E68-B3DE-92FF53FA52DF}"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BDA4113-51D0-4F70-AE6A-4800E0975096}" type="datetimeFigureOut">
              <a:rPr lang="ar-IQ" smtClean="0"/>
              <a:t>04/11/1445</a:t>
            </a:fld>
            <a:endParaRPr lang="ar-IQ"/>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ar-IQ"/>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A1C035-E968-4E68-B3DE-92FF53FA52DF}" type="slidenum">
              <a:rPr lang="ar-IQ" smtClean="0"/>
              <a:t>‹#›</a:t>
            </a:fld>
            <a:endParaRPr lang="ar-IQ"/>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i0.wp.com/microbeonline.com/wp-content/uploads/2022/09/Aspergillus-colony.png?ssl=1"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i0.wp.com/microbeonline.com/wp-content/uploads/2022/09/Aspergillus-micro.png?ssl=1"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32656"/>
            <a:ext cx="7772400" cy="2334121"/>
          </a:xfrm>
        </p:spPr>
        <p:txBody>
          <a:bodyPr>
            <a:normAutofit fontScale="90000"/>
          </a:bodyPr>
          <a:lstStyle/>
          <a:p>
            <a:r>
              <a:rPr lang="en-US" sz="3600" dirty="0" smtClean="0"/>
              <a:t>Training course </a:t>
            </a:r>
            <a:r>
              <a:rPr lang="en-US" sz="3000" dirty="0" smtClean="0"/>
              <a:t/>
            </a:r>
            <a:br>
              <a:rPr lang="en-US" sz="3000" dirty="0" smtClean="0"/>
            </a:br>
            <a:r>
              <a:rPr lang="en-US" sz="3000" dirty="0" smtClean="0"/>
              <a:t>on </a:t>
            </a:r>
            <a:br>
              <a:rPr lang="en-US" sz="3000" dirty="0" smtClean="0"/>
            </a:br>
            <a:r>
              <a:rPr lang="en-US" sz="3400" dirty="0" smtClean="0"/>
              <a:t>methods of diagnosing </a:t>
            </a:r>
            <a:r>
              <a:rPr lang="en-US" sz="3400" dirty="0" err="1" smtClean="0"/>
              <a:t>Aspergillus</a:t>
            </a:r>
            <a:r>
              <a:rPr lang="en-US" sz="3400" dirty="0" smtClean="0"/>
              <a:t> spp. </a:t>
            </a:r>
            <a:br>
              <a:rPr lang="en-US" sz="3400" dirty="0" smtClean="0"/>
            </a:br>
            <a:r>
              <a:rPr lang="en-US" sz="3400" dirty="0" smtClean="0"/>
              <a:t>for the period 7-9 May 2024</a:t>
            </a:r>
            <a:endParaRPr lang="ar-IQ" sz="3400" dirty="0"/>
          </a:p>
        </p:txBody>
      </p:sp>
      <p:sp>
        <p:nvSpPr>
          <p:cNvPr id="3" name="Subtitle 2"/>
          <p:cNvSpPr>
            <a:spLocks noGrp="1"/>
          </p:cNvSpPr>
          <p:nvPr>
            <p:ph type="subTitle" idx="1"/>
          </p:nvPr>
        </p:nvSpPr>
        <p:spPr/>
        <p:txBody>
          <a:bodyPr>
            <a:normAutofit fontScale="77500" lnSpcReduction="20000"/>
          </a:bodyPr>
          <a:lstStyle/>
          <a:p>
            <a:r>
              <a:rPr lang="en-US" dirty="0" smtClean="0">
                <a:solidFill>
                  <a:schemeClr val="tx1"/>
                </a:solidFill>
              </a:rPr>
              <a:t>BY:</a:t>
            </a:r>
          </a:p>
          <a:p>
            <a:r>
              <a:rPr lang="en-US" dirty="0" smtClean="0">
                <a:solidFill>
                  <a:schemeClr val="tx1"/>
                </a:solidFill>
              </a:rPr>
              <a:t>Dr. </a:t>
            </a:r>
            <a:r>
              <a:rPr lang="en-US" dirty="0" err="1" smtClean="0">
                <a:solidFill>
                  <a:schemeClr val="tx1"/>
                </a:solidFill>
              </a:rPr>
              <a:t>Zainab</a:t>
            </a:r>
            <a:r>
              <a:rPr lang="en-US" dirty="0" smtClean="0">
                <a:solidFill>
                  <a:schemeClr val="tx1"/>
                </a:solidFill>
              </a:rPr>
              <a:t> A. A. Al-</a:t>
            </a:r>
            <a:r>
              <a:rPr lang="en-US" dirty="0" err="1" smtClean="0">
                <a:solidFill>
                  <a:schemeClr val="tx1"/>
                </a:solidFill>
              </a:rPr>
              <a:t>haddad</a:t>
            </a:r>
            <a:endParaRPr lang="en-US" dirty="0" smtClean="0">
              <a:solidFill>
                <a:schemeClr val="tx1"/>
              </a:solidFill>
            </a:endParaRPr>
          </a:p>
          <a:p>
            <a:r>
              <a:rPr lang="en-US" dirty="0" err="1" smtClean="0">
                <a:solidFill>
                  <a:schemeClr val="tx1"/>
                </a:solidFill>
              </a:rPr>
              <a:t>Lec</a:t>
            </a:r>
            <a:r>
              <a:rPr lang="en-US" dirty="0" smtClean="0">
                <a:solidFill>
                  <a:schemeClr val="tx1"/>
                </a:solidFill>
              </a:rPr>
              <a:t>. </a:t>
            </a:r>
            <a:r>
              <a:rPr lang="en-US" dirty="0" err="1" smtClean="0">
                <a:solidFill>
                  <a:schemeClr val="tx1"/>
                </a:solidFill>
              </a:rPr>
              <a:t>Aseel</a:t>
            </a:r>
            <a:r>
              <a:rPr lang="en-US" dirty="0" smtClean="0">
                <a:solidFill>
                  <a:schemeClr val="tx1"/>
                </a:solidFill>
              </a:rPr>
              <a:t> </a:t>
            </a:r>
            <a:r>
              <a:rPr lang="en-US" dirty="0" err="1" smtClean="0">
                <a:solidFill>
                  <a:schemeClr val="tx1"/>
                </a:solidFill>
              </a:rPr>
              <a:t>Ibrahiam</a:t>
            </a:r>
            <a:endParaRPr lang="en-US" dirty="0" smtClean="0">
              <a:solidFill>
                <a:schemeClr val="tx1"/>
              </a:solidFill>
            </a:endParaRPr>
          </a:p>
          <a:p>
            <a:r>
              <a:rPr lang="en-US" dirty="0" smtClean="0">
                <a:solidFill>
                  <a:schemeClr val="tx1"/>
                </a:solidFill>
              </a:rPr>
              <a:t>Vet. </a:t>
            </a:r>
            <a:r>
              <a:rPr lang="en-US" dirty="0" err="1" smtClean="0">
                <a:solidFill>
                  <a:schemeClr val="tx1"/>
                </a:solidFill>
              </a:rPr>
              <a:t>Nawal</a:t>
            </a:r>
            <a:r>
              <a:rPr lang="en-US" dirty="0" smtClean="0">
                <a:solidFill>
                  <a:schemeClr val="tx1"/>
                </a:solidFill>
              </a:rPr>
              <a:t> </a:t>
            </a:r>
            <a:r>
              <a:rPr lang="en-US" dirty="0" err="1" smtClean="0">
                <a:solidFill>
                  <a:schemeClr val="tx1"/>
                </a:solidFill>
              </a:rPr>
              <a:t>Dahd</a:t>
            </a:r>
            <a:endParaRPr lang="ar-IQ" dirty="0">
              <a:solidFill>
                <a:schemeClr val="tx1"/>
              </a:solidFill>
            </a:endParaRPr>
          </a:p>
        </p:txBody>
      </p:sp>
    </p:spTree>
    <p:extLst>
      <p:ext uri="{BB962C8B-B14F-4D97-AF65-F5344CB8AC3E}">
        <p14:creationId xmlns:p14="http://schemas.microsoft.com/office/powerpoint/2010/main" val="1709831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38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850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4664"/>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74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65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17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877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462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834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55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515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8680"/>
            <a:ext cx="7705456" cy="577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181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913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920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189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8640"/>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52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61" y="404664"/>
            <a:ext cx="8583479" cy="60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563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12845"/>
            <a:ext cx="8496944" cy="5262979"/>
          </a:xfrm>
          <a:prstGeom prst="rect">
            <a:avLst/>
          </a:prstGeom>
        </p:spPr>
        <p:txBody>
          <a:bodyPr wrap="square">
            <a:spAutoFit/>
          </a:bodyPr>
          <a:lstStyle/>
          <a:p>
            <a:pPr algn="l"/>
            <a:r>
              <a:rPr lang="en-US" sz="2400" dirty="0" smtClean="0"/>
              <a:t>Matrix-assisted </a:t>
            </a:r>
            <a:r>
              <a:rPr lang="en-US" sz="2400" dirty="0"/>
              <a:t>laser desorption/ionization time-of-flight imaging mass spectrometry (MALDI-TOF-IMS) </a:t>
            </a:r>
            <a:r>
              <a:rPr lang="en-US" sz="2400" dirty="0" smtClean="0"/>
              <a:t>procedure, has </a:t>
            </a:r>
            <a:r>
              <a:rPr lang="en-US" sz="2400" dirty="0"/>
              <a:t>developed as a promising tool for investigating the spatial distribution of biomolecules in intact tissue specimens. </a:t>
            </a:r>
            <a:endParaRPr lang="en-US" sz="2400" dirty="0" smtClean="0"/>
          </a:p>
          <a:p>
            <a:pPr algn="l"/>
            <a:r>
              <a:rPr lang="en-US" sz="2400" dirty="0" smtClean="0"/>
              <a:t>Ion </a:t>
            </a:r>
            <a:r>
              <a:rPr lang="en-US" sz="2400" dirty="0"/>
              <a:t>densities of various molecules can be displayed as heat maps while preserving anatomical structures. For example, in gastric cancer, specially mounted tissues are subjected to matrix application and MALDI-TOF analysis. </a:t>
            </a:r>
            <a:endParaRPr lang="en-US" sz="2400" dirty="0" smtClean="0"/>
          </a:p>
          <a:p>
            <a:pPr algn="l"/>
            <a:r>
              <a:rPr lang="en-US" sz="2400" dirty="0" smtClean="0"/>
              <a:t>The </a:t>
            </a:r>
            <a:r>
              <a:rPr lang="en-US" sz="2400" dirty="0"/>
              <a:t>discovered proteomes can be visualized in paraffin-embedded slides or visualized through confocal microscopy with a fluorescence-tagged biomarker antibody. </a:t>
            </a:r>
            <a:endParaRPr lang="en-US" sz="2400" dirty="0" smtClean="0"/>
          </a:p>
          <a:p>
            <a:pPr algn="l"/>
            <a:r>
              <a:rPr lang="en-US" sz="2400" dirty="0" smtClean="0"/>
              <a:t>MALDI-TOF </a:t>
            </a:r>
            <a:r>
              <a:rPr lang="en-US" sz="2400" dirty="0"/>
              <a:t>molecular imaging can yield molecular images through an imaging software. IHC, immunohistochemistry</a:t>
            </a:r>
            <a:r>
              <a:rPr lang="en-US" sz="2200" dirty="0"/>
              <a:t>.</a:t>
            </a:r>
            <a:endParaRPr lang="ar-IQ" sz="2200" dirty="0"/>
          </a:p>
        </p:txBody>
      </p:sp>
    </p:spTree>
    <p:extLst>
      <p:ext uri="{BB962C8B-B14F-4D97-AF65-F5344CB8AC3E}">
        <p14:creationId xmlns:p14="http://schemas.microsoft.com/office/powerpoint/2010/main" val="103248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424936"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2780928"/>
            <a:ext cx="8928992" cy="3970318"/>
          </a:xfrm>
          <a:prstGeom prst="rect">
            <a:avLst/>
          </a:prstGeom>
        </p:spPr>
        <p:txBody>
          <a:bodyPr wrap="square">
            <a:spAutoFit/>
          </a:bodyPr>
          <a:lstStyle/>
          <a:p>
            <a:pPr algn="ctr"/>
            <a:r>
              <a:rPr lang="en-US" dirty="0"/>
              <a:t>Diagnosis of fungal infection in lung parenchyma is relatively difficult. Bronchoscopy with </a:t>
            </a:r>
            <a:r>
              <a:rPr lang="en-US" dirty="0" err="1"/>
              <a:t>bronchoalveolar</a:t>
            </a:r>
            <a:r>
              <a:rPr lang="en-US" dirty="0"/>
              <a:t> lavage is very useful in its diagnosing. Therefore, a method for rapid online concentration and analysis of </a:t>
            </a:r>
            <a:r>
              <a:rPr lang="en-US" i="1" dirty="0" err="1"/>
              <a:t>Aspergillus</a:t>
            </a:r>
            <a:r>
              <a:rPr lang="en-US" dirty="0"/>
              <a:t> conidia in </a:t>
            </a:r>
            <a:r>
              <a:rPr lang="en-US" dirty="0" err="1"/>
              <a:t>bronchoalveolar</a:t>
            </a:r>
            <a:r>
              <a:rPr lang="en-US" dirty="0"/>
              <a:t> lavage fluid using the combination of transient </a:t>
            </a:r>
            <a:r>
              <a:rPr lang="en-US" dirty="0" err="1"/>
              <a:t>isotachophoresis</a:t>
            </a:r>
            <a:r>
              <a:rPr lang="en-US" dirty="0"/>
              <a:t> (</a:t>
            </a:r>
            <a:r>
              <a:rPr lang="en-US" dirty="0" err="1"/>
              <a:t>tITP</a:t>
            </a:r>
            <a:r>
              <a:rPr lang="en-US" dirty="0"/>
              <a:t>) and </a:t>
            </a:r>
            <a:r>
              <a:rPr lang="en-US" dirty="0" err="1"/>
              <a:t>micellar</a:t>
            </a:r>
            <a:r>
              <a:rPr lang="en-US" dirty="0"/>
              <a:t> </a:t>
            </a:r>
            <a:r>
              <a:rPr lang="en-US" dirty="0" err="1"/>
              <a:t>electrokinetic</a:t>
            </a:r>
            <a:r>
              <a:rPr lang="en-US" dirty="0"/>
              <a:t> chromatography (MEKC) with subsequent off-line identification of the separated conidia by matrix-assisted laser desorption/ionization time-of-flight mass spectrometry (MALDI-TOF MS) is described in this study. In the proposed procedure, conidia were first dynamically adhered onto the roughened part of the inner surface of a fused silica capillary prepared by etching with supercritical water. Then the adhered conidia were desorbed, concentrated, and separated using a combination of </a:t>
            </a:r>
            <a:r>
              <a:rPr lang="en-US" dirty="0" err="1"/>
              <a:t>tITP</a:t>
            </a:r>
            <a:r>
              <a:rPr lang="en-US" dirty="0"/>
              <a:t> and MEKC. Finally, the fractions containing the separated conidia were collected from the capillary and analyzed by MALDI-TOF MS. The adhesion efficiency under the optimized experimental conditions was about 80%. This rapid diagnosis will contribute to timely initiation of therapy and increase the patient's chances of survival.</a:t>
            </a:r>
            <a:endParaRPr lang="ar-IQ" dirty="0"/>
          </a:p>
        </p:txBody>
      </p:sp>
    </p:spTree>
    <p:extLst>
      <p:ext uri="{BB962C8B-B14F-4D97-AF65-F5344CB8AC3E}">
        <p14:creationId xmlns:p14="http://schemas.microsoft.com/office/powerpoint/2010/main" val="1513372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250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492896"/>
            <a:ext cx="8208912" cy="4176464"/>
          </a:xfrm>
          <a:prstGeom prst="rect">
            <a:avLst/>
          </a:prstGeom>
        </p:spPr>
      </p:pic>
      <p:sp>
        <p:nvSpPr>
          <p:cNvPr id="3" name="TextBox 2"/>
          <p:cNvSpPr txBox="1"/>
          <p:nvPr/>
        </p:nvSpPr>
        <p:spPr>
          <a:xfrm>
            <a:off x="1691680" y="5655151"/>
            <a:ext cx="5501058" cy="707886"/>
          </a:xfrm>
          <a:prstGeom prst="rect">
            <a:avLst/>
          </a:prstGeom>
          <a:noFill/>
        </p:spPr>
        <p:txBody>
          <a:bodyPr wrap="none" rtlCol="1">
            <a:spAutoFit/>
          </a:bodyPr>
          <a:lstStyle/>
          <a:p>
            <a:r>
              <a:rPr lang="en-US" sz="4000" dirty="0" smtClean="0">
                <a:solidFill>
                  <a:schemeClr val="bg1"/>
                </a:solidFill>
              </a:rPr>
              <a:t>Thank you for listening</a:t>
            </a:r>
            <a:endParaRPr lang="ar-IQ" sz="4000" dirty="0">
              <a:solidFill>
                <a:schemeClr val="bg1"/>
              </a:solidFill>
            </a:endParaRPr>
          </a:p>
        </p:txBody>
      </p:sp>
    </p:spTree>
    <p:extLst>
      <p:ext uri="{BB962C8B-B14F-4D97-AF65-F5344CB8AC3E}">
        <p14:creationId xmlns:p14="http://schemas.microsoft.com/office/powerpoint/2010/main" val="3491474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88640"/>
            <a:ext cx="5688632" cy="792088"/>
          </a:xfrm>
        </p:spPr>
        <p:txBody>
          <a:bodyPr/>
          <a:lstStyle/>
          <a:p>
            <a:r>
              <a:rPr lang="ar-IQ" dirty="0" smtClean="0"/>
              <a:t>الجزء العملي</a:t>
            </a:r>
            <a:endParaRPr lang="ar-IQ" dirty="0"/>
          </a:p>
        </p:txBody>
      </p:sp>
      <p:sp>
        <p:nvSpPr>
          <p:cNvPr id="3" name="Content Placeholder 2"/>
          <p:cNvSpPr>
            <a:spLocks noGrp="1"/>
          </p:cNvSpPr>
          <p:nvPr>
            <p:ph idx="1"/>
          </p:nvPr>
        </p:nvSpPr>
        <p:spPr/>
        <p:txBody>
          <a:bodyPr>
            <a:normAutofit fontScale="92500" lnSpcReduction="10000"/>
          </a:bodyPr>
          <a:lstStyle/>
          <a:p>
            <a:pPr algn="just" rtl="0"/>
            <a:r>
              <a:rPr lang="en-US" sz="2800" b="1" dirty="0">
                <a:solidFill>
                  <a:srgbClr val="FF0000"/>
                </a:solidFill>
                <a:latin typeface="Times New Roman" pitchFamily="18" charset="0"/>
                <a:cs typeface="Times New Roman" pitchFamily="18" charset="0"/>
              </a:rPr>
              <a:t>Laboratory Diagnosis of Aspergillosis:-</a:t>
            </a:r>
          </a:p>
          <a:p>
            <a:pPr algn="just" rtl="0"/>
            <a:endParaRPr lang="en-US" sz="2800" b="1" dirty="0">
              <a:latin typeface="Times New Roman" pitchFamily="18" charset="0"/>
              <a:cs typeface="Times New Roman" pitchFamily="18" charset="0"/>
            </a:endParaRPr>
          </a:p>
          <a:p>
            <a:pPr algn="just" rtl="0"/>
            <a:r>
              <a:rPr lang="en-US" dirty="0"/>
              <a:t>The presumptive assumption of the fungus is made based on the colony morphology, and for the definitive identification, microscopic observation of hyphae and the conidial head is done. The conidial head consists of conidiophores. </a:t>
            </a:r>
          </a:p>
          <a:p>
            <a:pPr algn="just" rtl="0"/>
            <a:endParaRPr lang="en-US" dirty="0"/>
          </a:p>
          <a:p>
            <a:pPr algn="just" rtl="0"/>
            <a:r>
              <a:rPr lang="en-US" b="1" dirty="0">
                <a:solidFill>
                  <a:srgbClr val="FF0000"/>
                </a:solidFill>
              </a:rPr>
              <a:t>Sample:-</a:t>
            </a:r>
          </a:p>
          <a:p>
            <a:pPr algn="just" rtl="0"/>
            <a:r>
              <a:rPr lang="en-US" dirty="0"/>
              <a:t>For the laboratory diagnosis of </a:t>
            </a:r>
            <a:r>
              <a:rPr lang="en-US" dirty="0" err="1"/>
              <a:t>aspergillosis</a:t>
            </a:r>
            <a:r>
              <a:rPr lang="en-US" dirty="0"/>
              <a:t>, the specimen of choice is sputum, sinus drainage, bronchial washing, </a:t>
            </a:r>
            <a:r>
              <a:rPr lang="en-US" dirty="0" err="1"/>
              <a:t>bronchoalveolar</a:t>
            </a:r>
            <a:r>
              <a:rPr lang="en-US" dirty="0"/>
              <a:t> lavage (BAL) fluid, a biopsy of the infected area (lung), and skin scraping.</a:t>
            </a:r>
          </a:p>
          <a:p>
            <a:endParaRPr lang="ar-IQ" dirty="0"/>
          </a:p>
        </p:txBody>
      </p:sp>
    </p:spTree>
    <p:extLst>
      <p:ext uri="{BB962C8B-B14F-4D97-AF65-F5344CB8AC3E}">
        <p14:creationId xmlns:p14="http://schemas.microsoft.com/office/powerpoint/2010/main" val="44567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45" y="134124"/>
            <a:ext cx="8521627" cy="639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5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838" y="116632"/>
            <a:ext cx="8640960" cy="6370975"/>
          </a:xfrm>
          <a:prstGeom prst="rect">
            <a:avLst/>
          </a:prstGeom>
        </p:spPr>
        <p:txBody>
          <a:bodyPr wrap="square">
            <a:spAutoFit/>
          </a:bodyPr>
          <a:lstStyle/>
          <a:p>
            <a:pPr marL="342900" indent="-342900" algn="just" rtl="0">
              <a:buAutoNum type="arabicPeriod"/>
            </a:pPr>
            <a:r>
              <a:rPr lang="en-US" sz="2800" dirty="0" smtClean="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Direct Examination</a:t>
            </a:r>
          </a:p>
          <a:p>
            <a:pPr algn="just" rtl="0"/>
            <a:endParaRPr lang="en-US" dirty="0">
              <a:latin typeface="Times New Roman" pitchFamily="18" charset="0"/>
              <a:cs typeface="Times New Roman" pitchFamily="18" charset="0"/>
            </a:endParaRPr>
          </a:p>
          <a:p>
            <a:pPr algn="just" rtl="0"/>
            <a:r>
              <a:rPr lang="en-US" sz="2000" dirty="0" smtClean="0">
                <a:latin typeface="Times New Roman" pitchFamily="18" charset="0"/>
                <a:cs typeface="Times New Roman" pitchFamily="18" charset="0"/>
              </a:rPr>
              <a:t>For </a:t>
            </a:r>
            <a:r>
              <a:rPr lang="en-US" sz="2000" dirty="0">
                <a:latin typeface="Times New Roman" pitchFamily="18" charset="0"/>
                <a:cs typeface="Times New Roman" pitchFamily="18" charset="0"/>
              </a:rPr>
              <a:t>the direct examination of the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spp. 10 %, KOH wet mount is prepared. Then microscopic observation of the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spp. is done. The hyphae of the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spp. are hyaline and </a:t>
            </a:r>
            <a:r>
              <a:rPr lang="en-US" sz="2000" dirty="0" err="1">
                <a:latin typeface="Times New Roman" pitchFamily="18" charset="0"/>
                <a:cs typeface="Times New Roman" pitchFamily="18" charset="0"/>
              </a:rPr>
              <a:t>septate</a:t>
            </a:r>
            <a:r>
              <a:rPr lang="en-US" sz="2000" dirty="0">
                <a:latin typeface="Times New Roman" pitchFamily="18" charset="0"/>
                <a:cs typeface="Times New Roman" pitchFamily="18" charset="0"/>
              </a:rPr>
              <a:t>. Its diameter is 3-6µm, and dichotomous branching (type of branching in which two branches are approximately equal in size).</a:t>
            </a:r>
          </a:p>
          <a:p>
            <a:pPr algn="just" rtl="0"/>
            <a:r>
              <a:rPr lang="en-US" sz="2000" dirty="0">
                <a:latin typeface="Times New Roman" pitchFamily="18" charset="0"/>
                <a:cs typeface="Times New Roman" pitchFamily="18" charset="0"/>
              </a:rPr>
              <a:t>A biopsy is also taken in the case of fungal granuloma. For the examination, biopsy material should be kept in a tube of KOH. It is then incubated overnight at 37°C. For the histological examination of the biopsy material, the preferable staining methods are </a:t>
            </a:r>
            <a:r>
              <a:rPr lang="en-US" sz="2000" dirty="0" err="1">
                <a:latin typeface="Times New Roman" pitchFamily="18" charset="0"/>
                <a:cs typeface="Times New Roman" pitchFamily="18" charset="0"/>
              </a:rPr>
              <a:t>Hematoxylin</a:t>
            </a:r>
            <a:r>
              <a:rPr lang="en-US" sz="2000" dirty="0">
                <a:latin typeface="Times New Roman" pitchFamily="18" charset="0"/>
                <a:cs typeface="Times New Roman" pitchFamily="18" charset="0"/>
              </a:rPr>
              <a:t> and Eosin, Periodic Acid-Schiff, and </a:t>
            </a:r>
            <a:r>
              <a:rPr lang="en-US" sz="2000" dirty="0" err="1">
                <a:latin typeface="Times New Roman" pitchFamily="18" charset="0"/>
                <a:cs typeface="Times New Roman" pitchFamily="18" charset="0"/>
              </a:rPr>
              <a:t>Grocott-Gomori’s</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methenamine</a:t>
            </a:r>
            <a:r>
              <a:rPr lang="en-US" sz="2000" dirty="0">
                <a:latin typeface="Times New Roman" pitchFamily="18" charset="0"/>
                <a:cs typeface="Times New Roman" pitchFamily="18" charset="0"/>
              </a:rPr>
              <a:t> silver stain. Hyphae appear branched at a nearly 45-degree angle. Finger-like appearance is seen in the branching elements. In invasive </a:t>
            </a:r>
            <a:r>
              <a:rPr lang="en-US" sz="2000" dirty="0" err="1">
                <a:latin typeface="Times New Roman" pitchFamily="18" charset="0"/>
                <a:cs typeface="Times New Roman" pitchFamily="18" charset="0"/>
              </a:rPr>
              <a:t>aspergillosis</a:t>
            </a:r>
            <a:r>
              <a:rPr lang="en-US" sz="2000" dirty="0">
                <a:latin typeface="Times New Roman" pitchFamily="18" charset="0"/>
                <a:cs typeface="Times New Roman" pitchFamily="18" charset="0"/>
              </a:rPr>
              <a:t>, a proliferation of hyphae is seen throughout the tissue. It occurs in parallel or radial arrays. </a:t>
            </a:r>
            <a:r>
              <a:rPr lang="en-US" sz="2000" dirty="0" err="1">
                <a:latin typeface="Times New Roman" pitchFamily="18" charset="0"/>
                <a:cs typeface="Times New Roman" pitchFamily="18" charset="0"/>
              </a:rPr>
              <a:t>Aspergilli</a:t>
            </a:r>
            <a:r>
              <a:rPr lang="en-US" sz="2000" dirty="0">
                <a:latin typeface="Times New Roman" pitchFamily="18" charset="0"/>
                <a:cs typeface="Times New Roman" pitchFamily="18" charset="0"/>
              </a:rPr>
              <a:t> colonizing pulmonary cavity lesions grow as tangled masses of hyphae. </a:t>
            </a:r>
          </a:p>
          <a:p>
            <a:pPr algn="just" rtl="0"/>
            <a:endParaRPr lang="en-US" sz="2200" dirty="0">
              <a:latin typeface="Times New Roman" pitchFamily="18" charset="0"/>
              <a:cs typeface="Times New Roman" pitchFamily="18" charset="0"/>
            </a:endParaRPr>
          </a:p>
          <a:p>
            <a:pPr algn="just" rtl="0"/>
            <a:r>
              <a:rPr lang="en-US" sz="2000" dirty="0">
                <a:latin typeface="Times New Roman" pitchFamily="18" charset="0"/>
                <a:cs typeface="Times New Roman" pitchFamily="18" charset="0"/>
              </a:rPr>
              <a:t>The chronic infection may exhibit atypical </a:t>
            </a:r>
            <a:r>
              <a:rPr lang="en-US" sz="2000" dirty="0" err="1">
                <a:latin typeface="Times New Roman" pitchFamily="18" charset="0"/>
                <a:cs typeface="Times New Roman" pitchFamily="18" charset="0"/>
              </a:rPr>
              <a:t>hyphal</a:t>
            </a:r>
            <a:r>
              <a:rPr lang="en-US" sz="2000" dirty="0">
                <a:latin typeface="Times New Roman" pitchFamily="18" charset="0"/>
                <a:cs typeface="Times New Roman" pitchFamily="18" charset="0"/>
              </a:rPr>
              <a:t> features. Swelling may be seen in this condition, up to 12µm in diameter. Similarly, there may be an absence of conspicuous septa in this condition, as seen in the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fungus balls.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983694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156" y="404664"/>
            <a:ext cx="8712968" cy="6093976"/>
          </a:xfrm>
          <a:prstGeom prst="rect">
            <a:avLst/>
          </a:prstGeom>
        </p:spPr>
        <p:txBody>
          <a:bodyPr wrap="square">
            <a:spAutoFit/>
          </a:bodyPr>
          <a:lstStyle/>
          <a:p>
            <a:pPr lvl="1" algn="l">
              <a:lnSpc>
                <a:spcPct val="250000"/>
              </a:lnSpc>
            </a:pPr>
            <a:r>
              <a:rPr lang="en-US" sz="2400" dirty="0">
                <a:solidFill>
                  <a:srgbClr val="FF0000"/>
                </a:solidFill>
                <a:latin typeface="Times New Roman" pitchFamily="18" charset="0"/>
                <a:cs typeface="Times New Roman" pitchFamily="18" charset="0"/>
              </a:rPr>
              <a:t>2. Fungal Culture:-</a:t>
            </a:r>
            <a:r>
              <a:rPr lang="en-US" sz="2200" dirty="0">
                <a:solidFill>
                  <a:srgbClr val="FF0000"/>
                </a:solidFill>
                <a:latin typeface="Times New Roman" pitchFamily="18" charset="0"/>
                <a:cs typeface="Times New Roman" pitchFamily="18" charset="0"/>
              </a:rPr>
              <a:t>                                                    </a:t>
            </a:r>
          </a:p>
          <a:p>
            <a:pPr algn="just" rtl="0">
              <a:lnSpc>
                <a:spcPct val="150000"/>
              </a:lnSpc>
            </a:pPr>
            <a:r>
              <a:rPr lang="en-US" sz="2200" dirty="0">
                <a:latin typeface="Times New Roman" pitchFamily="18" charset="0"/>
                <a:cs typeface="Times New Roman" pitchFamily="18" charset="0"/>
              </a:rPr>
              <a:t>Different media used for the fungal culture are </a:t>
            </a:r>
            <a:r>
              <a:rPr lang="en-US" sz="2200" dirty="0" err="1">
                <a:latin typeface="Times New Roman" pitchFamily="18" charset="0"/>
                <a:cs typeface="Times New Roman" pitchFamily="18" charset="0"/>
              </a:rPr>
              <a:t>Sabouraud</a:t>
            </a:r>
            <a:r>
              <a:rPr lang="en-US" sz="2200" dirty="0">
                <a:latin typeface="Times New Roman" pitchFamily="18" charset="0"/>
                <a:cs typeface="Times New Roman" pitchFamily="18" charset="0"/>
              </a:rPr>
              <a:t> Dextrose Agar (SDA), Potato Dextrose Agar (PDA), </a:t>
            </a:r>
            <a:r>
              <a:rPr lang="en-US" sz="2200" dirty="0" err="1">
                <a:latin typeface="Times New Roman" pitchFamily="18" charset="0"/>
                <a:cs typeface="Times New Roman" pitchFamily="18" charset="0"/>
              </a:rPr>
              <a:t>Czapek</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Dox</a:t>
            </a:r>
            <a:r>
              <a:rPr lang="en-US" sz="2200" dirty="0">
                <a:latin typeface="Times New Roman" pitchFamily="18" charset="0"/>
                <a:cs typeface="Times New Roman" pitchFamily="18" charset="0"/>
              </a:rPr>
              <a:t> Agar, and Malt extract agar. Inoculation is done in SDA agar with antibiotics and without </a:t>
            </a:r>
            <a:r>
              <a:rPr lang="en-US" sz="2200" dirty="0" err="1">
                <a:latin typeface="Times New Roman" pitchFamily="18" charset="0"/>
                <a:cs typeface="Times New Roman" pitchFamily="18" charset="0"/>
              </a:rPr>
              <a:t>cycloheximide</a:t>
            </a:r>
            <a:r>
              <a:rPr lang="en-US" sz="2200" dirty="0">
                <a:latin typeface="Times New Roman" pitchFamily="18" charset="0"/>
                <a:cs typeface="Times New Roman" pitchFamily="18" charset="0"/>
              </a:rPr>
              <a:t> at 25°C and 37°C, respectively. The isolate can be </a:t>
            </a:r>
            <a:r>
              <a:rPr lang="en-US" sz="2200" dirty="0" err="1">
                <a:latin typeface="Times New Roman" pitchFamily="18" charset="0"/>
                <a:cs typeface="Times New Roman" pitchFamily="18" charset="0"/>
              </a:rPr>
              <a:t>subcultured</a:t>
            </a:r>
            <a:r>
              <a:rPr lang="en-US" sz="2200" dirty="0">
                <a:latin typeface="Times New Roman" pitchFamily="18" charset="0"/>
                <a:cs typeface="Times New Roman" pitchFamily="18" charset="0"/>
              </a:rPr>
              <a:t> on the </a:t>
            </a:r>
            <a:r>
              <a:rPr lang="en-US" sz="2200" dirty="0" err="1">
                <a:latin typeface="Times New Roman" pitchFamily="18" charset="0"/>
                <a:cs typeface="Times New Roman" pitchFamily="18" charset="0"/>
              </a:rPr>
              <a:t>Czapek</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Dox</a:t>
            </a:r>
            <a:r>
              <a:rPr lang="en-US" sz="2200" dirty="0">
                <a:latin typeface="Times New Roman" pitchFamily="18" charset="0"/>
                <a:cs typeface="Times New Roman" pitchFamily="18" charset="0"/>
              </a:rPr>
              <a:t> agar and 2% Malt Extract Agar and incubated at 25°C. For the induction of the sporulation, PDA can be used. Culture should be examined after 48 </a:t>
            </a:r>
            <a:r>
              <a:rPr lang="en-US" sz="2200" dirty="0" err="1">
                <a:latin typeface="Times New Roman" pitchFamily="18" charset="0"/>
                <a:cs typeface="Times New Roman" pitchFamily="18" charset="0"/>
              </a:rPr>
              <a:t>hrs</a:t>
            </a:r>
            <a:r>
              <a:rPr lang="en-US" sz="2200" dirty="0">
                <a:latin typeface="Times New Roman" pitchFamily="18" charset="0"/>
                <a:cs typeface="Times New Roman" pitchFamily="18" charset="0"/>
              </a:rPr>
              <a:t> of inoculation. Then it should be examined daily for a week, twice a week for further four weeks, before discarding the plate. Colonies of different </a:t>
            </a:r>
            <a:r>
              <a:rPr lang="en-US" sz="2200" dirty="0" err="1">
                <a:latin typeface="Times New Roman" pitchFamily="18" charset="0"/>
                <a:cs typeface="Times New Roman" pitchFamily="18" charset="0"/>
              </a:rPr>
              <a:t>Aspergillus</a:t>
            </a:r>
            <a:r>
              <a:rPr lang="en-US" sz="2200" dirty="0">
                <a:latin typeface="Times New Roman" pitchFamily="18" charset="0"/>
                <a:cs typeface="Times New Roman" pitchFamily="18" charset="0"/>
              </a:rPr>
              <a:t> spp. produces different colors.</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492885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19"/>
          </a:xfrm>
        </p:spPr>
        <p:txBody>
          <a:bodyPr/>
          <a:lstStyle/>
          <a:p>
            <a:endParaRPr lang="ar-IQ"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6698271"/>
              </p:ext>
            </p:extLst>
          </p:nvPr>
        </p:nvGraphicFramePr>
        <p:xfrm>
          <a:off x="333544" y="819352"/>
          <a:ext cx="8311622" cy="5850008"/>
        </p:xfrm>
        <a:graphic>
          <a:graphicData uri="http://schemas.openxmlformats.org/drawingml/2006/table">
            <a:tbl>
              <a:tblPr firstRow="1" firstCol="1" bandRow="1">
                <a:tableStyleId>{5C22544A-7EE6-4342-B048-85BDC9FD1C3A}</a:tableStyleId>
              </a:tblPr>
              <a:tblGrid>
                <a:gridCol w="2825222"/>
                <a:gridCol w="2743200"/>
                <a:gridCol w="2743200"/>
              </a:tblGrid>
              <a:tr h="891426">
                <a:tc>
                  <a:txBody>
                    <a:bodyPr/>
                    <a:lstStyle/>
                    <a:p>
                      <a:pPr marL="0" marR="0" algn="ctr" rtl="0">
                        <a:lnSpc>
                          <a:spcPct val="115000"/>
                        </a:lnSpc>
                        <a:spcBef>
                          <a:spcPts val="0"/>
                        </a:spcBef>
                        <a:spcAft>
                          <a:spcPts val="1800"/>
                        </a:spcAft>
                      </a:pPr>
                      <a:r>
                        <a:rPr lang="en-US" sz="2400" dirty="0">
                          <a:solidFill>
                            <a:srgbClr val="FFFF00"/>
                          </a:solidFill>
                          <a:effectLst/>
                          <a:latin typeface="Times New Roman" pitchFamily="18" charset="0"/>
                          <a:cs typeface="Times New Roman" pitchFamily="18" charset="0"/>
                        </a:rPr>
                        <a:t>Species</a:t>
                      </a:r>
                      <a:endParaRPr lang="en-US" sz="2400"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ctr" rtl="0">
                        <a:lnSpc>
                          <a:spcPct val="115000"/>
                        </a:lnSpc>
                        <a:spcBef>
                          <a:spcPts val="0"/>
                        </a:spcBef>
                        <a:spcAft>
                          <a:spcPts val="1800"/>
                        </a:spcAft>
                      </a:pPr>
                      <a:r>
                        <a:rPr lang="en-US" sz="2400" dirty="0">
                          <a:solidFill>
                            <a:srgbClr val="FFFF00"/>
                          </a:solidFill>
                          <a:effectLst/>
                          <a:latin typeface="Times New Roman" pitchFamily="18" charset="0"/>
                          <a:cs typeface="Times New Roman" pitchFamily="18" charset="0"/>
                        </a:rPr>
                        <a:t>Colonies</a:t>
                      </a:r>
                      <a:endParaRPr lang="en-US" sz="2400"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ctr" rtl="0">
                        <a:lnSpc>
                          <a:spcPct val="115000"/>
                        </a:lnSpc>
                        <a:spcBef>
                          <a:spcPts val="0"/>
                        </a:spcBef>
                        <a:spcAft>
                          <a:spcPts val="1800"/>
                        </a:spcAft>
                      </a:pPr>
                      <a:r>
                        <a:rPr lang="en-US" sz="2400" dirty="0">
                          <a:solidFill>
                            <a:srgbClr val="FFFF00"/>
                          </a:solidFill>
                          <a:effectLst/>
                          <a:latin typeface="Times New Roman" pitchFamily="18" charset="0"/>
                          <a:cs typeface="Times New Roman" pitchFamily="18" charset="0"/>
                        </a:rPr>
                        <a:t>Reverse</a:t>
                      </a:r>
                      <a:endParaRPr lang="en-US" sz="2400" dirty="0">
                        <a:solidFill>
                          <a:srgbClr val="FFFF00"/>
                        </a:solidFill>
                        <a:effectLst/>
                        <a:latin typeface="Times New Roman" pitchFamily="18" charset="0"/>
                        <a:ea typeface="Calibri"/>
                        <a:cs typeface="Times New Roman" pitchFamily="18" charset="0"/>
                      </a:endParaRPr>
                    </a:p>
                  </a:txBody>
                  <a:tcPr marL="9525" marR="9525" marT="9525" marB="9525" anchor="ctr"/>
                </a:tc>
              </a:tr>
              <a:tr h="761987">
                <a:tc>
                  <a:txBody>
                    <a:bodyPr/>
                    <a:lstStyle/>
                    <a:p>
                      <a:pPr marL="0" marR="0" algn="l" rtl="0">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a:t>
                      </a:r>
                      <a:r>
                        <a:rPr lang="en-US" sz="1800" dirty="0">
                          <a:solidFill>
                            <a:srgbClr val="FFFF00"/>
                          </a:solidFill>
                          <a:effectLst/>
                          <a:latin typeface="Times New Roman" pitchFamily="18" charset="0"/>
                          <a:cs typeface="Times New Roman" pitchFamily="18" charset="0"/>
                        </a:rPr>
                        <a:t>. </a:t>
                      </a:r>
                      <a:r>
                        <a:rPr lang="en-US" sz="2000" i="1" dirty="0" err="1">
                          <a:solidFill>
                            <a:srgbClr val="FFFF00"/>
                          </a:solidFill>
                          <a:effectLst/>
                          <a:latin typeface="Times New Roman" pitchFamily="18" charset="0"/>
                          <a:cs typeface="Times New Roman" pitchFamily="18" charset="0"/>
                        </a:rPr>
                        <a:t>flavus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Velvety, yellow to green or brown</a:t>
                      </a:r>
                      <a:endParaRPr lang="en-US" sz="18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Golden to red-brown</a:t>
                      </a:r>
                      <a:endParaRPr lang="en-US" sz="1800" dirty="0">
                        <a:effectLst/>
                        <a:latin typeface="Times New Roman" pitchFamily="18" charset="0"/>
                        <a:ea typeface="Calibri"/>
                        <a:cs typeface="Times New Roman" pitchFamily="18" charset="0"/>
                      </a:endParaRPr>
                    </a:p>
                  </a:txBody>
                  <a:tcPr marL="9525" marR="9525" marT="9525" marB="9525" anchor="ctr"/>
                </a:tc>
              </a:tr>
              <a:tr h="788974">
                <a:tc>
                  <a:txBody>
                    <a:bodyPr/>
                    <a:lstStyle/>
                    <a:p>
                      <a:pPr marL="0" marR="0" algn="l" rtl="0">
                        <a:lnSpc>
                          <a:spcPct val="115000"/>
                        </a:lnSpc>
                        <a:spcBef>
                          <a:spcPts val="0"/>
                        </a:spcBef>
                        <a:spcAft>
                          <a:spcPts val="1800"/>
                        </a:spcAft>
                      </a:pPr>
                      <a:r>
                        <a:rPr lang="en-US" sz="2000" i="1" dirty="0" err="1">
                          <a:solidFill>
                            <a:srgbClr val="FFFF00"/>
                          </a:solidFill>
                          <a:effectLst/>
                          <a:latin typeface="Times New Roman" pitchFamily="18" charset="0"/>
                          <a:cs typeface="Times New Roman" pitchFamily="18" charset="0"/>
                        </a:rPr>
                        <a:t>A.fumigatus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Velvety or powdery at first, turning to smoky-green</a:t>
                      </a:r>
                      <a:endParaRPr lang="en-US" sz="18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White to tan</a:t>
                      </a:r>
                      <a:endParaRPr lang="en-US" sz="1800" dirty="0">
                        <a:effectLst/>
                        <a:latin typeface="Times New Roman" pitchFamily="18" charset="0"/>
                        <a:ea typeface="Calibri"/>
                        <a:cs typeface="Times New Roman" pitchFamily="18" charset="0"/>
                      </a:endParaRPr>
                    </a:p>
                  </a:txBody>
                  <a:tcPr marL="9525" marR="9525" marT="9525" marB="9525" anchor="ctr"/>
                </a:tc>
              </a:tr>
              <a:tr h="1146776">
                <a:tc>
                  <a:txBody>
                    <a:bodyPr/>
                    <a:lstStyle/>
                    <a:p>
                      <a:pPr marL="0" marR="0" algn="l" rtl="0">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niger</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Woolly white to yellow at first, turning to dark brown to black</a:t>
                      </a:r>
                      <a:endParaRPr lang="en-US" sz="18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White to yellow</a:t>
                      </a:r>
                      <a:endParaRPr lang="en-US" sz="1800" dirty="0">
                        <a:effectLst/>
                        <a:latin typeface="Times New Roman" pitchFamily="18" charset="0"/>
                        <a:ea typeface="Calibri"/>
                        <a:cs typeface="Times New Roman" pitchFamily="18" charset="0"/>
                      </a:endParaRPr>
                    </a:p>
                  </a:txBody>
                  <a:tcPr marL="9525" marR="9525" marT="9525" marB="9525" anchor="ctr"/>
                </a:tc>
              </a:tr>
              <a:tr h="415919">
                <a:tc>
                  <a:txBody>
                    <a:bodyPr/>
                    <a:lstStyle/>
                    <a:p>
                      <a:pPr marL="0" marR="0" algn="l" rtl="0">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terreus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a:effectLst/>
                          <a:latin typeface="Times New Roman" pitchFamily="18" charset="0"/>
                          <a:cs typeface="Times New Roman" pitchFamily="18" charset="0"/>
                        </a:rPr>
                        <a:t>Velvety cinnamon brown</a:t>
                      </a:r>
                      <a:endParaRPr lang="en-US" sz="1800">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White to brown</a:t>
                      </a:r>
                      <a:endParaRPr lang="en-US" sz="1800" dirty="0">
                        <a:effectLst/>
                        <a:latin typeface="Times New Roman" pitchFamily="18" charset="0"/>
                        <a:ea typeface="Calibri"/>
                        <a:cs typeface="Times New Roman" pitchFamily="18" charset="0"/>
                      </a:endParaRPr>
                    </a:p>
                  </a:txBody>
                  <a:tcPr marL="9525" marR="9525" marT="9525" marB="9525" anchor="ctr"/>
                </a:tc>
              </a:tr>
              <a:tr h="788974">
                <a:tc>
                  <a:txBody>
                    <a:bodyPr/>
                    <a:lstStyle/>
                    <a:p>
                      <a:pPr marL="0" marR="0" algn="l" rtl="0">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glaucus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a:effectLst/>
                          <a:latin typeface="Times New Roman" pitchFamily="18" charset="0"/>
                          <a:cs typeface="Times New Roman" pitchFamily="18" charset="0"/>
                        </a:rPr>
                        <a:t>Green with yellow areas, occasionally brown</a:t>
                      </a:r>
                      <a:endParaRPr lang="en-US" sz="1800">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Yellowish to maroon</a:t>
                      </a:r>
                      <a:endParaRPr lang="en-US" sz="1800" dirty="0">
                        <a:effectLst/>
                        <a:latin typeface="Times New Roman" pitchFamily="18" charset="0"/>
                        <a:ea typeface="Calibri"/>
                        <a:cs typeface="Times New Roman" pitchFamily="18" charset="0"/>
                      </a:endParaRPr>
                    </a:p>
                  </a:txBody>
                  <a:tcPr marL="9525" marR="9525" marT="9525" marB="9525" anchor="ctr"/>
                </a:tc>
              </a:tr>
              <a:tr h="1055952">
                <a:tc>
                  <a:txBody>
                    <a:bodyPr/>
                    <a:lstStyle/>
                    <a:p>
                      <a:pPr marL="0" marR="0" algn="l" rtl="0">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nidulans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a:effectLst/>
                          <a:latin typeface="Times New Roman" pitchFamily="18" charset="0"/>
                          <a:cs typeface="Times New Roman" pitchFamily="18" charset="0"/>
                        </a:rPr>
                        <a:t>Plain green in color with dark red-brown cleistothecia</a:t>
                      </a:r>
                      <a:endParaRPr lang="en-US" sz="1800">
                        <a:effectLst/>
                        <a:latin typeface="Times New Roman" pitchFamily="18" charset="0"/>
                        <a:ea typeface="Calibri"/>
                        <a:cs typeface="Times New Roman" pitchFamily="18" charset="0"/>
                      </a:endParaRPr>
                    </a:p>
                  </a:txBody>
                  <a:tcPr marL="9525" marR="9525" marT="9525" marB="9525" anchor="ctr"/>
                </a:tc>
                <a:tc>
                  <a:txBody>
                    <a:bodyPr/>
                    <a:lstStyle/>
                    <a:p>
                      <a:pPr marL="0" marR="0" algn="l" rtl="0">
                        <a:lnSpc>
                          <a:spcPct val="115000"/>
                        </a:lnSpc>
                        <a:spcBef>
                          <a:spcPts val="0"/>
                        </a:spcBef>
                        <a:spcAft>
                          <a:spcPts val="1800"/>
                        </a:spcAft>
                      </a:pPr>
                      <a:r>
                        <a:rPr lang="en-US" sz="1800" dirty="0">
                          <a:effectLst/>
                          <a:latin typeface="Times New Roman" pitchFamily="18" charset="0"/>
                          <a:cs typeface="Times New Roman" pitchFamily="18" charset="0"/>
                        </a:rPr>
                        <a:t>Olive to drab-gray or purple-brown</a:t>
                      </a:r>
                      <a:endParaRPr lang="en-US" sz="1800" dirty="0">
                        <a:effectLst/>
                        <a:latin typeface="Times New Roman" pitchFamily="18" charset="0"/>
                        <a:ea typeface="Calibri"/>
                        <a:cs typeface="Times New Roman" pitchFamily="18" charset="0"/>
                      </a:endParaRPr>
                    </a:p>
                  </a:txBody>
                  <a:tcPr marL="9525" marR="9525" marT="9525" marB="9525" anchor="ctr"/>
                </a:tc>
              </a:tr>
            </a:tbl>
          </a:graphicData>
        </a:graphic>
      </p:graphicFrame>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44" y="149412"/>
            <a:ext cx="8955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289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colony morphology of aspergillus sp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836712"/>
            <a:ext cx="8064896" cy="561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98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6768752" cy="1368152"/>
          </a:xfrm>
        </p:spPr>
        <p:txBody>
          <a:bodyPr/>
          <a:lstStyle/>
          <a:p>
            <a:r>
              <a:rPr lang="en-US" sz="2400" b="1" spc="75" dirty="0" smtClean="0">
                <a:solidFill>
                  <a:srgbClr val="FF0000"/>
                </a:solidFill>
                <a:latin typeface="Times New Roman" pitchFamily="18" charset="0"/>
                <a:ea typeface="Times New Roman"/>
                <a:cs typeface="Times New Roman" pitchFamily="18" charset="0"/>
              </a:rPr>
              <a:t/>
            </a:r>
            <a:br>
              <a:rPr lang="en-US" sz="2400" b="1" spc="75" dirty="0" smtClean="0">
                <a:solidFill>
                  <a:srgbClr val="FF0000"/>
                </a:solidFill>
                <a:latin typeface="Times New Roman" pitchFamily="18" charset="0"/>
                <a:ea typeface="Times New Roman"/>
                <a:cs typeface="Times New Roman" pitchFamily="18" charset="0"/>
              </a:rPr>
            </a:br>
            <a:r>
              <a:rPr lang="en-US" sz="2400" b="1" spc="75" dirty="0">
                <a:solidFill>
                  <a:srgbClr val="FF0000"/>
                </a:solidFill>
                <a:latin typeface="Times New Roman" pitchFamily="18" charset="0"/>
                <a:ea typeface="Times New Roman"/>
                <a:cs typeface="Times New Roman" pitchFamily="18" charset="0"/>
              </a:rPr>
              <a:t/>
            </a:r>
            <a:br>
              <a:rPr lang="en-US" sz="2400" b="1" spc="75" dirty="0">
                <a:solidFill>
                  <a:srgbClr val="FF0000"/>
                </a:solidFill>
                <a:latin typeface="Times New Roman" pitchFamily="18" charset="0"/>
                <a:ea typeface="Times New Roman"/>
                <a:cs typeface="Times New Roman" pitchFamily="18" charset="0"/>
              </a:rPr>
            </a:br>
            <a:r>
              <a:rPr lang="en-US" sz="2400" b="1" spc="75" dirty="0" smtClean="0">
                <a:solidFill>
                  <a:srgbClr val="FF0000"/>
                </a:solidFill>
                <a:latin typeface="Times New Roman" pitchFamily="18" charset="0"/>
                <a:ea typeface="Times New Roman"/>
                <a:cs typeface="Times New Roman" pitchFamily="18" charset="0"/>
              </a:rPr>
              <a:t/>
            </a:r>
            <a:br>
              <a:rPr lang="en-US" sz="2400" b="1" spc="75" dirty="0" smtClean="0">
                <a:solidFill>
                  <a:srgbClr val="FF0000"/>
                </a:solidFill>
                <a:latin typeface="Times New Roman" pitchFamily="18" charset="0"/>
                <a:ea typeface="Times New Roman"/>
                <a:cs typeface="Times New Roman" pitchFamily="18" charset="0"/>
              </a:rPr>
            </a:br>
            <a:r>
              <a:rPr lang="en-US" sz="2400" b="1" spc="75" dirty="0">
                <a:solidFill>
                  <a:srgbClr val="FF0000"/>
                </a:solidFill>
                <a:latin typeface="Times New Roman" pitchFamily="18" charset="0"/>
                <a:ea typeface="Times New Roman"/>
                <a:cs typeface="Times New Roman" pitchFamily="18" charset="0"/>
              </a:rPr>
              <a:t/>
            </a:r>
            <a:br>
              <a:rPr lang="en-US" sz="2400" b="1" spc="75" dirty="0">
                <a:solidFill>
                  <a:srgbClr val="FF0000"/>
                </a:solidFill>
                <a:latin typeface="Times New Roman" pitchFamily="18" charset="0"/>
                <a:ea typeface="Times New Roman"/>
                <a:cs typeface="Times New Roman" pitchFamily="18" charset="0"/>
              </a:rPr>
            </a:br>
            <a:r>
              <a:rPr lang="en-US" sz="2400" b="1" spc="75" dirty="0" smtClean="0">
                <a:solidFill>
                  <a:srgbClr val="FF0000"/>
                </a:solidFill>
                <a:latin typeface="Times New Roman" pitchFamily="18" charset="0"/>
                <a:ea typeface="Times New Roman"/>
                <a:cs typeface="Times New Roman" pitchFamily="18" charset="0"/>
              </a:rPr>
              <a:t/>
            </a:r>
            <a:br>
              <a:rPr lang="en-US" sz="2400" b="1" spc="75" dirty="0" smtClean="0">
                <a:solidFill>
                  <a:srgbClr val="FF0000"/>
                </a:solidFill>
                <a:latin typeface="Times New Roman" pitchFamily="18" charset="0"/>
                <a:ea typeface="Times New Roman"/>
                <a:cs typeface="Times New Roman" pitchFamily="18" charset="0"/>
              </a:rPr>
            </a:br>
            <a:r>
              <a:rPr lang="en-US" sz="2400" b="1" spc="75" dirty="0">
                <a:solidFill>
                  <a:srgbClr val="FF0000"/>
                </a:solidFill>
                <a:latin typeface="Times New Roman" pitchFamily="18" charset="0"/>
                <a:ea typeface="Times New Roman"/>
                <a:cs typeface="Times New Roman" pitchFamily="18" charset="0"/>
              </a:rPr>
              <a:t/>
            </a:r>
            <a:br>
              <a:rPr lang="en-US" sz="2400" b="1" spc="75" dirty="0">
                <a:solidFill>
                  <a:srgbClr val="FF0000"/>
                </a:solidFill>
                <a:latin typeface="Times New Roman" pitchFamily="18" charset="0"/>
                <a:ea typeface="Times New Roman"/>
                <a:cs typeface="Times New Roman" pitchFamily="18" charset="0"/>
              </a:rPr>
            </a:br>
            <a:r>
              <a:rPr lang="en-US" sz="2400" b="1" spc="75" dirty="0" smtClean="0">
                <a:solidFill>
                  <a:srgbClr val="FF0000"/>
                </a:solidFill>
                <a:latin typeface="Times New Roman" pitchFamily="18" charset="0"/>
                <a:ea typeface="Times New Roman"/>
                <a:cs typeface="Times New Roman" pitchFamily="18" charset="0"/>
              </a:rPr>
              <a:t/>
            </a:r>
            <a:br>
              <a:rPr lang="en-US" sz="2400" b="1" spc="75" dirty="0" smtClean="0">
                <a:solidFill>
                  <a:srgbClr val="FF0000"/>
                </a:solidFill>
                <a:latin typeface="Times New Roman" pitchFamily="18" charset="0"/>
                <a:ea typeface="Times New Roman"/>
                <a:cs typeface="Times New Roman" pitchFamily="18" charset="0"/>
              </a:rPr>
            </a:br>
            <a:r>
              <a:rPr lang="en-US" sz="2400" b="1" spc="75" dirty="0">
                <a:solidFill>
                  <a:srgbClr val="FF0000"/>
                </a:solidFill>
                <a:latin typeface="Times New Roman" pitchFamily="18" charset="0"/>
                <a:ea typeface="Times New Roman"/>
                <a:cs typeface="Times New Roman" pitchFamily="18" charset="0"/>
              </a:rPr>
              <a:t/>
            </a:r>
            <a:br>
              <a:rPr lang="en-US" sz="2400" b="1" spc="75" dirty="0">
                <a:solidFill>
                  <a:srgbClr val="FF0000"/>
                </a:solidFill>
                <a:latin typeface="Times New Roman" pitchFamily="18" charset="0"/>
                <a:ea typeface="Times New Roman"/>
                <a:cs typeface="Times New Roman" pitchFamily="18" charset="0"/>
              </a:rPr>
            </a:br>
            <a:r>
              <a:rPr lang="en-US" sz="2400" b="1" spc="75" dirty="0" smtClean="0">
                <a:solidFill>
                  <a:srgbClr val="FF0000"/>
                </a:solidFill>
                <a:latin typeface="Times New Roman" pitchFamily="18" charset="0"/>
                <a:ea typeface="Times New Roman"/>
                <a:cs typeface="Times New Roman" pitchFamily="18" charset="0"/>
              </a:rPr>
              <a:t/>
            </a:r>
            <a:br>
              <a:rPr lang="en-US" sz="2400" b="1" spc="75" dirty="0" smtClean="0">
                <a:solidFill>
                  <a:srgbClr val="FF0000"/>
                </a:solidFill>
                <a:latin typeface="Times New Roman" pitchFamily="18" charset="0"/>
                <a:ea typeface="Times New Roman"/>
                <a:cs typeface="Times New Roman" pitchFamily="18" charset="0"/>
              </a:rPr>
            </a:br>
            <a:r>
              <a:rPr lang="en-US" sz="2400" b="1" spc="75" dirty="0">
                <a:solidFill>
                  <a:srgbClr val="FF0000"/>
                </a:solidFill>
                <a:latin typeface="Times New Roman" pitchFamily="18" charset="0"/>
                <a:ea typeface="Times New Roman"/>
                <a:cs typeface="Times New Roman" pitchFamily="18" charset="0"/>
              </a:rPr>
              <a:t/>
            </a:r>
            <a:br>
              <a:rPr lang="en-US" sz="2400" b="1" spc="75" dirty="0">
                <a:solidFill>
                  <a:srgbClr val="FF0000"/>
                </a:solidFill>
                <a:latin typeface="Times New Roman" pitchFamily="18" charset="0"/>
                <a:ea typeface="Times New Roman"/>
                <a:cs typeface="Times New Roman" pitchFamily="18" charset="0"/>
              </a:rPr>
            </a:br>
            <a:r>
              <a:rPr lang="en-US" sz="2400" b="1" spc="75" dirty="0" smtClean="0">
                <a:solidFill>
                  <a:srgbClr val="FF0000"/>
                </a:solidFill>
                <a:latin typeface="Times New Roman" pitchFamily="18" charset="0"/>
                <a:ea typeface="Times New Roman"/>
                <a:cs typeface="Times New Roman" pitchFamily="18" charset="0"/>
              </a:rPr>
              <a:t/>
            </a:r>
            <a:br>
              <a:rPr lang="en-US" sz="2400" b="1" spc="75" dirty="0" smtClean="0">
                <a:solidFill>
                  <a:srgbClr val="FF0000"/>
                </a:solidFill>
                <a:latin typeface="Times New Roman" pitchFamily="18" charset="0"/>
                <a:ea typeface="Times New Roman"/>
                <a:cs typeface="Times New Roman" pitchFamily="18" charset="0"/>
              </a:rPr>
            </a:br>
            <a:r>
              <a:rPr lang="en-US" sz="2400" b="1" spc="75" dirty="0">
                <a:solidFill>
                  <a:srgbClr val="FF0000"/>
                </a:solidFill>
                <a:latin typeface="Times New Roman" pitchFamily="18" charset="0"/>
                <a:ea typeface="Times New Roman"/>
                <a:cs typeface="Times New Roman" pitchFamily="18" charset="0"/>
              </a:rPr>
              <a:t/>
            </a:r>
            <a:br>
              <a:rPr lang="en-US" sz="2400" b="1" spc="75" dirty="0">
                <a:solidFill>
                  <a:srgbClr val="FF0000"/>
                </a:solidFill>
                <a:latin typeface="Times New Roman" pitchFamily="18" charset="0"/>
                <a:ea typeface="Times New Roman"/>
                <a:cs typeface="Times New Roman" pitchFamily="18" charset="0"/>
              </a:rPr>
            </a:br>
            <a:r>
              <a:rPr lang="en-US" sz="2400" b="1" spc="75" dirty="0" smtClean="0">
                <a:solidFill>
                  <a:srgbClr val="FF0000"/>
                </a:solidFill>
                <a:latin typeface="Times New Roman" pitchFamily="18" charset="0"/>
                <a:ea typeface="Times New Roman"/>
                <a:cs typeface="Times New Roman" pitchFamily="18" charset="0"/>
              </a:rPr>
              <a:t>Microscopic observation of </a:t>
            </a:r>
            <a:r>
              <a:rPr lang="en-US" sz="2400" b="1" i="1" spc="75" dirty="0" err="1" smtClean="0">
                <a:solidFill>
                  <a:srgbClr val="FF0000"/>
                </a:solidFill>
                <a:latin typeface="Times New Roman" pitchFamily="18" charset="0"/>
                <a:ea typeface="Times New Roman"/>
                <a:cs typeface="Times New Roman" pitchFamily="18" charset="0"/>
              </a:rPr>
              <a:t>Aspergillus</a:t>
            </a:r>
            <a:r>
              <a:rPr lang="en-US" sz="2400" b="1" i="1" spc="75" dirty="0" smtClean="0">
                <a:solidFill>
                  <a:srgbClr val="FF0000"/>
                </a:solidFill>
                <a:latin typeface="Times New Roman" pitchFamily="18" charset="0"/>
                <a:ea typeface="Times New Roman"/>
                <a:cs typeface="Times New Roman" pitchFamily="18" charset="0"/>
              </a:rPr>
              <a:t> </a:t>
            </a:r>
            <a:r>
              <a:rPr lang="en-US" sz="2400" b="1" spc="75" dirty="0" smtClean="0">
                <a:solidFill>
                  <a:srgbClr val="FF0000"/>
                </a:solidFill>
                <a:latin typeface="Times New Roman" pitchFamily="18" charset="0"/>
                <a:ea typeface="Times New Roman"/>
                <a:cs typeface="Times New Roman" pitchFamily="18" charset="0"/>
              </a:rPr>
              <a:t>spp.</a:t>
            </a:r>
            <a:r>
              <a:rPr lang="en-US" dirty="0" smtClean="0">
                <a:solidFill>
                  <a:srgbClr val="FF0000"/>
                </a:solidFill>
                <a:latin typeface="Times New Roman" pitchFamily="18" charset="0"/>
                <a:ea typeface="Calibri"/>
                <a:cs typeface="Times New Roman" pitchFamily="18" charset="0"/>
              </a:rPr>
              <a:t/>
            </a:r>
            <a:br>
              <a:rPr lang="en-US" dirty="0" smtClean="0">
                <a:solidFill>
                  <a:srgbClr val="FF0000"/>
                </a:solidFill>
                <a:latin typeface="Times New Roman" pitchFamily="18" charset="0"/>
                <a:ea typeface="Calibri"/>
                <a:cs typeface="Times New Roman" pitchFamily="18" charset="0"/>
              </a:rPr>
            </a:br>
            <a:endParaRPr lang="ar-IQ" dirty="0"/>
          </a:p>
        </p:txBody>
      </p:sp>
      <p:graphicFrame>
        <p:nvGraphicFramePr>
          <p:cNvPr id="6" name="Table 5"/>
          <p:cNvGraphicFramePr>
            <a:graphicFrameLocks noGrp="1"/>
          </p:cNvGraphicFramePr>
          <p:nvPr>
            <p:extLst>
              <p:ext uri="{D42A27DB-BD31-4B8C-83A1-F6EECF244321}">
                <p14:modId xmlns:p14="http://schemas.microsoft.com/office/powerpoint/2010/main" val="591767300"/>
              </p:ext>
            </p:extLst>
          </p:nvPr>
        </p:nvGraphicFramePr>
        <p:xfrm>
          <a:off x="395536" y="1052736"/>
          <a:ext cx="8291264" cy="5544618"/>
        </p:xfrm>
        <a:graphic>
          <a:graphicData uri="http://schemas.openxmlformats.org/drawingml/2006/table">
            <a:tbl>
              <a:tblPr firstRow="1" firstCol="1" bandRow="1">
                <a:tableStyleId>{5C22544A-7EE6-4342-B048-85BDC9FD1C3A}</a:tableStyleId>
              </a:tblPr>
              <a:tblGrid>
                <a:gridCol w="2804864"/>
                <a:gridCol w="2743200"/>
                <a:gridCol w="2743200"/>
              </a:tblGrid>
              <a:tr h="924103">
                <a:tc>
                  <a:txBody>
                    <a:bodyPr/>
                    <a:lstStyle/>
                    <a:p>
                      <a:pPr marL="0" marR="0" algn="ctr">
                        <a:lnSpc>
                          <a:spcPct val="115000"/>
                        </a:lnSpc>
                        <a:spcBef>
                          <a:spcPts val="0"/>
                        </a:spcBef>
                        <a:spcAft>
                          <a:spcPts val="1800"/>
                        </a:spcAft>
                      </a:pPr>
                      <a:r>
                        <a:rPr lang="en-US" sz="2000" dirty="0">
                          <a:solidFill>
                            <a:srgbClr val="FFFF00"/>
                          </a:solidFill>
                          <a:effectLst/>
                          <a:latin typeface="Times New Roman" pitchFamily="18" charset="0"/>
                          <a:cs typeface="Times New Roman" pitchFamily="18" charset="0"/>
                        </a:rPr>
                        <a:t>Species</a:t>
                      </a:r>
                      <a:endParaRPr lang="en-US" sz="2000"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ctr">
                        <a:lnSpc>
                          <a:spcPct val="115000"/>
                        </a:lnSpc>
                        <a:spcBef>
                          <a:spcPts val="0"/>
                        </a:spcBef>
                        <a:spcAft>
                          <a:spcPts val="1800"/>
                        </a:spcAft>
                      </a:pPr>
                      <a:r>
                        <a:rPr lang="en-US" sz="2000" dirty="0" err="1">
                          <a:solidFill>
                            <a:srgbClr val="FFFF00"/>
                          </a:solidFill>
                          <a:effectLst/>
                          <a:latin typeface="Times New Roman" pitchFamily="18" charset="0"/>
                          <a:cs typeface="Times New Roman" pitchFamily="18" charset="0"/>
                        </a:rPr>
                        <a:t>Phialides</a:t>
                      </a:r>
                      <a:endParaRPr lang="en-US" sz="2000"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ctr">
                        <a:lnSpc>
                          <a:spcPct val="115000"/>
                        </a:lnSpc>
                        <a:spcBef>
                          <a:spcPts val="0"/>
                        </a:spcBef>
                        <a:spcAft>
                          <a:spcPts val="1800"/>
                        </a:spcAft>
                      </a:pPr>
                      <a:r>
                        <a:rPr lang="en-US" sz="2000" dirty="0">
                          <a:solidFill>
                            <a:srgbClr val="FFFF00"/>
                          </a:solidFill>
                          <a:effectLst/>
                          <a:latin typeface="Times New Roman" pitchFamily="18" charset="0"/>
                          <a:cs typeface="Times New Roman" pitchFamily="18" charset="0"/>
                        </a:rPr>
                        <a:t>Color of Conidia</a:t>
                      </a:r>
                      <a:endParaRPr lang="en-US" sz="2000" dirty="0">
                        <a:solidFill>
                          <a:srgbClr val="FFFF00"/>
                        </a:solidFill>
                        <a:effectLst/>
                        <a:latin typeface="Times New Roman" pitchFamily="18" charset="0"/>
                        <a:ea typeface="Calibri"/>
                        <a:cs typeface="Times New Roman" pitchFamily="18" charset="0"/>
                      </a:endParaRPr>
                    </a:p>
                  </a:txBody>
                  <a:tcPr marL="9525" marR="9525" marT="9525" marB="9525" anchor="ctr"/>
                </a:tc>
              </a:tr>
              <a:tr h="924103">
                <a:tc>
                  <a:txBody>
                    <a:bodyPr/>
                    <a:lstStyle/>
                    <a:p>
                      <a:pPr marL="0" marR="0" algn="l">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fumigatus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a:effectLst/>
                          <a:latin typeface="Times New Roman" pitchFamily="18" charset="0"/>
                          <a:cs typeface="Times New Roman" pitchFamily="18" charset="0"/>
                        </a:rPr>
                        <a:t>Uniseriate</a:t>
                      </a:r>
                      <a:endParaRPr lang="en-US" sz="2000">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a:effectLst/>
                          <a:latin typeface="Times New Roman" pitchFamily="18" charset="0"/>
                          <a:cs typeface="Times New Roman" pitchFamily="18" charset="0"/>
                        </a:rPr>
                        <a:t>Grey, green or blue-green</a:t>
                      </a:r>
                      <a:endParaRPr lang="en-US" sz="2000">
                        <a:effectLst/>
                        <a:latin typeface="Times New Roman" pitchFamily="18" charset="0"/>
                        <a:ea typeface="Calibri"/>
                        <a:cs typeface="Times New Roman" pitchFamily="18" charset="0"/>
                      </a:endParaRPr>
                    </a:p>
                  </a:txBody>
                  <a:tcPr marL="9525" marR="9525" marT="9525" marB="9525" anchor="ctr"/>
                </a:tc>
              </a:tr>
              <a:tr h="924103">
                <a:tc>
                  <a:txBody>
                    <a:bodyPr/>
                    <a:lstStyle/>
                    <a:p>
                      <a:pPr marL="0" marR="0" algn="l">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flavus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dirty="0" err="1">
                          <a:effectLst/>
                          <a:latin typeface="Times New Roman" pitchFamily="18" charset="0"/>
                          <a:cs typeface="Times New Roman" pitchFamily="18" charset="0"/>
                        </a:rPr>
                        <a:t>Biseriate</a:t>
                      </a:r>
                      <a:r>
                        <a:rPr lang="en-US" sz="2000" dirty="0">
                          <a:effectLst/>
                          <a:latin typeface="Times New Roman" pitchFamily="18" charset="0"/>
                          <a:cs typeface="Times New Roman" pitchFamily="18" charset="0"/>
                        </a:rPr>
                        <a:t> or </a:t>
                      </a:r>
                      <a:r>
                        <a:rPr lang="en-US" sz="2000" dirty="0" err="1">
                          <a:effectLst/>
                          <a:latin typeface="Times New Roman" pitchFamily="18" charset="0"/>
                          <a:cs typeface="Times New Roman" pitchFamily="18" charset="0"/>
                        </a:rPr>
                        <a:t>Uniseriate</a:t>
                      </a:r>
                      <a:endParaRPr lang="en-US" sz="20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a:effectLst/>
                          <a:latin typeface="Times New Roman" pitchFamily="18" charset="0"/>
                          <a:cs typeface="Times New Roman" pitchFamily="18" charset="0"/>
                        </a:rPr>
                        <a:t>Yellow to green</a:t>
                      </a:r>
                      <a:endParaRPr lang="en-US" sz="2000">
                        <a:effectLst/>
                        <a:latin typeface="Times New Roman" pitchFamily="18" charset="0"/>
                        <a:ea typeface="Calibri"/>
                        <a:cs typeface="Times New Roman" pitchFamily="18" charset="0"/>
                      </a:endParaRPr>
                    </a:p>
                  </a:txBody>
                  <a:tcPr marL="9525" marR="9525" marT="9525" marB="9525" anchor="ctr"/>
                </a:tc>
              </a:tr>
              <a:tr h="924103">
                <a:tc>
                  <a:txBody>
                    <a:bodyPr/>
                    <a:lstStyle/>
                    <a:p>
                      <a:pPr marL="0" marR="0" algn="l">
                        <a:lnSpc>
                          <a:spcPct val="115000"/>
                        </a:lnSpc>
                        <a:spcBef>
                          <a:spcPts val="0"/>
                        </a:spcBef>
                        <a:spcAft>
                          <a:spcPts val="1800"/>
                        </a:spcAft>
                      </a:pPr>
                      <a:r>
                        <a:rPr lang="en-US" sz="2000" i="1" dirty="0" err="1">
                          <a:solidFill>
                            <a:srgbClr val="FFFF00"/>
                          </a:solidFill>
                          <a:effectLst/>
                          <a:latin typeface="Times New Roman" pitchFamily="18" charset="0"/>
                          <a:cs typeface="Times New Roman" pitchFamily="18" charset="0"/>
                        </a:rPr>
                        <a:t>A.niger</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dirty="0" err="1">
                          <a:effectLst/>
                          <a:latin typeface="Times New Roman" pitchFamily="18" charset="0"/>
                          <a:cs typeface="Times New Roman" pitchFamily="18" charset="0"/>
                        </a:rPr>
                        <a:t>Biseriate</a:t>
                      </a:r>
                      <a:endParaRPr lang="en-US" sz="20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a:effectLst/>
                          <a:latin typeface="Times New Roman" pitchFamily="18" charset="0"/>
                          <a:cs typeface="Times New Roman" pitchFamily="18" charset="0"/>
                        </a:rPr>
                        <a:t>Black</a:t>
                      </a:r>
                      <a:endParaRPr lang="en-US" sz="2000">
                        <a:effectLst/>
                        <a:latin typeface="Times New Roman" pitchFamily="18" charset="0"/>
                        <a:ea typeface="Calibri"/>
                        <a:cs typeface="Times New Roman" pitchFamily="18" charset="0"/>
                      </a:endParaRPr>
                    </a:p>
                  </a:txBody>
                  <a:tcPr marL="9525" marR="9525" marT="9525" marB="9525" anchor="ctr"/>
                </a:tc>
              </a:tr>
              <a:tr h="924103">
                <a:tc>
                  <a:txBody>
                    <a:bodyPr/>
                    <a:lstStyle/>
                    <a:p>
                      <a:pPr marL="0" marR="0" algn="l">
                        <a:lnSpc>
                          <a:spcPct val="115000"/>
                        </a:lnSpc>
                        <a:spcBef>
                          <a:spcPts val="0"/>
                        </a:spcBef>
                        <a:spcAft>
                          <a:spcPts val="1800"/>
                        </a:spcAft>
                      </a:pPr>
                      <a:r>
                        <a:rPr lang="en-US" sz="2000" i="1" dirty="0" err="1">
                          <a:solidFill>
                            <a:srgbClr val="FFFF00"/>
                          </a:solidFill>
                          <a:effectLst/>
                          <a:latin typeface="Times New Roman" pitchFamily="18" charset="0"/>
                          <a:cs typeface="Times New Roman" pitchFamily="18" charset="0"/>
                        </a:rPr>
                        <a:t>A.terreus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dirty="0" err="1">
                          <a:effectLst/>
                          <a:latin typeface="Times New Roman" pitchFamily="18" charset="0"/>
                          <a:cs typeface="Times New Roman" pitchFamily="18" charset="0"/>
                        </a:rPr>
                        <a:t>Biseriate</a:t>
                      </a:r>
                      <a:endParaRPr lang="en-US" sz="20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a:effectLst/>
                          <a:latin typeface="Times New Roman" pitchFamily="18" charset="0"/>
                          <a:cs typeface="Times New Roman" pitchFamily="18" charset="0"/>
                        </a:rPr>
                        <a:t>Orange to brown</a:t>
                      </a:r>
                      <a:endParaRPr lang="en-US" sz="2000">
                        <a:effectLst/>
                        <a:latin typeface="Times New Roman" pitchFamily="18" charset="0"/>
                        <a:ea typeface="Calibri"/>
                        <a:cs typeface="Times New Roman" pitchFamily="18" charset="0"/>
                      </a:endParaRPr>
                    </a:p>
                  </a:txBody>
                  <a:tcPr marL="9525" marR="9525" marT="9525" marB="9525" anchor="ctr"/>
                </a:tc>
              </a:tr>
              <a:tr h="924103">
                <a:tc>
                  <a:txBody>
                    <a:bodyPr/>
                    <a:lstStyle/>
                    <a:p>
                      <a:pPr marL="0" marR="0" algn="l">
                        <a:lnSpc>
                          <a:spcPct val="115000"/>
                        </a:lnSpc>
                        <a:spcBef>
                          <a:spcPts val="0"/>
                        </a:spcBef>
                        <a:spcAft>
                          <a:spcPts val="1800"/>
                        </a:spcAft>
                      </a:pPr>
                      <a:r>
                        <a:rPr lang="en-US" sz="2000" i="1" dirty="0">
                          <a:solidFill>
                            <a:srgbClr val="FFFF00"/>
                          </a:solidFill>
                          <a:effectLst/>
                          <a:latin typeface="Times New Roman" pitchFamily="18" charset="0"/>
                          <a:cs typeface="Times New Roman" pitchFamily="18" charset="0"/>
                        </a:rPr>
                        <a:t>A. </a:t>
                      </a:r>
                      <a:r>
                        <a:rPr lang="en-US" sz="2000" i="1" dirty="0" err="1">
                          <a:solidFill>
                            <a:srgbClr val="FFFF00"/>
                          </a:solidFill>
                          <a:effectLst/>
                          <a:latin typeface="Times New Roman" pitchFamily="18" charset="0"/>
                          <a:cs typeface="Times New Roman" pitchFamily="18" charset="0"/>
                        </a:rPr>
                        <a:t>nidulans</a:t>
                      </a:r>
                      <a:endParaRPr lang="en-US" sz="2000" i="1" dirty="0">
                        <a:solidFill>
                          <a:srgbClr val="FFFF00"/>
                        </a:solidFill>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dirty="0" err="1">
                          <a:effectLst/>
                          <a:latin typeface="Times New Roman" pitchFamily="18" charset="0"/>
                          <a:cs typeface="Times New Roman" pitchFamily="18" charset="0"/>
                        </a:rPr>
                        <a:t>Biseriate</a:t>
                      </a:r>
                      <a:endParaRPr lang="en-US" sz="2000" dirty="0">
                        <a:effectLst/>
                        <a:latin typeface="Times New Roman" pitchFamily="18" charset="0"/>
                        <a:ea typeface="Calibri"/>
                        <a:cs typeface="Times New Roman" pitchFamily="18" charset="0"/>
                      </a:endParaRPr>
                    </a:p>
                  </a:txBody>
                  <a:tcPr marL="9525" marR="9525" marT="9525" marB="9525" anchor="ctr"/>
                </a:tc>
                <a:tc>
                  <a:txBody>
                    <a:bodyPr/>
                    <a:lstStyle/>
                    <a:p>
                      <a:pPr marL="0" marR="0" algn="l">
                        <a:lnSpc>
                          <a:spcPct val="115000"/>
                        </a:lnSpc>
                        <a:spcBef>
                          <a:spcPts val="0"/>
                        </a:spcBef>
                        <a:spcAft>
                          <a:spcPts val="1800"/>
                        </a:spcAft>
                      </a:pPr>
                      <a:r>
                        <a:rPr lang="en-US" sz="2000" dirty="0">
                          <a:effectLst/>
                          <a:latin typeface="Times New Roman" pitchFamily="18" charset="0"/>
                          <a:cs typeface="Times New Roman" pitchFamily="18" charset="0"/>
                        </a:rPr>
                        <a:t>Dark green</a:t>
                      </a:r>
                      <a:endParaRPr lang="en-US" sz="2000" dirty="0">
                        <a:effectLst/>
                        <a:latin typeface="Times New Roman" pitchFamily="18" charset="0"/>
                        <a:ea typeface="Calibri"/>
                        <a:cs typeface="Times New Roman" pitchFamily="18" charset="0"/>
                      </a:endParaRPr>
                    </a:p>
                  </a:txBody>
                  <a:tcPr marL="9525" marR="9525" marT="9525" marB="9525" anchor="ctr"/>
                </a:tc>
              </a:tr>
            </a:tbl>
          </a:graphicData>
        </a:graphic>
      </p:graphicFrame>
    </p:spTree>
    <p:extLst>
      <p:ext uri="{BB962C8B-B14F-4D97-AF65-F5344CB8AC3E}">
        <p14:creationId xmlns:p14="http://schemas.microsoft.com/office/powerpoint/2010/main" val="3218770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IQ" dirty="0"/>
          </a:p>
        </p:txBody>
      </p:sp>
      <p:sp>
        <p:nvSpPr>
          <p:cNvPr id="3" name="Subtitle 2"/>
          <p:cNvSpPr>
            <a:spLocks noGrp="1"/>
          </p:cNvSpPr>
          <p:nvPr>
            <p:ph type="subTitle" idx="1"/>
          </p:nvPr>
        </p:nvSpPr>
        <p:spPr>
          <a:xfrm>
            <a:off x="683568" y="4953000"/>
            <a:ext cx="7920880" cy="1219200"/>
          </a:xfrm>
        </p:spPr>
        <p:txBody>
          <a:bodyPr>
            <a:normAutofit fontScale="77500" lnSpcReduction="20000"/>
          </a:bodyPr>
          <a:lstStyle/>
          <a:p>
            <a:r>
              <a:rPr lang="en-US" sz="2900" i="1" dirty="0" err="1">
                <a:solidFill>
                  <a:schemeClr val="tx1"/>
                </a:solidFill>
                <a:latin typeface="Times New Roman" pitchFamily="18" charset="0"/>
                <a:cs typeface="Times New Roman" pitchFamily="18" charset="0"/>
              </a:rPr>
              <a:t>Aspergillus</a:t>
            </a:r>
            <a:r>
              <a:rPr lang="en-US" sz="2900" dirty="0">
                <a:solidFill>
                  <a:schemeClr val="tx1"/>
                </a:solidFill>
                <a:latin typeface="Times New Roman" pitchFamily="18" charset="0"/>
                <a:cs typeface="Times New Roman" pitchFamily="18" charset="0"/>
              </a:rPr>
              <a:t> spp. is a common laboratory contaminant. So, to confirm the relevance of positive culture, their quantitation is necessary. For this, 6-consecutive morning samples are required, out of which should show the same fungal growth in the 50% sample</a:t>
            </a:r>
            <a:r>
              <a:rPr lang="en-US" dirty="0">
                <a:latin typeface="Times New Roman" pitchFamily="18" charset="0"/>
                <a:cs typeface="Times New Roman" pitchFamily="18" charset="0"/>
              </a:rPr>
              <a:t>.</a:t>
            </a:r>
          </a:p>
          <a:p>
            <a:endParaRPr lang="ar-IQ" dirty="0"/>
          </a:p>
        </p:txBody>
      </p:sp>
      <p:pic>
        <p:nvPicPr>
          <p:cNvPr id="4" name="Picture 3" descr="Microscopic observation of Aspergillus spp.">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99592" y="764704"/>
            <a:ext cx="7272808" cy="4104456"/>
          </a:xfrm>
          <a:prstGeom prst="rect">
            <a:avLst/>
          </a:prstGeom>
          <a:noFill/>
          <a:ln>
            <a:noFill/>
          </a:ln>
        </p:spPr>
      </p:pic>
    </p:spTree>
    <p:extLst>
      <p:ext uri="{BB962C8B-B14F-4D97-AF65-F5344CB8AC3E}">
        <p14:creationId xmlns:p14="http://schemas.microsoft.com/office/powerpoint/2010/main" val="2740019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30" y="332656"/>
            <a:ext cx="8568952" cy="5847755"/>
          </a:xfrm>
          <a:prstGeom prst="rect">
            <a:avLst/>
          </a:prstGeom>
        </p:spPr>
        <p:txBody>
          <a:bodyPr wrap="square">
            <a:spAutoFit/>
          </a:bodyPr>
          <a:lstStyle/>
          <a:p>
            <a:pPr algn="just" rtl="0"/>
            <a:r>
              <a:rPr lang="en-US" sz="2200" dirty="0">
                <a:solidFill>
                  <a:srgbClr val="FF0000"/>
                </a:solidFill>
                <a:latin typeface="Times New Roman" pitchFamily="18" charset="0"/>
                <a:cs typeface="Times New Roman" pitchFamily="18" charset="0"/>
              </a:rPr>
              <a:t>3. </a:t>
            </a:r>
            <a:r>
              <a:rPr lang="en-US" sz="2200" dirty="0" err="1">
                <a:solidFill>
                  <a:srgbClr val="FF0000"/>
                </a:solidFill>
                <a:latin typeface="Times New Roman" pitchFamily="18" charset="0"/>
                <a:cs typeface="Times New Roman" pitchFamily="18" charset="0"/>
              </a:rPr>
              <a:t>Immunodiagnosis</a:t>
            </a:r>
            <a:endParaRPr lang="en-US" sz="2200" dirty="0">
              <a:solidFill>
                <a:srgbClr val="FF0000"/>
              </a:solidFill>
              <a:latin typeface="Times New Roman" pitchFamily="18" charset="0"/>
              <a:cs typeface="Times New Roman" pitchFamily="18" charset="0"/>
            </a:endParaRPr>
          </a:p>
          <a:p>
            <a:pPr algn="just" rtl="0"/>
            <a:endParaRPr lang="en-US" sz="2000" dirty="0">
              <a:solidFill>
                <a:srgbClr val="FF0000"/>
              </a:solidFill>
              <a:latin typeface="Times New Roman" pitchFamily="18" charset="0"/>
              <a:cs typeface="Times New Roman" pitchFamily="18" charset="0"/>
            </a:endParaRPr>
          </a:p>
          <a:p>
            <a:pPr algn="just" rtl="0">
              <a:lnSpc>
                <a:spcPct val="150000"/>
              </a:lnSpc>
            </a:pPr>
            <a:r>
              <a:rPr lang="en-US" sz="2000" dirty="0">
                <a:latin typeface="Times New Roman" pitchFamily="18" charset="0"/>
                <a:cs typeface="Times New Roman" pitchFamily="18" charset="0"/>
              </a:rPr>
              <a:t>In the case of </a:t>
            </a:r>
            <a:r>
              <a:rPr lang="en-US" sz="2000" dirty="0" err="1">
                <a:latin typeface="Times New Roman" pitchFamily="18" charset="0"/>
                <a:cs typeface="Times New Roman" pitchFamily="18" charset="0"/>
              </a:rPr>
              <a:t>aspergilloma</a:t>
            </a:r>
            <a:r>
              <a:rPr lang="en-US" sz="2000" dirty="0">
                <a:latin typeface="Times New Roman" pitchFamily="18" charset="0"/>
                <a:cs typeface="Times New Roman" pitchFamily="18" charset="0"/>
              </a:rPr>
              <a:t>, a high percentage of patients demonstrates precipitating </a:t>
            </a:r>
            <a:r>
              <a:rPr lang="en-US" sz="2000" dirty="0" err="1">
                <a:latin typeface="Times New Roman" pitchFamily="18" charset="0"/>
                <a:cs typeface="Times New Roman" pitchFamily="18" charset="0"/>
              </a:rPr>
              <a:t>IgG</a:t>
            </a:r>
            <a:r>
              <a:rPr lang="en-US" sz="2000" dirty="0">
                <a:latin typeface="Times New Roman" pitchFamily="18" charset="0"/>
                <a:cs typeface="Times New Roman" pitchFamily="18" charset="0"/>
              </a:rPr>
              <a:t> antibodies. In case of allergic </a:t>
            </a:r>
            <a:r>
              <a:rPr lang="en-US" sz="2000" dirty="0" err="1">
                <a:latin typeface="Times New Roman" pitchFamily="18" charset="0"/>
                <a:cs typeface="Times New Roman" pitchFamily="18" charset="0"/>
              </a:rPr>
              <a:t>bronchopulmonary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aspergillosis</a:t>
            </a:r>
            <a:r>
              <a:rPr lang="en-US" sz="2000" dirty="0">
                <a:latin typeface="Times New Roman" pitchFamily="18" charset="0"/>
                <a:cs typeface="Times New Roman" pitchFamily="18" charset="0"/>
              </a:rPr>
              <a:t>:</a:t>
            </a:r>
          </a:p>
          <a:p>
            <a:pPr algn="just" rtl="0"/>
            <a:endParaRPr lang="en-US" sz="2000" dirty="0">
              <a:latin typeface="Times New Roman" pitchFamily="18" charset="0"/>
              <a:cs typeface="Times New Roman" pitchFamily="18" charset="0"/>
            </a:endParaRPr>
          </a:p>
          <a:p>
            <a:pPr algn="just" rtl="0"/>
            <a:r>
              <a:rPr lang="en-US" sz="2000" dirty="0">
                <a:latin typeface="Times New Roman" pitchFamily="18" charset="0"/>
                <a:cs typeface="Times New Roman" pitchFamily="18" charset="0"/>
              </a:rPr>
              <a:t>• Skin test reaction is positive for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antigens.</a:t>
            </a:r>
          </a:p>
          <a:p>
            <a:pPr algn="just" rtl="0"/>
            <a:r>
              <a:rPr lang="en-US" sz="2000" dirty="0">
                <a:latin typeface="Times New Roman" pitchFamily="18" charset="0"/>
                <a:cs typeface="Times New Roman" pitchFamily="18" charset="0"/>
              </a:rPr>
              <a:t>• Elevated level of </a:t>
            </a:r>
            <a:r>
              <a:rPr lang="en-US" sz="2000" dirty="0" err="1">
                <a:latin typeface="Times New Roman" pitchFamily="18" charset="0"/>
                <a:cs typeface="Times New Roman" pitchFamily="18" charset="0"/>
              </a:rPr>
              <a:t>IgE</a:t>
            </a:r>
            <a:endParaRPr lang="en-US" sz="2000" dirty="0">
              <a:latin typeface="Times New Roman" pitchFamily="18" charset="0"/>
              <a:cs typeface="Times New Roman" pitchFamily="18" charset="0"/>
            </a:endParaRPr>
          </a:p>
          <a:p>
            <a:pPr algn="just" rtl="0"/>
            <a:r>
              <a:rPr lang="en-US" sz="2000" dirty="0">
                <a:latin typeface="Times New Roman" pitchFamily="18" charset="0"/>
                <a:cs typeface="Times New Roman" pitchFamily="18" charset="0"/>
              </a:rPr>
              <a:t>• Specific </a:t>
            </a:r>
            <a:r>
              <a:rPr lang="en-US" sz="2000" dirty="0" err="1">
                <a:latin typeface="Times New Roman" pitchFamily="18" charset="0"/>
                <a:cs typeface="Times New Roman" pitchFamily="18" charset="0"/>
              </a:rPr>
              <a:t>IgE</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IgG</a:t>
            </a:r>
            <a:r>
              <a:rPr lang="en-US" sz="2000" dirty="0">
                <a:latin typeface="Times New Roman" pitchFamily="18" charset="0"/>
                <a:cs typeface="Times New Roman" pitchFamily="18" charset="0"/>
              </a:rPr>
              <a:t> precipitating antibodies to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spp. in serum.</a:t>
            </a:r>
          </a:p>
          <a:p>
            <a:pPr algn="just" rtl="0"/>
            <a:endParaRPr lang="en-US" sz="2000" dirty="0">
              <a:latin typeface="Times New Roman" pitchFamily="18" charset="0"/>
              <a:cs typeface="Times New Roman" pitchFamily="18" charset="0"/>
            </a:endParaRPr>
          </a:p>
          <a:p>
            <a:pPr algn="just" rtl="0"/>
            <a:r>
              <a:rPr lang="en-US" sz="2200" dirty="0">
                <a:solidFill>
                  <a:srgbClr val="FF0000"/>
                </a:solidFill>
                <a:latin typeface="Times New Roman" pitchFamily="18" charset="0"/>
                <a:cs typeface="Times New Roman" pitchFamily="18" charset="0"/>
              </a:rPr>
              <a:t>i. Detection of Antibody</a:t>
            </a:r>
          </a:p>
          <a:p>
            <a:pPr algn="just" rtl="0">
              <a:lnSpc>
                <a:spcPct val="150000"/>
              </a:lnSpc>
            </a:pPr>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An </a:t>
            </a:r>
            <a:r>
              <a:rPr lang="en-US" sz="2000" dirty="0" err="1">
                <a:latin typeface="Times New Roman" pitchFamily="18" charset="0"/>
                <a:cs typeface="Times New Roman" pitchFamily="18" charset="0"/>
              </a:rPr>
              <a:t>immunodiffusion</a:t>
            </a:r>
            <a:r>
              <a:rPr lang="en-US" sz="2000" dirty="0">
                <a:latin typeface="Times New Roman" pitchFamily="18" charset="0"/>
                <a:cs typeface="Times New Roman" pitchFamily="18" charset="0"/>
              </a:rPr>
              <a:t> test is done using commercial or laboratory-prepared antigens. Biotin-</a:t>
            </a:r>
            <a:r>
              <a:rPr lang="en-US" sz="2000" dirty="0" err="1">
                <a:latin typeface="Times New Roman" pitchFamily="18" charset="0"/>
                <a:cs typeface="Times New Roman" pitchFamily="18" charset="0"/>
              </a:rPr>
              <a:t>avidin</a:t>
            </a:r>
            <a:r>
              <a:rPr lang="en-US" sz="2000" dirty="0">
                <a:latin typeface="Times New Roman" pitchFamily="18" charset="0"/>
                <a:cs typeface="Times New Roman" pitchFamily="18" charset="0"/>
              </a:rPr>
              <a:t>-linked enzyme immunoassay (BALISA) is a sensitive enzyme-linked </a:t>
            </a:r>
            <a:r>
              <a:rPr lang="en-US" sz="2000" dirty="0" err="1">
                <a:latin typeface="Times New Roman" pitchFamily="18" charset="0"/>
                <a:cs typeface="Times New Roman" pitchFamily="18" charset="0"/>
              </a:rPr>
              <a:t>immunosorbent</a:t>
            </a:r>
            <a:r>
              <a:rPr lang="en-US" sz="2000" dirty="0">
                <a:latin typeface="Times New Roman" pitchFamily="18" charset="0"/>
                <a:cs typeface="Times New Roman" pitchFamily="18" charset="0"/>
              </a:rPr>
              <a:t> assay that uses biotin-</a:t>
            </a:r>
            <a:r>
              <a:rPr lang="en-US" sz="2000" dirty="0" err="1">
                <a:latin typeface="Times New Roman" pitchFamily="18" charset="0"/>
                <a:cs typeface="Times New Roman" pitchFamily="18" charset="0"/>
              </a:rPr>
              <a:t>avidin</a:t>
            </a:r>
            <a:r>
              <a:rPr lang="en-US" sz="2000" dirty="0">
                <a:latin typeface="Times New Roman" pitchFamily="18" charset="0"/>
                <a:cs typeface="Times New Roman" pitchFamily="18" charset="0"/>
              </a:rPr>
              <a:t> amplification systems. It is used for the demonstration of antibody </a:t>
            </a:r>
            <a:r>
              <a:rPr lang="en-US" sz="2000" dirty="0" err="1">
                <a:latin typeface="Times New Roman" pitchFamily="18" charset="0"/>
                <a:cs typeface="Times New Roman" pitchFamily="18" charset="0"/>
              </a:rPr>
              <a:t>isotypes</a:t>
            </a:r>
            <a:r>
              <a:rPr lang="en-US" sz="2000" dirty="0">
                <a:latin typeface="Times New Roman" pitchFamily="18" charset="0"/>
                <a:cs typeface="Times New Roman" pitchFamily="18" charset="0"/>
              </a:rPr>
              <a:t>. Antigens used are the crude culture filtrate, cell wall, or cytoplasmic extracts of </a:t>
            </a:r>
            <a:r>
              <a:rPr lang="en-US" sz="2000" i="1" dirty="0">
                <a:latin typeface="Times New Roman" pitchFamily="18" charset="0"/>
                <a:cs typeface="Times New Roman" pitchFamily="18" charset="0"/>
              </a:rPr>
              <a:t>A. </a:t>
            </a:r>
            <a:r>
              <a:rPr lang="en-US" sz="2000" i="1" dirty="0" err="1">
                <a:latin typeface="Times New Roman" pitchFamily="18" charset="0"/>
                <a:cs typeface="Times New Roman" pitchFamily="18" charset="0"/>
              </a:rPr>
              <a:t>fumigatus</a:t>
            </a:r>
            <a:r>
              <a:rPr lang="en-US"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461521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1958"/>
            <a:ext cx="8712968" cy="5324535"/>
          </a:xfrm>
          <a:prstGeom prst="rect">
            <a:avLst/>
          </a:prstGeom>
        </p:spPr>
        <p:txBody>
          <a:bodyPr wrap="square">
            <a:spAutoFit/>
          </a:bodyPr>
          <a:lstStyle/>
          <a:p>
            <a:pPr algn="just" rtl="0"/>
            <a:r>
              <a:rPr lang="en-US" sz="2200" dirty="0">
                <a:solidFill>
                  <a:srgbClr val="FF0000"/>
                </a:solidFill>
              </a:rPr>
              <a:t>ii. Detection of Antigen</a:t>
            </a:r>
            <a:endParaRPr lang="en-US" sz="2200" dirty="0">
              <a:solidFill>
                <a:srgbClr val="FF0000"/>
              </a:solidFill>
              <a:latin typeface="Times New Roman" pitchFamily="18" charset="0"/>
              <a:cs typeface="Times New Roman" pitchFamily="18" charset="0"/>
            </a:endParaRPr>
          </a:p>
          <a:p>
            <a:pPr algn="just" rtl="0"/>
            <a:endParaRPr lang="en-US" dirty="0">
              <a:solidFill>
                <a:srgbClr val="FF0000"/>
              </a:solidFill>
              <a:latin typeface="Times New Roman" pitchFamily="18" charset="0"/>
              <a:cs typeface="Times New Roman" pitchFamily="18" charset="0"/>
            </a:endParaRPr>
          </a:p>
          <a:p>
            <a:pPr algn="just" rtl="0">
              <a:lnSpc>
                <a:spcPct val="150000"/>
              </a:lnSpc>
            </a:pPr>
            <a:r>
              <a:rPr lang="en-US" sz="2000" dirty="0">
                <a:latin typeface="Times New Roman" pitchFamily="18" charset="0"/>
                <a:cs typeface="Times New Roman" pitchFamily="18" charset="0"/>
              </a:rPr>
              <a:t>This test is useful for the detection of the antigen in immunosuppressed patients. In that condition, demonstrable antibodies may be absent in them. In invasive infection, antigen detection is useful. Various tests can detect the soluble antigen in the serum, urine, body fluids, and within-host phagocytic cells. They are:</a:t>
            </a:r>
          </a:p>
          <a:p>
            <a:pPr algn="just" rtl="0"/>
            <a:endParaRPr lang="en-US" dirty="0">
              <a:latin typeface="Times New Roman" pitchFamily="18" charset="0"/>
              <a:cs typeface="Times New Roman" pitchFamily="18" charset="0"/>
            </a:endParaRPr>
          </a:p>
          <a:p>
            <a:pPr algn="just" rtl="0"/>
            <a:r>
              <a:rPr lang="en-US" sz="2200" dirty="0">
                <a:solidFill>
                  <a:srgbClr val="FF0000"/>
                </a:solidFill>
                <a:latin typeface="Times New Roman" pitchFamily="18" charset="0"/>
                <a:cs typeface="Times New Roman" pitchFamily="18" charset="0"/>
              </a:rPr>
              <a:t>• Latex agglutination test</a:t>
            </a:r>
          </a:p>
          <a:p>
            <a:pPr algn="just" rtl="0"/>
            <a:r>
              <a:rPr lang="en-US" sz="2200" dirty="0">
                <a:solidFill>
                  <a:srgbClr val="FF0000"/>
                </a:solidFill>
                <a:latin typeface="Times New Roman" pitchFamily="18" charset="0"/>
                <a:cs typeface="Times New Roman" pitchFamily="18" charset="0"/>
              </a:rPr>
              <a:t>• RIA</a:t>
            </a:r>
          </a:p>
          <a:p>
            <a:pPr algn="just" rtl="0"/>
            <a:r>
              <a:rPr lang="en-US" sz="2200" dirty="0">
                <a:solidFill>
                  <a:srgbClr val="FF0000"/>
                </a:solidFill>
                <a:latin typeface="Times New Roman" pitchFamily="18" charset="0"/>
                <a:cs typeface="Times New Roman" pitchFamily="18" charset="0"/>
              </a:rPr>
              <a:t>• ELISA and BALISA</a:t>
            </a:r>
          </a:p>
          <a:p>
            <a:pPr algn="just"/>
            <a:endParaRPr lang="en-US" dirty="0">
              <a:latin typeface="Times New Roman" pitchFamily="18" charset="0"/>
              <a:cs typeface="Times New Roman" pitchFamily="18" charset="0"/>
            </a:endParaRPr>
          </a:p>
          <a:p>
            <a:pPr algn="just" rtl="0">
              <a:lnSpc>
                <a:spcPct val="150000"/>
              </a:lnSpc>
            </a:pPr>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For the demonstration of the </a:t>
            </a:r>
            <a:r>
              <a:rPr lang="en-US" sz="2000" i="1"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antigens in the cerebrospinal fluid, western blot analysis was done by Ray and colleagues</a:t>
            </a:r>
            <a:r>
              <a:rPr lang="en-US" sz="2000" dirty="0"/>
              <a:t>.</a:t>
            </a:r>
          </a:p>
          <a:p>
            <a:pPr algn="just" rtl="0"/>
            <a:endParaRPr lang="en-US" dirty="0"/>
          </a:p>
        </p:txBody>
      </p:sp>
    </p:spTree>
    <p:extLst>
      <p:ext uri="{BB962C8B-B14F-4D97-AF65-F5344CB8AC3E}">
        <p14:creationId xmlns:p14="http://schemas.microsoft.com/office/powerpoint/2010/main" val="1987368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04664"/>
            <a:ext cx="8784976" cy="5093702"/>
          </a:xfrm>
          <a:prstGeom prst="rect">
            <a:avLst/>
          </a:prstGeom>
        </p:spPr>
        <p:txBody>
          <a:bodyPr wrap="square">
            <a:spAutoFit/>
          </a:bodyPr>
          <a:lstStyle/>
          <a:p>
            <a:pPr algn="l" rtl="0"/>
            <a:r>
              <a:rPr lang="en-US" sz="2200" dirty="0">
                <a:solidFill>
                  <a:srgbClr val="FF0000"/>
                </a:solidFill>
              </a:rPr>
              <a:t>iii. </a:t>
            </a:r>
            <a:r>
              <a:rPr lang="en-US" sz="2200" dirty="0">
                <a:solidFill>
                  <a:srgbClr val="FF0000"/>
                </a:solidFill>
                <a:latin typeface="Times New Roman" pitchFamily="18" charset="0"/>
                <a:cs typeface="Times New Roman" pitchFamily="18" charset="0"/>
              </a:rPr>
              <a:t>Molecular Techniques:-</a:t>
            </a:r>
            <a:endParaRPr lang="en-US" sz="2200" dirty="0">
              <a:latin typeface="Times New Roman" pitchFamily="18" charset="0"/>
              <a:cs typeface="Times New Roman" pitchFamily="18" charset="0"/>
            </a:endParaRPr>
          </a:p>
          <a:p>
            <a:pPr algn="just" rtl="0">
              <a:lnSpc>
                <a:spcPct val="150000"/>
              </a:lnSpc>
            </a:pPr>
            <a:r>
              <a:rPr lang="en-US" sz="2000" dirty="0">
                <a:latin typeface="Times New Roman" pitchFamily="18" charset="0"/>
                <a:cs typeface="Times New Roman" pitchFamily="18" charset="0"/>
              </a:rPr>
              <a:t>Different molecular techniques for the detection of the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spp. are DNA probes, DNA sequencing, PCR (real-time PCR), and nested PCR assay</a:t>
            </a:r>
          </a:p>
          <a:p>
            <a:pPr algn="just">
              <a:lnSpc>
                <a:spcPct val="150000"/>
              </a:lnSpc>
            </a:pPr>
            <a:endParaRPr lang="en-US" sz="2000" dirty="0">
              <a:latin typeface="Times New Roman" pitchFamily="18" charset="0"/>
              <a:cs typeface="Times New Roman" pitchFamily="18" charset="0"/>
            </a:endParaRPr>
          </a:p>
          <a:p>
            <a:pPr algn="just" rtl="0">
              <a:lnSpc>
                <a:spcPct val="150000"/>
              </a:lnSpc>
            </a:pPr>
            <a:r>
              <a:rPr lang="en-US" sz="2200" dirty="0">
                <a:solidFill>
                  <a:srgbClr val="FF0000"/>
                </a:solidFill>
                <a:latin typeface="Times New Roman" pitchFamily="18" charset="0"/>
                <a:cs typeface="Times New Roman" pitchFamily="18" charset="0"/>
              </a:rPr>
              <a:t>iv. Molecular Typing:-</a:t>
            </a:r>
            <a:endParaRPr lang="en-US" sz="2200" dirty="0">
              <a:latin typeface="Times New Roman" pitchFamily="18" charset="0"/>
              <a:cs typeface="Times New Roman" pitchFamily="18" charset="0"/>
            </a:endParaRPr>
          </a:p>
          <a:p>
            <a:pPr algn="just" rtl="0">
              <a:lnSpc>
                <a:spcPct val="150000"/>
              </a:lnSpc>
            </a:pPr>
            <a:r>
              <a:rPr lang="en-US" sz="2000" dirty="0">
                <a:latin typeface="Times New Roman" pitchFamily="18" charset="0"/>
                <a:cs typeface="Times New Roman" pitchFamily="18" charset="0"/>
              </a:rPr>
              <a:t>Molecular typing is based on the phenotypic and genotyping characters. Typing based on the </a:t>
            </a:r>
            <a:r>
              <a:rPr lang="en-US" sz="2000" dirty="0" err="1">
                <a:latin typeface="Times New Roman" pitchFamily="18" charset="0"/>
                <a:cs typeface="Times New Roman" pitchFamily="18" charset="0"/>
              </a:rPr>
              <a:t>phenotyping</a:t>
            </a:r>
            <a:r>
              <a:rPr lang="en-US" sz="2000" dirty="0">
                <a:latin typeface="Times New Roman" pitchFamily="18" charset="0"/>
                <a:cs typeface="Times New Roman" pitchFamily="18" charset="0"/>
              </a:rPr>
              <a:t> characters is based on antigens, enzymes, morphology, and biochemistry. Typing based on genotyping methods involves analysis of genomic DNA, mitochondrial DNA (</a:t>
            </a:r>
            <a:r>
              <a:rPr lang="en-US" sz="2000" dirty="0" err="1">
                <a:latin typeface="Times New Roman" pitchFamily="18" charset="0"/>
                <a:cs typeface="Times New Roman" pitchFamily="18" charset="0"/>
              </a:rPr>
              <a:t>mtDNA</a:t>
            </a:r>
            <a:r>
              <a:rPr lang="en-US" sz="2000" dirty="0">
                <a:latin typeface="Times New Roman" pitchFamily="18" charset="0"/>
                <a:cs typeface="Times New Roman" pitchFamily="18" charset="0"/>
              </a:rPr>
              <a:t>), and ribosomal DNA (</a:t>
            </a:r>
            <a:r>
              <a:rPr lang="en-US" sz="2000" dirty="0" err="1">
                <a:latin typeface="Times New Roman" pitchFamily="18" charset="0"/>
                <a:cs typeface="Times New Roman" pitchFamily="18" charset="0"/>
              </a:rPr>
              <a:t>rDNA</a:t>
            </a:r>
            <a:r>
              <a:rPr lang="en-US" sz="2000" dirty="0">
                <a:latin typeface="Times New Roman" pitchFamily="18" charset="0"/>
                <a:cs typeface="Times New Roman" pitchFamily="18" charset="0"/>
              </a:rPr>
              <a:t>). Restriction fragment length polymorphism (RFLP) involves restriction endonucleases that cleave the DNA on specific sequences.</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771264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89" y="188640"/>
            <a:ext cx="8784976" cy="6309420"/>
          </a:xfrm>
          <a:prstGeom prst="rect">
            <a:avLst/>
          </a:prstGeom>
        </p:spPr>
        <p:txBody>
          <a:bodyPr wrap="square">
            <a:spAutoFit/>
          </a:bodyPr>
          <a:lstStyle/>
          <a:p>
            <a:pPr algn="just" rtl="0"/>
            <a:r>
              <a:rPr lang="en-US" sz="2200" dirty="0">
                <a:solidFill>
                  <a:srgbClr val="FF0000"/>
                </a:solidFill>
                <a:latin typeface="Times New Roman" pitchFamily="18" charset="0"/>
                <a:cs typeface="Times New Roman" pitchFamily="18" charset="0"/>
              </a:rPr>
              <a:t>v. Detection of Fungal Metabolites:-</a:t>
            </a:r>
          </a:p>
          <a:p>
            <a:pPr algn="just" rtl="0"/>
            <a:endParaRPr lang="en-US" sz="2200" dirty="0">
              <a:latin typeface="Times New Roman" pitchFamily="18" charset="0"/>
              <a:cs typeface="Times New Roman" pitchFamily="18" charset="0"/>
            </a:endParaRPr>
          </a:p>
          <a:p>
            <a:pPr algn="just" rtl="0"/>
            <a:r>
              <a:rPr lang="en-US" sz="2000" dirty="0">
                <a:latin typeface="Times New Roman" pitchFamily="18" charset="0"/>
                <a:cs typeface="Times New Roman" pitchFamily="18" charset="0"/>
              </a:rPr>
              <a:t>For the detection of the fungal metabolites, G-test is done. G-test helps to detect circulating β-(1,3)-D-</a:t>
            </a:r>
            <a:r>
              <a:rPr lang="en-US" sz="2000" dirty="0" err="1">
                <a:latin typeface="Times New Roman" pitchFamily="18" charset="0"/>
                <a:cs typeface="Times New Roman" pitchFamily="18" charset="0"/>
              </a:rPr>
              <a:t>glucan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galactomannan</a:t>
            </a:r>
            <a:r>
              <a:rPr lang="en-US" sz="2000" dirty="0">
                <a:latin typeface="Times New Roman" pitchFamily="18" charset="0"/>
                <a:cs typeface="Times New Roman" pitchFamily="18" charset="0"/>
              </a:rPr>
              <a:t> (the cell wall content) is used as an indicator </a:t>
            </a:r>
            <a:r>
              <a:rPr lang="en-US" sz="2000" dirty="0" err="1">
                <a:latin typeface="Times New Roman" pitchFamily="18" charset="0"/>
                <a:cs typeface="Times New Roman" pitchFamily="18" charset="0"/>
              </a:rPr>
              <a:t>mannitol</a:t>
            </a:r>
            <a:r>
              <a:rPr lang="en-US" sz="2000" dirty="0">
                <a:latin typeface="Times New Roman" pitchFamily="18" charset="0"/>
                <a:cs typeface="Times New Roman" pitchFamily="18" charset="0"/>
              </a:rPr>
              <a:t> as a marker diagnosis of invasive </a:t>
            </a:r>
            <a:r>
              <a:rPr lang="en-US" sz="2000" dirty="0" err="1">
                <a:latin typeface="Times New Roman" pitchFamily="18" charset="0"/>
                <a:cs typeface="Times New Roman" pitchFamily="18" charset="0"/>
              </a:rPr>
              <a:t>aspergillosis</a:t>
            </a:r>
            <a:r>
              <a:rPr lang="en-US" sz="2000" dirty="0">
                <a:latin typeface="Times New Roman" pitchFamily="18" charset="0"/>
                <a:cs typeface="Times New Roman" pitchFamily="18" charset="0"/>
              </a:rPr>
              <a:t>.</a:t>
            </a:r>
          </a:p>
          <a:p>
            <a:pPr algn="just" rtl="0"/>
            <a:endParaRPr lang="en-US" dirty="0">
              <a:latin typeface="Times New Roman" pitchFamily="18" charset="0"/>
              <a:cs typeface="Times New Roman" pitchFamily="18" charset="0"/>
            </a:endParaRPr>
          </a:p>
          <a:p>
            <a:pPr algn="just" rtl="0"/>
            <a:r>
              <a:rPr lang="en-US" sz="2200" dirty="0">
                <a:solidFill>
                  <a:srgbClr val="FF0000"/>
                </a:solidFill>
                <a:latin typeface="Times New Roman" pitchFamily="18" charset="0"/>
                <a:cs typeface="Times New Roman" pitchFamily="18" charset="0"/>
              </a:rPr>
              <a:t>vi. Skin Tests:-</a:t>
            </a:r>
            <a:endParaRPr lang="en-US" sz="2200" dirty="0">
              <a:latin typeface="Times New Roman" pitchFamily="18" charset="0"/>
              <a:cs typeface="Times New Roman" pitchFamily="18" charset="0"/>
            </a:endParaRPr>
          </a:p>
          <a:p>
            <a:pPr algn="just" rtl="0"/>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A skin test is done for patients with suspected allergic </a:t>
            </a:r>
            <a:r>
              <a:rPr lang="en-US" sz="2000" dirty="0" err="1">
                <a:latin typeface="Times New Roman" pitchFamily="18" charset="0"/>
                <a:cs typeface="Times New Roman" pitchFamily="18" charset="0"/>
              </a:rPr>
              <a:t>bronchopulmonary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aspergillosis</a:t>
            </a:r>
            <a:r>
              <a:rPr lang="en-US" sz="2000" dirty="0">
                <a:latin typeface="Times New Roman" pitchFamily="18" charset="0"/>
                <a:cs typeface="Times New Roman" pitchFamily="18" charset="0"/>
              </a:rPr>
              <a:t>, atopic dermatitis, or allergic asthma. The 0.1 ml antigen (1000 PNU/ml </a:t>
            </a:r>
            <a:r>
              <a:rPr lang="en-US" sz="2000" dirty="0" err="1">
                <a:latin typeface="Times New Roman" pitchFamily="18" charset="0"/>
                <a:cs typeface="Times New Roman" pitchFamily="18" charset="0"/>
              </a:rPr>
              <a:t>aspergillin</a:t>
            </a:r>
            <a:r>
              <a:rPr lang="en-US" sz="2000" dirty="0">
                <a:latin typeface="Times New Roman" pitchFamily="18" charset="0"/>
                <a:cs typeface="Times New Roman" pitchFamily="18" charset="0"/>
              </a:rPr>
              <a:t>) is given </a:t>
            </a:r>
            <a:r>
              <a:rPr lang="en-US" sz="2000" dirty="0" err="1">
                <a:latin typeface="Times New Roman" pitchFamily="18" charset="0"/>
                <a:cs typeface="Times New Roman" pitchFamily="18" charset="0"/>
              </a:rPr>
              <a:t>intradermally</a:t>
            </a:r>
            <a:r>
              <a:rPr lang="en-US" sz="2000" dirty="0">
                <a:latin typeface="Times New Roman" pitchFamily="18" charset="0"/>
                <a:cs typeface="Times New Roman" pitchFamily="18" charset="0"/>
              </a:rPr>
              <a:t> for this test.</a:t>
            </a:r>
          </a:p>
          <a:p>
            <a:pPr algn="just" rtl="0"/>
            <a:endParaRPr lang="en-US" dirty="0">
              <a:latin typeface="Times New Roman" pitchFamily="18" charset="0"/>
              <a:cs typeface="Times New Roman" pitchFamily="18" charset="0"/>
            </a:endParaRPr>
          </a:p>
          <a:p>
            <a:pPr algn="just" rtl="0"/>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Results:</a:t>
            </a:r>
          </a:p>
          <a:p>
            <a:pPr algn="just" rtl="0"/>
            <a:r>
              <a:rPr lang="en-US" sz="2000" dirty="0">
                <a:latin typeface="Times New Roman" pitchFamily="18" charset="0"/>
                <a:cs typeface="Times New Roman" pitchFamily="18" charset="0"/>
              </a:rPr>
              <a:t>• Type I hypersensitivity: Erythema and wheal within 1 hour.</a:t>
            </a:r>
          </a:p>
          <a:p>
            <a:pPr algn="just" rtl="0"/>
            <a:r>
              <a:rPr lang="en-US" sz="2000" dirty="0">
                <a:latin typeface="Times New Roman" pitchFamily="18" charset="0"/>
                <a:cs typeface="Times New Roman" pitchFamily="18" charset="0"/>
              </a:rPr>
              <a:t>• Type III: </a:t>
            </a:r>
            <a:r>
              <a:rPr lang="en-US" sz="2000" dirty="0" err="1">
                <a:latin typeface="Times New Roman" pitchFamily="18" charset="0"/>
                <a:cs typeface="Times New Roman" pitchFamily="18" charset="0"/>
              </a:rPr>
              <a:t>Arthus</a:t>
            </a:r>
            <a:r>
              <a:rPr lang="en-US" sz="2000" dirty="0">
                <a:latin typeface="Times New Roman" pitchFamily="18" charset="0"/>
                <a:cs typeface="Times New Roman" pitchFamily="18" charset="0"/>
              </a:rPr>
              <a:t> reaction within 4-10 hours develops.</a:t>
            </a:r>
          </a:p>
          <a:p>
            <a:pPr algn="just" rtl="0"/>
            <a:r>
              <a:rPr lang="en-US" sz="2000" dirty="0">
                <a:latin typeface="Times New Roman" pitchFamily="18" charset="0"/>
                <a:cs typeface="Times New Roman" pitchFamily="18" charset="0"/>
              </a:rPr>
              <a:t>• Type IV reaction: induration &gt;5mm diameter after 24 hours.</a:t>
            </a:r>
          </a:p>
          <a:p>
            <a:pPr algn="just" rtl="0"/>
            <a:endParaRPr lang="en-US" sz="2000" dirty="0">
              <a:latin typeface="Times New Roman" pitchFamily="18" charset="0"/>
              <a:cs typeface="Times New Roman" pitchFamily="18" charset="0"/>
            </a:endParaRPr>
          </a:p>
          <a:p>
            <a:pPr algn="just" rtl="0"/>
            <a:r>
              <a:rPr lang="en-US" sz="2200" dirty="0">
                <a:solidFill>
                  <a:srgbClr val="FF0000"/>
                </a:solidFill>
                <a:latin typeface="Times New Roman" pitchFamily="18" charset="0"/>
                <a:cs typeface="Times New Roman" pitchFamily="18" charset="0"/>
              </a:rPr>
              <a:t>4. Animal Pathogenicity:-</a:t>
            </a:r>
            <a:endParaRPr lang="en-US" sz="2200" dirty="0">
              <a:latin typeface="Times New Roman" pitchFamily="18" charset="0"/>
              <a:cs typeface="Times New Roman" pitchFamily="18" charset="0"/>
            </a:endParaRPr>
          </a:p>
          <a:p>
            <a:pPr algn="just" rtl="0"/>
            <a:r>
              <a:rPr lang="en-US" sz="2000" dirty="0">
                <a:latin typeface="Times New Roman" pitchFamily="18" charset="0"/>
                <a:cs typeface="Times New Roman" pitchFamily="18" charset="0"/>
              </a:rPr>
              <a:t>Rabbits and mice are model animals for testing the pathogenicity of the </a:t>
            </a:r>
            <a:r>
              <a:rPr lang="en-US" sz="2000" dirty="0" err="1">
                <a:latin typeface="Times New Roman" pitchFamily="18" charset="0"/>
                <a:cs typeface="Times New Roman" pitchFamily="18" charset="0"/>
              </a:rPr>
              <a:t>Aspergillus</a:t>
            </a:r>
            <a:r>
              <a:rPr lang="en-US" sz="2000" dirty="0">
                <a:latin typeface="Times New Roman" pitchFamily="18" charset="0"/>
                <a:cs typeface="Times New Roman" pitchFamily="18" charset="0"/>
              </a:rPr>
              <a:t> spp. Conidia are injected intravenously, which results in granulomatous lesions in various organs, especially in kidneys.</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76919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20" y="152036"/>
            <a:ext cx="8497744" cy="637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40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77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95" y="97940"/>
            <a:ext cx="8761893" cy="657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57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26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996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8280000" cy="62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4968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149</TotalTime>
  <Words>1262</Words>
  <Application>Microsoft Office PowerPoint</Application>
  <PresentationFormat>On-screen Show (4:3)</PresentationFormat>
  <Paragraphs>106</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Executive</vt:lpstr>
      <vt:lpstr>Training course  on  methods of diagnosing Aspergillus spp.  for the period 7-9 May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الجزء العملي</vt:lpstr>
      <vt:lpstr>PowerPoint Presentation</vt:lpstr>
      <vt:lpstr>PowerPoint Presentation</vt:lpstr>
      <vt:lpstr>PowerPoint Presentation</vt:lpstr>
      <vt:lpstr>PowerPoint Presentation</vt:lpstr>
      <vt:lpstr>            Microscopic observation of Aspergillus spp. </vt:lpstr>
      <vt:lpstr>PowerPoint Presentation</vt:lpstr>
      <vt:lpstr>PowerPoint Presentation</vt:lpstr>
      <vt:lpstr>PowerPoint Presentation</vt:lpstr>
      <vt:lpstr>PowerPoint Presentation</vt:lpstr>
      <vt:lpstr>PowerPoint Presentation</vt:lpstr>
    </vt:vector>
  </TitlesOfParts>
  <Company>Ahmed-Under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course  on  methods of diagnosis Aspergillus spp.  for the period 7-9 May 2024</dc:title>
  <dc:creator>KB 11-2021</dc:creator>
  <cp:lastModifiedBy>KB 11-2021</cp:lastModifiedBy>
  <cp:revision>44</cp:revision>
  <dcterms:created xsi:type="dcterms:W3CDTF">2024-05-06T17:15:30Z</dcterms:created>
  <dcterms:modified xsi:type="dcterms:W3CDTF">2024-05-11T21:19:39Z</dcterms:modified>
</cp:coreProperties>
</file>