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9"/>
  </p:notesMasterIdLst>
  <p:sldIdLst>
    <p:sldId id="256" r:id="rId2"/>
    <p:sldId id="257" r:id="rId3"/>
    <p:sldId id="258" r:id="rId4"/>
    <p:sldId id="260" r:id="rId5"/>
    <p:sldId id="263" r:id="rId6"/>
    <p:sldId id="265" r:id="rId7"/>
    <p:sldId id="271" r:id="rId8"/>
    <p:sldId id="272" r:id="rId9"/>
    <p:sldId id="267" r:id="rId10"/>
    <p:sldId id="269" r:id="rId11"/>
    <p:sldId id="261" r:id="rId12"/>
    <p:sldId id="262" r:id="rId13"/>
    <p:sldId id="259" r:id="rId14"/>
    <p:sldId id="268" r:id="rId15"/>
    <p:sldId id="270" r:id="rId16"/>
    <p:sldId id="264" r:id="rId17"/>
    <p:sldId id="266"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456" y="-1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EC94B6-C1B0-4A18-98F5-DF6D7DA8DB09}" type="datetimeFigureOut">
              <a:rPr lang="ar-IQ" smtClean="0"/>
              <a:t>26/04/1446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A693F25-F869-4C0A-B747-40964307FAA1}" type="slidenum">
              <a:rPr lang="ar-IQ" smtClean="0"/>
              <a:t>‹#›</a:t>
            </a:fld>
            <a:endParaRPr lang="ar-IQ"/>
          </a:p>
        </p:txBody>
      </p:sp>
    </p:spTree>
    <p:extLst>
      <p:ext uri="{BB962C8B-B14F-4D97-AF65-F5344CB8AC3E}">
        <p14:creationId xmlns:p14="http://schemas.microsoft.com/office/powerpoint/2010/main" val="29935217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A693F25-F869-4C0A-B747-40964307FAA1}" type="slidenum">
              <a:rPr lang="ar-IQ" smtClean="0"/>
              <a:t>15</a:t>
            </a:fld>
            <a:endParaRPr lang="ar-IQ"/>
          </a:p>
        </p:txBody>
      </p:sp>
    </p:spTree>
    <p:extLst>
      <p:ext uri="{BB962C8B-B14F-4D97-AF65-F5344CB8AC3E}">
        <p14:creationId xmlns:p14="http://schemas.microsoft.com/office/powerpoint/2010/main" val="243392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2B1FD66E-58D4-4AE6-9D71-206C5C1E7210}" type="datetimeFigureOut">
              <a:rPr lang="ar-IQ" smtClean="0"/>
              <a:t>26/04/1446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0ADB6E-EE07-44AD-BAEC-3D81FEB39298}"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B1FD66E-58D4-4AE6-9D71-206C5C1E7210}" type="datetimeFigureOut">
              <a:rPr lang="ar-IQ" smtClean="0"/>
              <a:t>26/04/1446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0ADB6E-EE07-44AD-BAEC-3D81FEB39298}"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1FD66E-58D4-4AE6-9D71-206C5C1E7210}" type="datetimeFigureOut">
              <a:rPr lang="ar-IQ" smtClean="0"/>
              <a:t>26/04/1446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0ADB6E-EE07-44AD-BAEC-3D81FEB39298}" type="slidenum">
              <a:rPr lang="ar-IQ" smtClean="0"/>
              <a:t>‹#›</a:t>
            </a:fld>
            <a:endParaRPr lang="ar-IQ"/>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B1FD66E-58D4-4AE6-9D71-206C5C1E7210}" type="datetimeFigureOut">
              <a:rPr lang="ar-IQ" smtClean="0"/>
              <a:t>26/04/1446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0ADB6E-EE07-44AD-BAEC-3D81FEB39298}" type="slidenum">
              <a:rPr lang="ar-IQ" smtClean="0"/>
              <a:t>‹#›</a:t>
            </a:fld>
            <a:endParaRPr lang="ar-IQ"/>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B1FD66E-58D4-4AE6-9D71-206C5C1E7210}" type="datetimeFigureOut">
              <a:rPr lang="ar-IQ" smtClean="0"/>
              <a:t>26/04/1446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0ADB6E-EE07-44AD-BAEC-3D81FEB39298}"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2B1FD66E-58D4-4AE6-9D71-206C5C1E7210}" type="datetimeFigureOut">
              <a:rPr lang="ar-IQ" smtClean="0"/>
              <a:t>26/04/1446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0ADB6E-EE07-44AD-BAEC-3D81FEB39298}" type="slidenum">
              <a:rPr lang="ar-IQ" smtClean="0"/>
              <a:t>‹#›</a:t>
            </a:fld>
            <a:endParaRPr lang="ar-IQ"/>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B1FD66E-58D4-4AE6-9D71-206C5C1E7210}" type="datetimeFigureOut">
              <a:rPr lang="ar-IQ" smtClean="0"/>
              <a:t>26/04/1446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F0ADB6E-EE07-44AD-BAEC-3D81FEB39298}"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2B1FD66E-58D4-4AE6-9D71-206C5C1E7210}" type="datetimeFigureOut">
              <a:rPr lang="ar-IQ" smtClean="0"/>
              <a:t>26/04/1446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F0ADB6E-EE07-44AD-BAEC-3D81FEB39298}"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B1FD66E-58D4-4AE6-9D71-206C5C1E7210}" type="datetimeFigureOut">
              <a:rPr lang="ar-IQ" smtClean="0"/>
              <a:t>26/04/1446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F0ADB6E-EE07-44AD-BAEC-3D81FEB39298}"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1FD66E-58D4-4AE6-9D71-206C5C1E7210}" type="datetimeFigureOut">
              <a:rPr lang="ar-IQ" smtClean="0"/>
              <a:t>26/04/1446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0ADB6E-EE07-44AD-BAEC-3D81FEB39298}" type="slidenum">
              <a:rPr lang="ar-IQ" smtClean="0"/>
              <a:t>‹#›</a:t>
            </a:fld>
            <a:endParaRPr lang="ar-IQ"/>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B1FD66E-58D4-4AE6-9D71-206C5C1E7210}" type="datetimeFigureOut">
              <a:rPr lang="ar-IQ" smtClean="0"/>
              <a:t>26/04/1446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0ADB6E-EE07-44AD-BAEC-3D81FEB39298}" type="slidenum">
              <a:rPr lang="ar-IQ" smtClean="0"/>
              <a:t>‹#›</a:t>
            </a:fld>
            <a:endParaRPr lang="ar-IQ"/>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B1FD66E-58D4-4AE6-9D71-206C5C1E7210}" type="datetimeFigureOut">
              <a:rPr lang="ar-IQ" smtClean="0"/>
              <a:t>26/04/1446</a:t>
            </a:fld>
            <a:endParaRPr lang="ar-IQ"/>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F0ADB6E-EE07-44AD-BAEC-3D81FEB39298}" type="slidenum">
              <a:rPr lang="ar-IQ" smtClean="0"/>
              <a:t>‹#›</a:t>
            </a:fld>
            <a:endParaRPr lang="ar-IQ"/>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381000"/>
            <a:ext cx="7772400" cy="2003425"/>
          </a:xfrm>
        </p:spPr>
        <p:txBody>
          <a:bodyPr>
            <a:normAutofit fontScale="90000"/>
          </a:bodyPr>
          <a:lstStyle/>
          <a:p>
            <a:r>
              <a:rPr lang="en-US" dirty="0" smtClean="0"/>
              <a:t>A training course on</a:t>
            </a:r>
            <a:br>
              <a:rPr lang="en-US" dirty="0" smtClean="0"/>
            </a:br>
            <a:r>
              <a:rPr lang="en-US" dirty="0" smtClean="0"/>
              <a:t> Fungi Contaminating Food </a:t>
            </a:r>
            <a:br>
              <a:rPr lang="en-US" dirty="0" smtClean="0"/>
            </a:br>
            <a:r>
              <a:rPr lang="en-US" dirty="0" smtClean="0"/>
              <a:t>29-31/10/2024</a:t>
            </a:r>
            <a:endParaRPr lang="ar-IQ" dirty="0"/>
          </a:p>
        </p:txBody>
      </p:sp>
      <p:sp>
        <p:nvSpPr>
          <p:cNvPr id="3" name="عنوان فرعي 2"/>
          <p:cNvSpPr>
            <a:spLocks noGrp="1"/>
          </p:cNvSpPr>
          <p:nvPr>
            <p:ph type="subTitle" idx="1"/>
          </p:nvPr>
        </p:nvSpPr>
        <p:spPr>
          <a:xfrm>
            <a:off x="1295400" y="3276600"/>
            <a:ext cx="6400800" cy="1752600"/>
          </a:xfrm>
        </p:spPr>
        <p:txBody>
          <a:bodyPr/>
          <a:lstStyle/>
          <a:p>
            <a:r>
              <a:rPr lang="en-US" dirty="0" smtClean="0"/>
              <a:t>By</a:t>
            </a:r>
          </a:p>
          <a:p>
            <a:r>
              <a:rPr lang="en-US" dirty="0" smtClean="0"/>
              <a:t>Dr. </a:t>
            </a:r>
            <a:r>
              <a:rPr lang="en-US" dirty="0" err="1" smtClean="0"/>
              <a:t>Zainab</a:t>
            </a:r>
            <a:r>
              <a:rPr lang="en-US" dirty="0" smtClean="0"/>
              <a:t> A. A. Al-</a:t>
            </a:r>
            <a:r>
              <a:rPr lang="en-US" dirty="0" err="1" smtClean="0"/>
              <a:t>haddad</a:t>
            </a:r>
            <a:endParaRPr lang="en-US" dirty="0" smtClean="0"/>
          </a:p>
          <a:p>
            <a:r>
              <a:rPr lang="en-US" dirty="0" err="1" smtClean="0"/>
              <a:t>Lec</a:t>
            </a:r>
            <a:r>
              <a:rPr lang="en-US" dirty="0" smtClean="0"/>
              <a:t>. </a:t>
            </a:r>
            <a:r>
              <a:rPr lang="en-US" dirty="0" err="1" smtClean="0"/>
              <a:t>Aseel</a:t>
            </a:r>
            <a:r>
              <a:rPr lang="en-US" dirty="0" smtClean="0"/>
              <a:t> Ibrahim</a:t>
            </a:r>
          </a:p>
          <a:p>
            <a:r>
              <a:rPr lang="en-US" dirty="0" err="1" smtClean="0"/>
              <a:t>Sen.Ch.Vet</a:t>
            </a:r>
            <a:r>
              <a:rPr lang="en-US" dirty="0" smtClean="0"/>
              <a:t>. </a:t>
            </a:r>
            <a:r>
              <a:rPr lang="en-US" dirty="0" err="1" smtClean="0"/>
              <a:t>Nawal</a:t>
            </a:r>
            <a:r>
              <a:rPr lang="en-US" dirty="0" smtClean="0"/>
              <a:t> D. </a:t>
            </a:r>
            <a:r>
              <a:rPr lang="en-US" dirty="0" err="1" smtClean="0"/>
              <a:t>Mahmood</a:t>
            </a:r>
            <a:endParaRPr lang="ar-IQ" dirty="0"/>
          </a:p>
        </p:txBody>
      </p:sp>
    </p:spTree>
    <p:extLst>
      <p:ext uri="{BB962C8B-B14F-4D97-AF65-F5344CB8AC3E}">
        <p14:creationId xmlns:p14="http://schemas.microsoft.com/office/powerpoint/2010/main" val="211483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verview of aflatoxin effects on human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04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0178" y="228600"/>
            <a:ext cx="8686800" cy="5509200"/>
          </a:xfrm>
          <a:prstGeom prst="rect">
            <a:avLst/>
          </a:prstGeom>
        </p:spPr>
        <p:txBody>
          <a:bodyPr wrap="square">
            <a:spAutoFit/>
          </a:bodyPr>
          <a:lstStyle/>
          <a:p>
            <a:pPr algn="l" rtl="0"/>
            <a:r>
              <a:rPr lang="en-US" sz="3200" dirty="0" smtClean="0"/>
              <a:t> </a:t>
            </a:r>
            <a:r>
              <a:rPr lang="en-US" sz="3200" dirty="0"/>
              <a:t>Fungi are organisms that absorb nutrients from dead and </a:t>
            </a:r>
            <a:r>
              <a:rPr lang="en-US" sz="3200" dirty="0" err="1"/>
              <a:t>deacying</a:t>
            </a:r>
            <a:r>
              <a:rPr lang="en-US" sz="3200" dirty="0"/>
              <a:t> matter. For example, fungi </a:t>
            </a:r>
            <a:r>
              <a:rPr lang="en-US" sz="3200" dirty="0" smtClean="0"/>
              <a:t>can grow </a:t>
            </a:r>
            <a:r>
              <a:rPr lang="en-US" sz="3200" dirty="0"/>
              <a:t>on bread, pickle, dead plants and animals, etc., and obtain nutrients from them. </a:t>
            </a:r>
            <a:r>
              <a:rPr lang="en-US" sz="3200" dirty="0" smtClean="0"/>
              <a:t>Molds </a:t>
            </a:r>
            <a:r>
              <a:rPr lang="en-US" sz="3200" dirty="0"/>
              <a:t>most often found on meat and poultry are </a:t>
            </a:r>
            <a:r>
              <a:rPr lang="en-US" sz="3200" dirty="0" err="1"/>
              <a:t>Alternaria</a:t>
            </a:r>
            <a:r>
              <a:rPr lang="en-US" sz="3200" dirty="0"/>
              <a:t>, </a:t>
            </a:r>
            <a:r>
              <a:rPr lang="en-US" sz="3200" dirty="0" err="1"/>
              <a:t>Aspergillus</a:t>
            </a:r>
            <a:r>
              <a:rPr lang="en-US" sz="3200" dirty="0"/>
              <a:t>, Botrytis, </a:t>
            </a:r>
            <a:r>
              <a:rPr lang="en-US" sz="3200" dirty="0" err="1"/>
              <a:t>Cladosporium</a:t>
            </a:r>
            <a:r>
              <a:rPr lang="en-US" sz="3200" dirty="0"/>
              <a:t>, </a:t>
            </a:r>
            <a:r>
              <a:rPr lang="en-US" sz="3200" dirty="0" err="1"/>
              <a:t>Fusarium</a:t>
            </a:r>
            <a:r>
              <a:rPr lang="en-US" sz="3200" dirty="0"/>
              <a:t>, </a:t>
            </a:r>
            <a:r>
              <a:rPr lang="en-US" sz="3200" dirty="0" err="1"/>
              <a:t>Geotrichum</a:t>
            </a:r>
            <a:r>
              <a:rPr lang="en-US" sz="3200" dirty="0"/>
              <a:t>, </a:t>
            </a:r>
            <a:r>
              <a:rPr lang="en-US" sz="3200" dirty="0" err="1"/>
              <a:t>Monilia</a:t>
            </a:r>
            <a:r>
              <a:rPr lang="en-US" sz="3200" dirty="0"/>
              <a:t>, </a:t>
            </a:r>
            <a:r>
              <a:rPr lang="en-US" sz="3200" dirty="0" err="1"/>
              <a:t>Manoscus</a:t>
            </a:r>
            <a:r>
              <a:rPr lang="en-US" sz="3200" dirty="0"/>
              <a:t>, </a:t>
            </a:r>
            <a:r>
              <a:rPr lang="en-US" sz="3200" dirty="0" err="1"/>
              <a:t>Mortierella</a:t>
            </a:r>
            <a:r>
              <a:rPr lang="en-US" sz="3200" dirty="0"/>
              <a:t>, </a:t>
            </a:r>
            <a:r>
              <a:rPr lang="en-US" sz="3200" dirty="0" err="1"/>
              <a:t>Mucor</a:t>
            </a:r>
            <a:r>
              <a:rPr lang="en-US" sz="3200" dirty="0"/>
              <a:t>, </a:t>
            </a:r>
            <a:r>
              <a:rPr lang="en-US" sz="3200" dirty="0" err="1"/>
              <a:t>Neurospora</a:t>
            </a:r>
            <a:r>
              <a:rPr lang="en-US" sz="3200" dirty="0"/>
              <a:t>, </a:t>
            </a:r>
            <a:r>
              <a:rPr lang="en-US" sz="3200" dirty="0" err="1"/>
              <a:t>Oidium</a:t>
            </a:r>
            <a:r>
              <a:rPr lang="en-US" sz="3200" dirty="0"/>
              <a:t>, </a:t>
            </a:r>
            <a:r>
              <a:rPr lang="en-US" sz="3200" dirty="0" err="1"/>
              <a:t>Oosproa</a:t>
            </a:r>
            <a:r>
              <a:rPr lang="en-US" sz="3200" dirty="0"/>
              <a:t>, </a:t>
            </a:r>
            <a:r>
              <a:rPr lang="en-US" sz="3200" dirty="0" err="1"/>
              <a:t>Penicillium</a:t>
            </a:r>
            <a:r>
              <a:rPr lang="en-US" sz="3200" dirty="0"/>
              <a:t>, </a:t>
            </a:r>
            <a:r>
              <a:rPr lang="en-US" sz="3200" dirty="0" err="1"/>
              <a:t>Rhizopus</a:t>
            </a:r>
            <a:r>
              <a:rPr lang="en-US" sz="3200" dirty="0"/>
              <a:t> and </a:t>
            </a:r>
            <a:r>
              <a:rPr lang="en-US" sz="3200" dirty="0" err="1"/>
              <a:t>Thamnidium</a:t>
            </a:r>
            <a:r>
              <a:rPr lang="en-US" sz="3200" dirty="0"/>
              <a:t>. These molds can also be found on many other foods</a:t>
            </a:r>
            <a:r>
              <a:rPr lang="en-US" sz="3200" dirty="0" smtClean="0"/>
              <a:t>.</a:t>
            </a:r>
          </a:p>
        </p:txBody>
      </p:sp>
    </p:spTree>
    <p:extLst>
      <p:ext uri="{BB962C8B-B14F-4D97-AF65-F5344CB8AC3E}">
        <p14:creationId xmlns:p14="http://schemas.microsoft.com/office/powerpoint/2010/main" val="396910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86800" cy="5509200"/>
          </a:xfrm>
          <a:prstGeom prst="rect">
            <a:avLst/>
          </a:prstGeom>
        </p:spPr>
        <p:txBody>
          <a:bodyPr wrap="square">
            <a:spAutoFit/>
          </a:bodyPr>
          <a:lstStyle/>
          <a:p>
            <a:pPr algn="l" rtl="0"/>
            <a:r>
              <a:rPr lang="en-US" sz="3200" dirty="0"/>
              <a:t>The most reported foodborne fungus is </a:t>
            </a:r>
            <a:r>
              <a:rPr lang="en-US" sz="3200" dirty="0" err="1"/>
              <a:t>Aspergillus</a:t>
            </a:r>
            <a:r>
              <a:rPr lang="en-US" sz="3200" dirty="0"/>
              <a:t> </a:t>
            </a:r>
            <a:r>
              <a:rPr lang="en-US" sz="3200" dirty="0" err="1"/>
              <a:t>flavus</a:t>
            </a:r>
            <a:r>
              <a:rPr lang="en-US" sz="3200" dirty="0"/>
              <a:t>. It exists as one of the dominant species found in common stored products, especially grains. It thrives in these conditions as the low water activity and high-temperature environments supply the optimal conditions for growth</a:t>
            </a:r>
            <a:r>
              <a:rPr lang="en-US" sz="3200" dirty="0" smtClean="0"/>
              <a:t>.</a:t>
            </a:r>
          </a:p>
          <a:p>
            <a:pPr algn="l" rtl="0"/>
            <a:r>
              <a:rPr lang="en-US" sz="3200" dirty="0" smtClean="0"/>
              <a:t>The fungi </a:t>
            </a:r>
            <a:r>
              <a:rPr lang="en-US" sz="3200" dirty="0"/>
              <a:t>grow from tiny spores that float around in the air. When some of these spores fall onto a piece of damp food or other materials, they grow into molds.</a:t>
            </a:r>
            <a:endParaRPr lang="ar-IQ" sz="3200" dirty="0"/>
          </a:p>
        </p:txBody>
      </p:sp>
    </p:spTree>
    <p:extLst>
      <p:ext uri="{BB962C8B-B14F-4D97-AF65-F5344CB8AC3E}">
        <p14:creationId xmlns:p14="http://schemas.microsoft.com/office/powerpoint/2010/main" val="367880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86800" cy="6001643"/>
          </a:xfrm>
          <a:prstGeom prst="rect">
            <a:avLst/>
          </a:prstGeom>
        </p:spPr>
        <p:txBody>
          <a:bodyPr wrap="square">
            <a:spAutoFit/>
          </a:bodyPr>
          <a:lstStyle/>
          <a:p>
            <a:pPr algn="l" rtl="0"/>
            <a:r>
              <a:rPr lang="en-US" sz="3200" dirty="0" smtClean="0"/>
              <a:t> </a:t>
            </a:r>
            <a:r>
              <a:rPr lang="en-US" sz="3200" dirty="0"/>
              <a:t>Some food-borne illnesses could be due to fungi or their byproducts, such as poisoning by mushrooms or </a:t>
            </a:r>
            <a:r>
              <a:rPr lang="en-US" sz="3200" dirty="0" err="1" smtClean="0"/>
              <a:t>mycotoxins</a:t>
            </a:r>
            <a:r>
              <a:rPr lang="en-US" sz="3200" dirty="0" smtClean="0"/>
              <a:t>.</a:t>
            </a:r>
          </a:p>
          <a:p>
            <a:pPr algn="l" rtl="0"/>
            <a:r>
              <a:rPr lang="en-US" sz="3200" dirty="0"/>
              <a:t>Hence, the </a:t>
            </a:r>
            <a:r>
              <a:rPr lang="en-US" sz="3200" dirty="0" err="1"/>
              <a:t>Aspergillus</a:t>
            </a:r>
            <a:r>
              <a:rPr lang="en-US" sz="3200" dirty="0"/>
              <a:t> </a:t>
            </a:r>
            <a:r>
              <a:rPr lang="en-US" sz="3200" dirty="0" err="1"/>
              <a:t>flavus</a:t>
            </a:r>
            <a:r>
              <a:rPr lang="en-US" sz="3200" dirty="0"/>
              <a:t> and mushroom are the two fungi which can cause food poisoning.</a:t>
            </a:r>
            <a:endParaRPr lang="en-US" sz="3200" dirty="0" smtClean="0"/>
          </a:p>
          <a:p>
            <a:pPr algn="l" rtl="0"/>
            <a:r>
              <a:rPr lang="en-US" sz="3200" dirty="0" smtClean="0"/>
              <a:t>Food </a:t>
            </a:r>
            <a:r>
              <a:rPr lang="en-US" sz="3200" dirty="0"/>
              <a:t>losses due to fungal spoilage are common for perishable foods such as fruits and vegetables, with sources of contamination ranging from pre-harvest (irrigation water, soil, contaminated seeds) to post-harvest steps (handling, storage and transportation, cross-contamination).</a:t>
            </a:r>
            <a:endParaRPr lang="ar-IQ" sz="3200" dirty="0"/>
          </a:p>
        </p:txBody>
      </p:sp>
    </p:spTree>
    <p:extLst>
      <p:ext uri="{BB962C8B-B14F-4D97-AF65-F5344CB8AC3E}">
        <p14:creationId xmlns:p14="http://schemas.microsoft.com/office/powerpoint/2010/main" val="98986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ycotoxin detoxification of food by lactic acid bacteria | Food Safety and  Risk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0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egative health impacts of mycotoxins on human body. | Download Scientific  Diagram"/>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148" name="Picture 4" descr="Negative health impacts of mycotoxins on human body.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94738"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9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1512" y="228600"/>
            <a:ext cx="8686800" cy="6494085"/>
          </a:xfrm>
          <a:prstGeom prst="rect">
            <a:avLst/>
          </a:prstGeom>
        </p:spPr>
        <p:txBody>
          <a:bodyPr wrap="square">
            <a:spAutoFit/>
          </a:bodyPr>
          <a:lstStyle/>
          <a:p>
            <a:pPr algn="l" rtl="0"/>
            <a:r>
              <a:rPr lang="en-US" sz="3200" dirty="0" smtClean="0"/>
              <a:t> The fungus effect on food</a:t>
            </a:r>
          </a:p>
          <a:p>
            <a:pPr algn="l" rtl="0"/>
            <a:r>
              <a:rPr lang="en-US" sz="3200" dirty="0" smtClean="0"/>
              <a:t>you </a:t>
            </a:r>
            <a:r>
              <a:rPr lang="en-US" sz="3200" dirty="0"/>
              <a:t>really don't want to eat moldy food. The repercussions range from unpleasant and off-tasting food to severe illness that can turn deadly. “Many molds are categorized as spoilage microorganisms, which means they spoil food and don't make you </a:t>
            </a:r>
            <a:r>
              <a:rPr lang="en-US" sz="3200" dirty="0" smtClean="0"/>
              <a:t>sick.</a:t>
            </a:r>
          </a:p>
          <a:p>
            <a:pPr algn="l" rtl="0"/>
            <a:r>
              <a:rPr lang="en-US" sz="3200" dirty="0"/>
              <a:t>Fungi that cause food poisoning are : </a:t>
            </a:r>
            <a:r>
              <a:rPr lang="en-US" sz="3200" dirty="0" err="1"/>
              <a:t>Aspergillus</a:t>
            </a:r>
            <a:r>
              <a:rPr lang="en-US" sz="3200" dirty="0"/>
              <a:t> </a:t>
            </a:r>
            <a:r>
              <a:rPr lang="en-US" sz="3200" dirty="0" err="1"/>
              <a:t>flavus</a:t>
            </a:r>
            <a:r>
              <a:rPr lang="en-US" sz="3200" dirty="0"/>
              <a:t> that produce </a:t>
            </a:r>
            <a:r>
              <a:rPr lang="en-US" sz="3200" dirty="0" err="1"/>
              <a:t>aflatoxins</a:t>
            </a:r>
            <a:r>
              <a:rPr lang="en-US" sz="3200" dirty="0"/>
              <a:t>. </a:t>
            </a:r>
            <a:r>
              <a:rPr lang="en-US" sz="3200" dirty="0" err="1"/>
              <a:t>Penicillium</a:t>
            </a:r>
            <a:r>
              <a:rPr lang="en-US" sz="3200" dirty="0"/>
              <a:t> </a:t>
            </a:r>
            <a:r>
              <a:rPr lang="en-US" sz="3200" dirty="0" err="1"/>
              <a:t>verrucosum</a:t>
            </a:r>
            <a:r>
              <a:rPr lang="en-US" sz="3200" dirty="0"/>
              <a:t> that produce </a:t>
            </a:r>
            <a:r>
              <a:rPr lang="en-US" sz="3200" dirty="0" err="1"/>
              <a:t>ochratoxins</a:t>
            </a:r>
            <a:r>
              <a:rPr lang="en-US" sz="3200" dirty="0"/>
              <a:t>.</a:t>
            </a:r>
            <a:endParaRPr lang="en-US" sz="3200" dirty="0" smtClean="0"/>
          </a:p>
          <a:p>
            <a:pPr algn="l" rtl="0"/>
            <a:r>
              <a:rPr lang="en-US" sz="3200" dirty="0"/>
              <a:t>The good news is that most fungi and other microorganisms die at 160-170 degrees Fahrenheit (71-77 degrees Celsius). </a:t>
            </a:r>
            <a:endParaRPr lang="ar-IQ" sz="3200" dirty="0"/>
          </a:p>
        </p:txBody>
      </p:sp>
    </p:spTree>
    <p:extLst>
      <p:ext uri="{BB962C8B-B14F-4D97-AF65-F5344CB8AC3E}">
        <p14:creationId xmlns:p14="http://schemas.microsoft.com/office/powerpoint/2010/main" val="102127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86800" cy="6001643"/>
          </a:xfrm>
          <a:prstGeom prst="rect">
            <a:avLst/>
          </a:prstGeom>
        </p:spPr>
        <p:txBody>
          <a:bodyPr wrap="square">
            <a:spAutoFit/>
          </a:bodyPr>
          <a:lstStyle/>
          <a:p>
            <a:pPr algn="l" rtl="0"/>
            <a:r>
              <a:rPr lang="en-US" sz="3200" dirty="0"/>
              <a:t>A fungal culture test is used to find out whether </a:t>
            </a:r>
            <a:r>
              <a:rPr lang="en-US" sz="3200" dirty="0" smtClean="0"/>
              <a:t>have </a:t>
            </a:r>
            <a:r>
              <a:rPr lang="en-US" sz="3200" dirty="0"/>
              <a:t>a fungal infection. The test may help identify the type of </a:t>
            </a:r>
            <a:r>
              <a:rPr lang="en-US" sz="3200" dirty="0" smtClean="0"/>
              <a:t>fungus. </a:t>
            </a:r>
            <a:r>
              <a:rPr lang="en-US" sz="3200" dirty="0"/>
              <a:t>The test is also used to help guide treatment and to see if treatment is working</a:t>
            </a:r>
            <a:r>
              <a:rPr lang="en-US" sz="3200" dirty="0" smtClean="0"/>
              <a:t>.</a:t>
            </a:r>
          </a:p>
          <a:p>
            <a:pPr algn="l" rtl="0"/>
            <a:r>
              <a:rPr lang="en-US" sz="3200" dirty="0" smtClean="0"/>
              <a:t> The control of Fungi on Food:</a:t>
            </a:r>
          </a:p>
          <a:p>
            <a:pPr algn="l" rtl="0"/>
            <a:r>
              <a:rPr lang="en-US" sz="3200" dirty="0" smtClean="0"/>
              <a:t>Growth </a:t>
            </a:r>
            <a:r>
              <a:rPr lang="en-US" sz="3200" dirty="0"/>
              <a:t>of heat-resistant fungi can be controlled by lowering the water activity, adding sulfur dioxide, </a:t>
            </a:r>
            <a:r>
              <a:rPr lang="en-US" sz="3200" dirty="0" err="1"/>
              <a:t>sorbate</a:t>
            </a:r>
            <a:r>
              <a:rPr lang="en-US" sz="3200" dirty="0"/>
              <a:t>, or benzoate; washing of fruits in hypochlorite solution before heat treatment reduces the number of </a:t>
            </a:r>
            <a:r>
              <a:rPr lang="en-US" sz="3200" dirty="0" err="1"/>
              <a:t>ascospores</a:t>
            </a:r>
            <a:r>
              <a:rPr lang="en-US" sz="3200" dirty="0"/>
              <a:t> and makes the heat destruction more successful.</a:t>
            </a:r>
            <a:endParaRPr lang="ar-IQ" sz="3200" dirty="0"/>
          </a:p>
        </p:txBody>
      </p:sp>
    </p:spTree>
    <p:extLst>
      <p:ext uri="{BB962C8B-B14F-4D97-AF65-F5344CB8AC3E}">
        <p14:creationId xmlns:p14="http://schemas.microsoft.com/office/powerpoint/2010/main" val="152149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gi fusion: Turning food waste into culinary delights - Earth.com"/>
          <p:cNvPicPr>
            <a:picLocks noChangeAspect="1" noChangeArrowheads="1"/>
          </p:cNvPicPr>
          <p:nvPr/>
        </p:nvPicPr>
        <p:blipFill rotWithShape="1">
          <a:blip r:embed="rId2">
            <a:extLst>
              <a:ext uri="{28A0092B-C50C-407E-A947-70E740481C1C}">
                <a14:useLocalDpi xmlns:a14="http://schemas.microsoft.com/office/drawing/2010/main" val="0"/>
              </a:ext>
            </a:extLst>
          </a:blip>
          <a:srcRect l="23228" t="9680" r="8237" b="6987"/>
          <a:stretch/>
        </p:blipFill>
        <p:spPr bwMode="auto">
          <a:xfrm>
            <a:off x="4648200" y="228602"/>
            <a:ext cx="4267200" cy="6248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860+ Food Fungi Contamination Stock Photos, Pictures &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2"/>
            <a:ext cx="4419600" cy="624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6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86800" cy="6001643"/>
          </a:xfrm>
          <a:prstGeom prst="rect">
            <a:avLst/>
          </a:prstGeom>
        </p:spPr>
        <p:txBody>
          <a:bodyPr wrap="square">
            <a:spAutoFit/>
          </a:bodyPr>
          <a:lstStyle/>
          <a:p>
            <a:pPr algn="l" rtl="0"/>
            <a:r>
              <a:rPr lang="en-US" sz="3200" dirty="0"/>
              <a:t>Under specific conditions, some fungi can produce toxic metabolites called </a:t>
            </a:r>
            <a:r>
              <a:rPr lang="en-US" sz="3200" dirty="0" err="1"/>
              <a:t>mycotoxins</a:t>
            </a:r>
            <a:r>
              <a:rPr lang="en-US" sz="3200" dirty="0"/>
              <a:t>, leading to food contamination. The major toxin-producing </a:t>
            </a:r>
            <a:r>
              <a:rPr lang="en-US" sz="3200" dirty="0" err="1"/>
              <a:t>moulds</a:t>
            </a:r>
            <a:r>
              <a:rPr lang="en-US" sz="3200" dirty="0"/>
              <a:t> include genera of </a:t>
            </a:r>
            <a:r>
              <a:rPr lang="en-US" sz="3200" dirty="0" err="1"/>
              <a:t>Aspergillus</a:t>
            </a:r>
            <a:r>
              <a:rPr lang="en-US" sz="3200" dirty="0"/>
              <a:t>, </a:t>
            </a:r>
            <a:r>
              <a:rPr lang="en-US" sz="3200" dirty="0" err="1"/>
              <a:t>Fusarium</a:t>
            </a:r>
            <a:r>
              <a:rPr lang="en-US" sz="3200" dirty="0"/>
              <a:t>, </a:t>
            </a:r>
            <a:r>
              <a:rPr lang="en-US" sz="3200" dirty="0" err="1"/>
              <a:t>Penicillium</a:t>
            </a:r>
            <a:r>
              <a:rPr lang="en-US" sz="3200" dirty="0"/>
              <a:t>, and </a:t>
            </a:r>
            <a:r>
              <a:rPr lang="en-US" sz="3200" dirty="0" err="1" smtClean="0"/>
              <a:t>Alternaria</a:t>
            </a:r>
            <a:r>
              <a:rPr lang="en-US" sz="3200" dirty="0" smtClean="0"/>
              <a:t>.</a:t>
            </a:r>
          </a:p>
          <a:p>
            <a:pPr algn="l" rtl="0"/>
            <a:r>
              <a:rPr lang="en-US" sz="3200" dirty="0"/>
              <a:t>Fungal contaminants like </a:t>
            </a:r>
            <a:r>
              <a:rPr lang="en-US" sz="3200" dirty="0" err="1"/>
              <a:t>Aspergillus</a:t>
            </a:r>
            <a:r>
              <a:rPr lang="en-US" sz="3200" dirty="0"/>
              <a:t> and </a:t>
            </a:r>
            <a:r>
              <a:rPr lang="en-US" sz="3200" dirty="0" err="1"/>
              <a:t>Penicillium</a:t>
            </a:r>
            <a:r>
              <a:rPr lang="en-US" sz="3200" dirty="0"/>
              <a:t> spp. are the most common source of proteinase and peptidase enzymes causing breakdown of compounds such as </a:t>
            </a:r>
            <a:r>
              <a:rPr lang="en-US" sz="3200" dirty="0" err="1"/>
              <a:t>gelatine</a:t>
            </a:r>
            <a:r>
              <a:rPr lang="en-US" sz="3200" dirty="0"/>
              <a:t>. It has been estimated that around half of the fungi found in the environment could cause infections in people (mycosis)  </a:t>
            </a:r>
            <a:endParaRPr lang="ar-IQ" sz="3200" dirty="0"/>
          </a:p>
        </p:txBody>
      </p:sp>
    </p:spTree>
    <p:extLst>
      <p:ext uri="{BB962C8B-B14F-4D97-AF65-F5344CB8AC3E}">
        <p14:creationId xmlns:p14="http://schemas.microsoft.com/office/powerpoint/2010/main" val="401314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ontiers | Fungal mycotoxins in food commodities: pres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686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28600" y="228600"/>
            <a:ext cx="8686800" cy="2554545"/>
          </a:xfrm>
          <a:prstGeom prst="rect">
            <a:avLst/>
          </a:prstGeom>
        </p:spPr>
        <p:txBody>
          <a:bodyPr wrap="square">
            <a:spAutoFit/>
          </a:bodyPr>
          <a:lstStyle/>
          <a:p>
            <a:pPr algn="l" rtl="0"/>
            <a:r>
              <a:rPr lang="en-US" sz="3200" dirty="0"/>
              <a:t>Fungi are well known as common contaminants of the indoor environment with the ability to grow on many types of building materials and to subsequently release biological particles into the indoor air.</a:t>
            </a:r>
            <a:endParaRPr lang="ar-IQ" sz="3200" dirty="0"/>
          </a:p>
        </p:txBody>
      </p:sp>
    </p:spTree>
    <p:extLst>
      <p:ext uri="{BB962C8B-B14F-4D97-AF65-F5344CB8AC3E}">
        <p14:creationId xmlns:p14="http://schemas.microsoft.com/office/powerpoint/2010/main" val="17933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86800" cy="6494085"/>
          </a:xfrm>
          <a:prstGeom prst="rect">
            <a:avLst/>
          </a:prstGeom>
        </p:spPr>
        <p:txBody>
          <a:bodyPr wrap="square">
            <a:spAutoFit/>
          </a:bodyPr>
          <a:lstStyle/>
          <a:p>
            <a:pPr algn="l" rtl="0"/>
            <a:r>
              <a:rPr lang="en-US" sz="3200" b="1" dirty="0" smtClean="0"/>
              <a:t>Foods are high in Fungus:</a:t>
            </a:r>
            <a:endParaRPr lang="en-US" sz="3200" dirty="0"/>
          </a:p>
          <a:p>
            <a:pPr algn="l" rtl="0"/>
            <a:r>
              <a:rPr lang="en-US" sz="3200" dirty="0" smtClean="0"/>
              <a:t>1-Cheese</a:t>
            </a:r>
            <a:r>
              <a:rPr lang="en-US" sz="3200" dirty="0"/>
              <a:t>.</a:t>
            </a:r>
          </a:p>
          <a:p>
            <a:pPr algn="l" rtl="0"/>
            <a:r>
              <a:rPr lang="en-US" sz="3200" dirty="0" smtClean="0"/>
              <a:t>2-Vinegar </a:t>
            </a:r>
            <a:r>
              <a:rPr lang="en-US" sz="3200" dirty="0"/>
              <a:t>and foods containing vinegar, such as salad dressing, ketchup, and pickles.</a:t>
            </a:r>
          </a:p>
          <a:p>
            <a:pPr algn="l" rtl="0"/>
            <a:r>
              <a:rPr lang="en-US" sz="3200" dirty="0" smtClean="0"/>
              <a:t>3-Sour </a:t>
            </a:r>
            <a:r>
              <a:rPr lang="en-US" sz="3200" dirty="0"/>
              <a:t>cream, sour milk, and buttermilk.</a:t>
            </a:r>
          </a:p>
          <a:p>
            <a:pPr algn="l" rtl="0"/>
            <a:r>
              <a:rPr lang="en-US" sz="3200" dirty="0" smtClean="0"/>
              <a:t>4-Meat </a:t>
            </a:r>
            <a:r>
              <a:rPr lang="en-US" sz="3200" dirty="0"/>
              <a:t>or fish.</a:t>
            </a:r>
          </a:p>
          <a:p>
            <a:pPr algn="l" rtl="0"/>
            <a:r>
              <a:rPr lang="en-US" sz="3200" dirty="0" smtClean="0"/>
              <a:t>5-Breads </a:t>
            </a:r>
            <a:r>
              <a:rPr lang="en-US" sz="3200" dirty="0"/>
              <a:t>and other food made with yeast.</a:t>
            </a:r>
          </a:p>
          <a:p>
            <a:pPr algn="l" rtl="0"/>
            <a:r>
              <a:rPr lang="en-US" sz="3200" dirty="0" smtClean="0"/>
              <a:t>6-Jarred </a:t>
            </a:r>
            <a:r>
              <a:rPr lang="en-US" sz="3200" dirty="0"/>
              <a:t>jams and jellies.</a:t>
            </a:r>
          </a:p>
          <a:p>
            <a:pPr algn="l" rtl="0"/>
            <a:r>
              <a:rPr lang="en-US" sz="3200" dirty="0" smtClean="0"/>
              <a:t>7-Sauerkraut.</a:t>
            </a:r>
          </a:p>
          <a:p>
            <a:pPr algn="l" rtl="0"/>
            <a:r>
              <a:rPr lang="en-US" sz="3200" dirty="0"/>
              <a:t>Temperature and moisture are the major factors for fungi growth in stored food grains. Aeration, drying to safe moisture level, hermetic storage is commercially adopted</a:t>
            </a:r>
          </a:p>
        </p:txBody>
      </p:sp>
    </p:spTree>
    <p:extLst>
      <p:ext uri="{BB962C8B-B14F-4D97-AF65-F5344CB8AC3E}">
        <p14:creationId xmlns:p14="http://schemas.microsoft.com/office/powerpoint/2010/main" val="5227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86800" cy="4031873"/>
          </a:xfrm>
          <a:prstGeom prst="rect">
            <a:avLst/>
          </a:prstGeom>
        </p:spPr>
        <p:txBody>
          <a:bodyPr wrap="square">
            <a:spAutoFit/>
          </a:bodyPr>
          <a:lstStyle/>
          <a:p>
            <a:pPr algn="l" rtl="0"/>
            <a:r>
              <a:rPr lang="en-US" sz="3200" dirty="0" err="1"/>
              <a:t>Mycotoxins</a:t>
            </a:r>
            <a:r>
              <a:rPr lang="en-US" sz="3200" dirty="0"/>
              <a:t> are naturally occurring toxins produced by certain </a:t>
            </a:r>
            <a:r>
              <a:rPr lang="en-US" sz="3200" dirty="0" err="1"/>
              <a:t>moulds</a:t>
            </a:r>
            <a:r>
              <a:rPr lang="en-US" sz="3200" dirty="0"/>
              <a:t> (fungi) and can be found in food. The </a:t>
            </a:r>
            <a:r>
              <a:rPr lang="en-US" sz="3200" dirty="0" err="1"/>
              <a:t>moulds</a:t>
            </a:r>
            <a:r>
              <a:rPr lang="en-US" sz="3200" dirty="0"/>
              <a:t> grow on a variety of different crops and foodstuffs including cereals, nuts, spices, dried fruits, apples and coffee beans, often under warm and humid conditions</a:t>
            </a:r>
            <a:r>
              <a:rPr lang="en-US" sz="3200" dirty="0" smtClean="0"/>
              <a:t>.</a:t>
            </a:r>
          </a:p>
          <a:p>
            <a:pPr algn="l" rtl="0"/>
            <a:r>
              <a:rPr lang="en-US" sz="3200" dirty="0" err="1"/>
              <a:t>mycotoxins</a:t>
            </a:r>
            <a:r>
              <a:rPr lang="en-US" sz="3200" dirty="0"/>
              <a:t>, </a:t>
            </a:r>
            <a:r>
              <a:rPr lang="en-US" sz="3200" dirty="0" smtClean="0"/>
              <a:t>are </a:t>
            </a:r>
            <a:r>
              <a:rPr lang="en-US" sz="3200" dirty="0"/>
              <a:t>the chemical contaminants produced by these organisms. </a:t>
            </a:r>
            <a:endParaRPr lang="ar-IQ" sz="3200" dirty="0"/>
          </a:p>
        </p:txBody>
      </p:sp>
    </p:spTree>
    <p:extLst>
      <p:ext uri="{BB962C8B-B14F-4D97-AF65-F5344CB8AC3E}">
        <p14:creationId xmlns:p14="http://schemas.microsoft.com/office/powerpoint/2010/main" val="172715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cotoxins_rev may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5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olds and Mycotoxin.pptx |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4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pact of fungi on animal and food sector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04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21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272</TotalTime>
  <Words>216</Words>
  <Application>Microsoft Office PowerPoint</Application>
  <PresentationFormat>عرض على الشاشة (3:4)‏</PresentationFormat>
  <Paragraphs>33</Paragraphs>
  <Slides>17</Slides>
  <Notes>1</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شكل موجة</vt:lpstr>
      <vt:lpstr>A training course on  Fungi Contaminating Food  29-31/10/2024</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training course on  Fungi Contaminating Food </dc:title>
  <dc:creator>kwkab24</dc:creator>
  <cp:lastModifiedBy>kwkab24</cp:lastModifiedBy>
  <cp:revision>32</cp:revision>
  <dcterms:created xsi:type="dcterms:W3CDTF">2024-10-26T17:48:19Z</dcterms:created>
  <dcterms:modified xsi:type="dcterms:W3CDTF">2024-10-29T19:57:45Z</dcterms:modified>
</cp:coreProperties>
</file>