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69" r:id="rId5"/>
    <p:sldId id="270" r:id="rId6"/>
    <p:sldId id="261" r:id="rId7"/>
    <p:sldId id="262" r:id="rId8"/>
    <p:sldId id="263" r:id="rId9"/>
    <p:sldId id="265" r:id="rId10"/>
    <p:sldId id="266" r:id="rId11"/>
    <p:sldId id="267" r:id="rId12"/>
    <p:sldId id="268" r:id="rId13"/>
    <p:sldId id="278" r:id="rId14"/>
    <p:sldId id="280" r:id="rId15"/>
    <p:sldId id="264" r:id="rId16"/>
    <p:sldId id="271" r:id="rId17"/>
    <p:sldId id="272" r:id="rId18"/>
    <p:sldId id="276" r:id="rId1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62" autoAdjust="0"/>
  </p:normalViewPr>
  <p:slideViewPr>
    <p:cSldViewPr>
      <p:cViewPr>
        <p:scale>
          <a:sx n="58" d="100"/>
          <a:sy n="58" d="100"/>
        </p:scale>
        <p:origin x="-1704"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B8ABB09-4A1D-463E-8065-109CC2B7EFAA}" type="datetimeFigureOut">
              <a:rPr lang="ar-SA" smtClean="0"/>
              <a:pPr/>
              <a:t>27/06/1445</a:t>
            </a:fld>
            <a:endParaRPr lang="ar-SA"/>
          </a:p>
        </p:txBody>
      </p:sp>
      <p:sp>
        <p:nvSpPr>
          <p:cNvPr id="2" name="Footer Placeholder 1"/>
          <p:cNvSpPr>
            <a:spLocks noGrp="1"/>
          </p:cNvSpPr>
          <p:nvPr>
            <p:ph type="ftr" sz="quarter" idx="11"/>
          </p:nvPr>
        </p:nvSpPr>
        <p:spPr/>
        <p:txBody>
          <a:bodyPr/>
          <a:lstStyle/>
          <a:p>
            <a:endParaRPr lang="ar-SA"/>
          </a:p>
        </p:txBody>
      </p:sp>
      <p:sp>
        <p:nvSpPr>
          <p:cNvPr id="15" name="Slide Number Placeholder 14"/>
          <p:cNvSpPr>
            <a:spLocks noGrp="1"/>
          </p:cNvSpPr>
          <p:nvPr>
            <p:ph type="sldNum" sz="quarter" idx="12"/>
          </p:nvPr>
        </p:nvSpPr>
        <p:spPr>
          <a:xfrm>
            <a:off x="8229600" y="6473952"/>
            <a:ext cx="758952" cy="246888"/>
          </a:xfrm>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27/06/1445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27/06/1445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B8ABB09-4A1D-463E-8065-109CC2B7EFAA}" type="datetimeFigureOut">
              <a:rPr lang="ar-SA" smtClean="0"/>
              <a:pPr/>
              <a:t>27/06/1445</a:t>
            </a:fld>
            <a:endParaRPr lang="ar-SA"/>
          </a:p>
        </p:txBody>
      </p:sp>
      <p:sp>
        <p:nvSpPr>
          <p:cNvPr id="19" name="Footer Placeholder 18"/>
          <p:cNvSpPr>
            <a:spLocks noGrp="1"/>
          </p:cNvSpPr>
          <p:nvPr>
            <p:ph type="ftr" sz="quarter" idx="11"/>
          </p:nvPr>
        </p:nvSpPr>
        <p:spPr>
          <a:xfrm>
            <a:off x="3581400" y="76200"/>
            <a:ext cx="2895600" cy="288925"/>
          </a:xfrm>
        </p:spPr>
        <p:txBody>
          <a:bodyPr/>
          <a:lstStyle/>
          <a:p>
            <a:endParaRPr lang="ar-SA"/>
          </a:p>
        </p:txBody>
      </p:sp>
      <p:sp>
        <p:nvSpPr>
          <p:cNvPr id="16" name="Slide Number Placeholder 15"/>
          <p:cNvSpPr>
            <a:spLocks noGrp="1"/>
          </p:cNvSpPr>
          <p:nvPr>
            <p:ph type="sldNum" sz="quarter" idx="12"/>
          </p:nvPr>
        </p:nvSpPr>
        <p:spPr>
          <a:xfrm>
            <a:off x="8229600" y="6473952"/>
            <a:ext cx="758952" cy="246888"/>
          </a:xfrm>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B8ABB09-4A1D-463E-8065-109CC2B7EFAA}" type="datetimeFigureOut">
              <a:rPr lang="ar-SA" smtClean="0"/>
              <a:pPr/>
              <a:t>27/06/1445</a:t>
            </a:fld>
            <a:endParaRPr lang="ar-SA"/>
          </a:p>
        </p:txBody>
      </p:sp>
      <p:sp>
        <p:nvSpPr>
          <p:cNvPr id="11" name="Footer Placeholder 10"/>
          <p:cNvSpPr>
            <a:spLocks noGrp="1"/>
          </p:cNvSpPr>
          <p:nvPr>
            <p:ph type="ftr" sz="quarter" idx="11"/>
          </p:nvPr>
        </p:nvSpPr>
        <p:spPr/>
        <p:txBody>
          <a:bodyPr/>
          <a:lstStyle/>
          <a:p>
            <a:endParaRPr lang="ar-SA"/>
          </a:p>
        </p:txBody>
      </p:sp>
      <p:sp>
        <p:nvSpPr>
          <p:cNvPr id="16" name="Slide Number Placeholder 15"/>
          <p:cNvSpPr>
            <a:spLocks noGrp="1"/>
          </p:cNvSpPr>
          <p:nvPr>
            <p:ph type="sldNum" sz="quarter" idx="12"/>
          </p:nvPr>
        </p:nvSpPr>
        <p:spPr/>
        <p:txBody>
          <a:bodyPr/>
          <a:lstStyle/>
          <a:p>
            <a:fld id="{0B34F065-1154-456A-91E3-76DE8E75E17B}" type="slidenum">
              <a:rPr lang="ar-SA" smtClean="0"/>
              <a:pPr/>
              <a:t>‹#›</a:t>
            </a:fld>
            <a:endParaRPr lang="ar-SA"/>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B8ABB09-4A1D-463E-8065-109CC2B7EFAA}" type="datetimeFigureOut">
              <a:rPr lang="ar-SA" smtClean="0"/>
              <a:pPr/>
              <a:t>27/06/1445</a:t>
            </a:fld>
            <a:endParaRPr lang="ar-SA"/>
          </a:p>
        </p:txBody>
      </p:sp>
      <p:sp>
        <p:nvSpPr>
          <p:cNvPr id="10" name="Footer Placeholder 9"/>
          <p:cNvSpPr>
            <a:spLocks noGrp="1"/>
          </p:cNvSpPr>
          <p:nvPr>
            <p:ph type="ftr" sz="quarter" idx="11"/>
          </p:nvPr>
        </p:nvSpPr>
        <p:spPr/>
        <p:txBody>
          <a:bodyPr/>
          <a:lstStyle/>
          <a:p>
            <a:endParaRPr lang="ar-SA"/>
          </a:p>
        </p:txBody>
      </p:sp>
      <p:sp>
        <p:nvSpPr>
          <p:cNvPr id="31" name="Slide Number Placeholder 30"/>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B8ABB09-4A1D-463E-8065-109CC2B7EFAA}" type="datetimeFigureOut">
              <a:rPr lang="ar-SA" smtClean="0"/>
              <a:pPr/>
              <a:t>27/06/1445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229600" y="6477000"/>
            <a:ext cx="762000" cy="246888"/>
          </a:xfrm>
        </p:spPr>
        <p:txBody>
          <a:bodyPr/>
          <a:lstStyle/>
          <a:p>
            <a:fld id="{0B34F065-1154-456A-91E3-76DE8E75E17B}" type="slidenum">
              <a:rPr lang="ar-SA" smtClean="0"/>
              <a:pPr/>
              <a:t>‹#›</a:t>
            </a:fld>
            <a:endParaRPr lang="ar-SA"/>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B8ABB09-4A1D-463E-8065-109CC2B7EFAA}" type="datetimeFigureOut">
              <a:rPr lang="ar-SA" smtClean="0"/>
              <a:pPr/>
              <a:t>27/06/1445</a:t>
            </a:fld>
            <a:endParaRPr lang="ar-SA"/>
          </a:p>
        </p:txBody>
      </p:sp>
      <p:sp>
        <p:nvSpPr>
          <p:cNvPr id="21" name="Footer Placeholder 20"/>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B8ABB09-4A1D-463E-8065-109CC2B7EFAA}" type="datetimeFigureOut">
              <a:rPr lang="ar-SA" smtClean="0"/>
              <a:pPr/>
              <a:t>27/06/1445</a:t>
            </a:fld>
            <a:endParaRPr lang="ar-SA"/>
          </a:p>
        </p:txBody>
      </p:sp>
      <p:sp>
        <p:nvSpPr>
          <p:cNvPr id="24" name="Footer Placeholder 23"/>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B8ABB09-4A1D-463E-8065-109CC2B7EFAA}" type="datetimeFigureOut">
              <a:rPr lang="ar-SA" smtClean="0"/>
              <a:pPr/>
              <a:t>27/06/1445</a:t>
            </a:fld>
            <a:endParaRPr lang="ar-SA"/>
          </a:p>
        </p:txBody>
      </p:sp>
      <p:sp>
        <p:nvSpPr>
          <p:cNvPr id="29" name="Footer Placeholder 28"/>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27/06/1445</a:t>
            </a:fld>
            <a:endParaRPr lang="ar-SA"/>
          </a:p>
        </p:txBody>
      </p:sp>
      <p:sp>
        <p:nvSpPr>
          <p:cNvPr id="5" name="Footer Placeholder 4"/>
          <p:cNvSpPr>
            <a:spLocks noGrp="1"/>
          </p:cNvSpPr>
          <p:nvPr>
            <p:ph type="ftr" sz="quarter" idx="11"/>
          </p:nvPr>
        </p:nvSpPr>
        <p:spPr/>
        <p:txBody>
          <a:bodyPr/>
          <a:lstStyle/>
          <a:p>
            <a:endParaRPr lang="ar-SA"/>
          </a:p>
        </p:txBody>
      </p:sp>
      <p:sp>
        <p:nvSpPr>
          <p:cNvPr id="31" name="Slide Number Placeholder 30"/>
          <p:cNvSpPr>
            <a:spLocks noGrp="1"/>
          </p:cNvSpPr>
          <p:nvPr>
            <p:ph type="sldNum" sz="quarter" idx="12"/>
          </p:nvPr>
        </p:nvSpPr>
        <p:spPr/>
        <p:txBody>
          <a:bodyPr/>
          <a:lstStyle/>
          <a:p>
            <a:fld id="{0B34F065-1154-456A-91E3-76DE8E75E17B}" type="slidenum">
              <a:rPr lang="ar-SA" smtClean="0"/>
              <a:pPr/>
              <a:t>‹#›</a:t>
            </a:fld>
            <a:endParaRPr lang="ar-SA"/>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B8ABB09-4A1D-463E-8065-109CC2B7EFAA}" type="datetimeFigureOut">
              <a:rPr lang="ar-SA" smtClean="0"/>
              <a:pPr/>
              <a:t>27/06/1445</a:t>
            </a:fld>
            <a:endParaRPr lang="ar-SA"/>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SA"/>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B34F065-1154-456A-91E3-76DE8E75E17B}" type="slidenum">
              <a:rPr lang="ar-SA" smtClean="0"/>
              <a:pPr/>
              <a:t>‹#›</a:t>
            </a:fld>
            <a:endParaRPr lang="ar-SA"/>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20689"/>
            <a:ext cx="8458200" cy="5455098"/>
          </a:xfrm>
        </p:spPr>
        <p:txBody>
          <a:bodyPr>
            <a:normAutofit/>
          </a:bodyPr>
          <a:lstStyle/>
          <a:p>
            <a:pPr algn="ctr"/>
            <a:r>
              <a:rPr lang="ar-IQ" dirty="0"/>
              <a:t>الطّيور المهددة بالانقراض في العراق </a:t>
            </a:r>
            <a:br>
              <a:rPr lang="ar-IQ" dirty="0"/>
            </a:br>
            <a:r>
              <a:rPr lang="ar-IQ" dirty="0" smtClean="0"/>
              <a:t>وصيدها.</a:t>
            </a:r>
            <a:br>
              <a:rPr lang="ar-IQ" dirty="0" smtClean="0"/>
            </a:br>
            <a:r>
              <a:rPr lang="ar-IQ" dirty="0"/>
              <a:t/>
            </a:r>
            <a:br>
              <a:rPr lang="ar-IQ" dirty="0"/>
            </a:br>
            <a:r>
              <a:rPr lang="ar-IQ" dirty="0" smtClean="0"/>
              <a:t/>
            </a:r>
            <a:br>
              <a:rPr lang="ar-IQ" dirty="0" smtClean="0"/>
            </a:br>
            <a:r>
              <a:rPr lang="ar-IQ" dirty="0" err="1" smtClean="0"/>
              <a:t>م.م.خالدة</a:t>
            </a:r>
            <a:r>
              <a:rPr lang="ar-IQ" dirty="0" smtClean="0"/>
              <a:t> ابراهيم حسون</a:t>
            </a:r>
            <a:br>
              <a:rPr lang="ar-IQ" dirty="0" smtClean="0"/>
            </a:br>
            <a:r>
              <a:rPr lang="ar-IQ" sz="2000" b="1" dirty="0" smtClean="0"/>
              <a:t>قسم الفقريات</a:t>
            </a:r>
            <a:endParaRPr lang="ar-IQ" sz="2000" b="1" dirty="0"/>
          </a:p>
        </p:txBody>
      </p:sp>
      <p:sp>
        <p:nvSpPr>
          <p:cNvPr id="3" name="Subtitle 2"/>
          <p:cNvSpPr>
            <a:spLocks noGrp="1"/>
          </p:cNvSpPr>
          <p:nvPr>
            <p:ph type="subTitle" idx="1"/>
          </p:nvPr>
        </p:nvSpPr>
        <p:spPr>
          <a:xfrm>
            <a:off x="323528" y="3933056"/>
            <a:ext cx="8458200" cy="914400"/>
          </a:xfrm>
        </p:spPr>
        <p:txBody>
          <a:bodyPr>
            <a:normAutofit/>
          </a:bodyPr>
          <a:lstStyle/>
          <a:p>
            <a:endParaRPr lang="ar-IQ" dirty="0" smtClean="0"/>
          </a:p>
          <a:p>
            <a:endParaRPr lang="ar-IQ" dirty="0"/>
          </a:p>
          <a:p>
            <a:endParaRPr lang="ar-IQ" dirty="0" smtClean="0"/>
          </a:p>
          <a:p>
            <a:endParaRPr lang="ar-IQ" dirty="0"/>
          </a:p>
          <a:p>
            <a:endParaRPr lang="ar-IQ" dirty="0" smtClean="0"/>
          </a:p>
          <a:p>
            <a:endParaRPr lang="ar-IQ" dirty="0"/>
          </a:p>
          <a:p>
            <a:endParaRPr lang="ar-IQ" dirty="0" smtClean="0"/>
          </a:p>
        </p:txBody>
      </p:sp>
    </p:spTree>
    <p:extLst>
      <p:ext uri="{BB962C8B-B14F-4D97-AF65-F5344CB8AC3E}">
        <p14:creationId xmlns:p14="http://schemas.microsoft.com/office/powerpoint/2010/main" xmlns="" val="109536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ELL\Desktop\Screenshot_18.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620688"/>
            <a:ext cx="6120680" cy="606620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p:txBody>
          <a:bodyPr/>
          <a:lstStyle/>
          <a:p>
            <a:endParaRPr lang="ar-IQ" dirty="0"/>
          </a:p>
        </p:txBody>
      </p:sp>
      <p:sp>
        <p:nvSpPr>
          <p:cNvPr id="3" name="Subtitle 2"/>
          <p:cNvSpPr>
            <a:spLocks noGrp="1"/>
          </p:cNvSpPr>
          <p:nvPr>
            <p:ph type="subTitle" idx="1"/>
          </p:nvPr>
        </p:nvSpPr>
        <p:spPr/>
        <p:txBody>
          <a:bodyPr/>
          <a:lstStyle/>
          <a:p>
            <a:pPr algn="ctr"/>
            <a:r>
              <a:rPr lang="ar-IQ" b="1" dirty="0" err="1"/>
              <a:t>الزقزاق:الشامي</a:t>
            </a:r>
            <a:r>
              <a:rPr lang="ar-IQ" dirty="0"/>
              <a:t> </a:t>
            </a:r>
            <a:r>
              <a:rPr lang="en-US" b="1" dirty="0" smtClean="0"/>
              <a:t>Sociable </a:t>
            </a:r>
            <a:r>
              <a:rPr lang="en-US" b="1" dirty="0"/>
              <a:t>plove</a:t>
            </a:r>
            <a:r>
              <a:rPr lang="en-US" dirty="0"/>
              <a:t>r </a:t>
            </a:r>
            <a:endParaRPr lang="ar-IQ" dirty="0"/>
          </a:p>
        </p:txBody>
      </p:sp>
    </p:spTree>
    <p:extLst>
      <p:ext uri="{BB962C8B-B14F-4D97-AF65-F5344CB8AC3E}">
        <p14:creationId xmlns:p14="http://schemas.microsoft.com/office/powerpoint/2010/main" xmlns="" val="1318564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err="1" smtClean="0"/>
              <a:t>الصقرالامبريالي</a:t>
            </a:r>
            <a:r>
              <a:rPr lang="ar-IQ" dirty="0" smtClean="0"/>
              <a:t> </a:t>
            </a:r>
            <a:r>
              <a:rPr lang="en-US" dirty="0" smtClean="0"/>
              <a:t>Imperial </a:t>
            </a:r>
            <a:r>
              <a:rPr lang="en-US" dirty="0"/>
              <a:t>Eagle</a:t>
            </a:r>
            <a:endParaRPr lang="ar-IQ" dirty="0"/>
          </a:p>
        </p:txBody>
      </p:sp>
      <p:sp>
        <p:nvSpPr>
          <p:cNvPr id="3" name="Subtitle 2"/>
          <p:cNvSpPr>
            <a:spLocks noGrp="1"/>
          </p:cNvSpPr>
          <p:nvPr>
            <p:ph type="subTitle" idx="1"/>
          </p:nvPr>
        </p:nvSpPr>
        <p:spPr/>
        <p:txBody>
          <a:bodyPr/>
          <a:lstStyle/>
          <a:p>
            <a:endParaRPr lang="ar-IQ" dirty="0"/>
          </a:p>
        </p:txBody>
      </p:sp>
      <p:pic>
        <p:nvPicPr>
          <p:cNvPr id="9218" name="Picture 2" descr="C:\Users\DELL\Desktop\Screenshot_1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696" y="365505"/>
            <a:ext cx="4133056" cy="44563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5177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335" y="674867"/>
            <a:ext cx="7056784" cy="3710311"/>
          </a:xfrm>
          <a:prstGeom prst="rect">
            <a:avLst/>
          </a:prstGeom>
        </p:spPr>
        <p:txBody>
          <a:bodyPr wrap="square">
            <a:spAutoFit/>
          </a:bodyPr>
          <a:lstStyle/>
          <a:p>
            <a:r>
              <a:rPr lang="ar-IQ" sz="2400" b="1" dirty="0"/>
              <a:t>الطّيور </a:t>
            </a:r>
            <a:r>
              <a:rPr lang="ar-IQ" sz="2400" b="1" dirty="0" smtClean="0"/>
              <a:t>البرية:</a:t>
            </a:r>
          </a:p>
          <a:p>
            <a:pPr>
              <a:lnSpc>
                <a:spcPct val="150000"/>
              </a:lnSpc>
            </a:pPr>
            <a:r>
              <a:rPr lang="ar-IQ" sz="2400" b="1" dirty="0" smtClean="0"/>
              <a:t>تُعتبر </a:t>
            </a:r>
            <a:r>
              <a:rPr lang="ar-IQ" sz="2400" b="1" dirty="0"/>
              <a:t>طيور الحباري والصقور الحرة المهاجرة التي تتواجد في منطقة النّاصرية من أكثر الأنواع التي تتعرض للصيد، بالإضافة إلى طيور البجع العراقية، والقزم، والكروان، والزقزاق الشامي، والصقر أبيض الذنب والإمبريالي، والسنونو، والنسور، والبلبل الذي يعيش بين </a:t>
            </a:r>
            <a:r>
              <a:rPr lang="ar-IQ" sz="2400" b="1" dirty="0" smtClean="0"/>
              <a:t>بساتين النخيل.        </a:t>
            </a:r>
            <a:endParaRPr lang="ar-IQ" sz="2400" b="1" dirty="0"/>
          </a:p>
        </p:txBody>
      </p:sp>
    </p:spTree>
    <p:extLst>
      <p:ext uri="{BB962C8B-B14F-4D97-AF65-F5344CB8AC3E}">
        <p14:creationId xmlns:p14="http://schemas.microsoft.com/office/powerpoint/2010/main" xmlns="" val="794656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384322"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49080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بلبل ابيض الخدين</a:t>
            </a:r>
            <a:endParaRPr lang="ar-IQ"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5425" y="1554163"/>
            <a:ext cx="6785550" cy="452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9087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Screenshot_16.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260648"/>
            <a:ext cx="6065001" cy="445482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p:txBody>
          <a:bodyPr/>
          <a:lstStyle/>
          <a:p>
            <a:r>
              <a:rPr lang="ar-IQ" dirty="0" smtClean="0"/>
              <a:t>البط ابيض الرأس: </a:t>
            </a:r>
            <a:r>
              <a:rPr lang="en-US" dirty="0"/>
              <a:t>White – headed Duck</a:t>
            </a:r>
            <a:endParaRPr lang="ar-IQ" dirty="0"/>
          </a:p>
        </p:txBody>
      </p:sp>
      <p:sp>
        <p:nvSpPr>
          <p:cNvPr id="3" name="Subtitle 2"/>
          <p:cNvSpPr>
            <a:spLocks noGrp="1"/>
          </p:cNvSpPr>
          <p:nvPr>
            <p:ph type="subTitle" idx="1"/>
          </p:nvPr>
        </p:nvSpPr>
        <p:spPr>
          <a:xfrm>
            <a:off x="467544" y="4748939"/>
            <a:ext cx="8676456" cy="1632389"/>
          </a:xfrm>
        </p:spPr>
        <p:txBody>
          <a:bodyPr/>
          <a:lstStyle/>
          <a:p>
            <a:endParaRPr lang="ar-IQ" dirty="0"/>
          </a:p>
        </p:txBody>
      </p:sp>
    </p:spTree>
    <p:extLst>
      <p:ext uri="{BB962C8B-B14F-4D97-AF65-F5344CB8AC3E}">
        <p14:creationId xmlns:p14="http://schemas.microsoft.com/office/powerpoint/2010/main" xmlns="" val="3304921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36409"/>
            <a:ext cx="7704856" cy="6740307"/>
          </a:xfrm>
          <a:prstGeom prst="rect">
            <a:avLst/>
          </a:prstGeom>
        </p:spPr>
        <p:txBody>
          <a:bodyPr wrap="square">
            <a:spAutoFit/>
          </a:bodyPr>
          <a:lstStyle/>
          <a:p>
            <a:pPr>
              <a:lnSpc>
                <a:spcPct val="150000"/>
              </a:lnSpc>
            </a:pPr>
            <a:r>
              <a:rPr lang="ar-IQ" sz="2400" b="1" dirty="0" smtClean="0"/>
              <a:t>يؤكد الخبراء في </a:t>
            </a:r>
            <a:r>
              <a:rPr lang="ar-IQ" sz="2400" b="1" dirty="0"/>
              <a:t>التنوع الإحيائي </a:t>
            </a:r>
            <a:r>
              <a:rPr lang="ar-IQ" sz="2400" b="1" dirty="0" smtClean="0"/>
              <a:t>أن </a:t>
            </a:r>
            <a:r>
              <a:rPr lang="ar-IQ" sz="2400" b="1" dirty="0"/>
              <a:t>هناك "قرابة 40 نوعا من الطيور في العراق مهددا بالانقراض، كالحذف المعرق والبط أبيض العين والصقور </a:t>
            </a:r>
            <a:r>
              <a:rPr lang="ar-IQ" sz="2400" b="1" dirty="0" smtClean="0"/>
              <a:t>والحبارى والبلبل ابيض الخدين والعقاب الملكي فضلا </a:t>
            </a:r>
            <a:r>
              <a:rPr lang="ar-IQ" sz="2400" b="1" dirty="0"/>
              <a:t>عن أنواع أخرى تقترب من مرحلة أن تكون مهددة بالانقراض</a:t>
            </a:r>
            <a:r>
              <a:rPr lang="ar-IQ" sz="2400" b="1" dirty="0" smtClean="0"/>
              <a:t>".</a:t>
            </a:r>
          </a:p>
          <a:p>
            <a:pPr>
              <a:lnSpc>
                <a:spcPct val="150000"/>
              </a:lnSpc>
            </a:pPr>
            <a:r>
              <a:rPr lang="ar-IQ" sz="2400" b="1" dirty="0"/>
              <a:t>وتناقصت أعداد طيور النورس في شمال البلاد، خاصة حول بحيرة دوكان الواقعة بمحافظة السليمانية (نحو 375 كيلومتراً شمال بغداد) بفعل الصيد الجائر</a:t>
            </a:r>
            <a:r>
              <a:rPr lang="ar-IQ" sz="2400" b="1" dirty="0" smtClean="0"/>
              <a:t>.</a:t>
            </a:r>
            <a:endParaRPr lang="ar-IQ" sz="2400" b="1" dirty="0"/>
          </a:p>
          <a:p>
            <a:pPr>
              <a:lnSpc>
                <a:spcPct val="150000"/>
              </a:lnSpc>
            </a:pPr>
            <a:r>
              <a:rPr lang="ar-IQ" sz="2400" b="1" dirty="0" smtClean="0"/>
              <a:t>إن </a:t>
            </a:r>
            <a:r>
              <a:rPr lang="ar-IQ" sz="2400" b="1" dirty="0"/>
              <a:t>البحيرة "فقدت نحو 80 بالمئة من طيور النورس التي كانت تحلق في سمائها والسبب هو الصيد الجائر من قبل الأهالي".</a:t>
            </a:r>
          </a:p>
          <a:p>
            <a:pPr>
              <a:lnSpc>
                <a:spcPct val="150000"/>
              </a:lnSpc>
            </a:pPr>
            <a:endParaRPr lang="ar-IQ" sz="2400" b="1" dirty="0"/>
          </a:p>
        </p:txBody>
      </p:sp>
    </p:spTree>
    <p:extLst>
      <p:ext uri="{BB962C8B-B14F-4D97-AF65-F5344CB8AC3E}">
        <p14:creationId xmlns:p14="http://schemas.microsoft.com/office/powerpoint/2010/main" xmlns="" val="1416814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8280920" cy="6740307"/>
          </a:xfrm>
          <a:prstGeom prst="rect">
            <a:avLst/>
          </a:prstGeom>
        </p:spPr>
        <p:txBody>
          <a:bodyPr wrap="square">
            <a:spAutoFit/>
          </a:bodyPr>
          <a:lstStyle/>
          <a:p>
            <a:pPr>
              <a:lnSpc>
                <a:spcPct val="150000"/>
              </a:lnSpc>
            </a:pPr>
            <a:r>
              <a:rPr lang="ar-IQ" sz="2400" dirty="0"/>
              <a:t>وحول أسباب الإقبال على صيد النوارس في البحيرة، يشير إلى وجود اعتقاد لدى بعض الأهالي بأن " بيضات هذا النوع من الطيور ذات فائدة كبيرة إذا ما تم خلطها ببيض المائدة (بيض الدجاج)"، مطالبا الجهات المعنية بإعمال رقابية أكبر على تلك الممارسات وتفعيل القوانين التي تحد من الصيد </a:t>
            </a:r>
            <a:r>
              <a:rPr lang="ar-IQ" sz="2400" dirty="0" err="1" smtClean="0"/>
              <a:t>الجائر.وانشاء</a:t>
            </a:r>
            <a:r>
              <a:rPr lang="ar-IQ" sz="2400" dirty="0" smtClean="0"/>
              <a:t> المحميات.</a:t>
            </a:r>
            <a:endParaRPr lang="ar-IQ" sz="2400" dirty="0"/>
          </a:p>
          <a:p>
            <a:pPr>
              <a:lnSpc>
                <a:spcPct val="150000"/>
              </a:lnSpc>
            </a:pPr>
            <a:r>
              <a:rPr lang="ar-IQ" sz="2400" dirty="0"/>
              <a:t>ولدى العراق قوانين عقابية يتم تنفيذها من خلال متابعات تقوم بها شعبة التنوع الأحيائي في وزارة البيئة؛ وهذه القوانين هي قانون حماية وتحسين البيئة، بالإضافة إلى مادتين لمنع الاتجار وبيع الطيور النادرة أو المهددة بالانقراض، حيث تبدأ الإجراءات العقابية بالغرامة، بدءا من مليون دينار إلى 10 ملايين دينار وإذا تكررت الانتهاكات تصل العقوبة للسجن.</a:t>
            </a:r>
          </a:p>
          <a:p>
            <a:pPr>
              <a:lnSpc>
                <a:spcPct val="150000"/>
              </a:lnSpc>
            </a:pPr>
            <a:endParaRPr lang="ar-IQ" sz="2400" dirty="0"/>
          </a:p>
        </p:txBody>
      </p:sp>
    </p:spTree>
    <p:extLst>
      <p:ext uri="{BB962C8B-B14F-4D97-AF65-F5344CB8AC3E}">
        <p14:creationId xmlns:p14="http://schemas.microsoft.com/office/powerpoint/2010/main" xmlns="" val="3981222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شكرا </a:t>
            </a:r>
            <a:r>
              <a:rPr lang="ar-IQ" dirty="0" err="1" smtClean="0"/>
              <a:t>لاصغائكم</a:t>
            </a:r>
            <a:endParaRPr lang="ar-IQ" dirty="0"/>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228000"/>
            <a:ext cx="8784976" cy="4303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Heart 3"/>
          <p:cNvSpPr/>
          <p:nvPr/>
        </p:nvSpPr>
        <p:spPr>
          <a:xfrm>
            <a:off x="1763688" y="188640"/>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Heart 4"/>
          <p:cNvSpPr/>
          <p:nvPr/>
        </p:nvSpPr>
        <p:spPr>
          <a:xfrm>
            <a:off x="6300192" y="188640"/>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xmlns="" val="1615595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2736"/>
            <a:ext cx="8229600" cy="360040"/>
          </a:xfrm>
        </p:spPr>
        <p:txBody>
          <a:bodyPr>
            <a:normAutofit fontScale="90000"/>
          </a:bodyPr>
          <a:lstStyle/>
          <a:p>
            <a:pPr algn="ctr"/>
            <a:r>
              <a:rPr lang="ar-IQ" dirty="0"/>
              <a:t>الطّيور في العراق </a:t>
            </a:r>
          </a:p>
        </p:txBody>
      </p:sp>
      <p:sp>
        <p:nvSpPr>
          <p:cNvPr id="3" name="Content Placeholder 2"/>
          <p:cNvSpPr>
            <a:spLocks noGrp="1"/>
          </p:cNvSpPr>
          <p:nvPr>
            <p:ph idx="1"/>
          </p:nvPr>
        </p:nvSpPr>
        <p:spPr/>
        <p:txBody>
          <a:bodyPr>
            <a:normAutofit lnSpcReduction="10000"/>
          </a:bodyPr>
          <a:lstStyle/>
          <a:p>
            <a:r>
              <a:rPr lang="ar-IQ" dirty="0" smtClean="0"/>
              <a:t>يتميّز </a:t>
            </a:r>
            <a:r>
              <a:rPr lang="ar-IQ" dirty="0"/>
              <a:t>العراق بالبيئة الطبيعية المتنوعة التي تضمّ المسطحات المائية كنهري دجلة والفرات والصحراء والسهول الخصبة، فمن خلال هذا التّنوع البيئي سُمح للعراق أن </a:t>
            </a:r>
            <a:r>
              <a:rPr lang="ar-IQ" dirty="0" smtClean="0"/>
              <a:t>يكون </a:t>
            </a:r>
            <a:r>
              <a:rPr lang="ar-IQ" dirty="0"/>
              <a:t>مركزاً لحوالي أربعمائة نوع من الطّيور المهاجرة والمقيمة، فهي تستوطن العراق بأعدادٍ كبيرة جداً خصوصاً في موسم هجرة الطّيور المائية منها، ممّا يجعلها هدفاً لسلاح الصّيادين الذين ينتظرونها مع بدء موسم هجرتها إلى أراضي العراق الدافئة، ومن هذه الأنواع </a:t>
            </a:r>
            <a:r>
              <a:rPr lang="ar-IQ" dirty="0" smtClean="0"/>
              <a:t> </a:t>
            </a:r>
            <a:r>
              <a:rPr lang="ar-IQ" dirty="0" err="1"/>
              <a:t>الدراج</a:t>
            </a:r>
            <a:r>
              <a:rPr lang="ar-IQ" dirty="0" smtClean="0"/>
              <a:t>،، </a:t>
            </a:r>
            <a:r>
              <a:rPr lang="ar-IQ" dirty="0"/>
              <a:t>والطبان، والبط </a:t>
            </a:r>
            <a:r>
              <a:rPr lang="ar-IQ" dirty="0" err="1"/>
              <a:t>والأوز</a:t>
            </a:r>
            <a:r>
              <a:rPr lang="ar-IQ" dirty="0"/>
              <a:t> وغيرها.  </a:t>
            </a:r>
          </a:p>
        </p:txBody>
      </p:sp>
    </p:spTree>
    <p:extLst>
      <p:ext uri="{BB962C8B-B14F-4D97-AF65-F5344CB8AC3E}">
        <p14:creationId xmlns:p14="http://schemas.microsoft.com/office/powerpoint/2010/main" xmlns="" val="284200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548680"/>
            <a:ext cx="8136904" cy="6124754"/>
          </a:xfrm>
          <a:prstGeom prst="rect">
            <a:avLst/>
          </a:prstGeom>
        </p:spPr>
        <p:txBody>
          <a:bodyPr wrap="square">
            <a:spAutoFit/>
          </a:bodyPr>
          <a:lstStyle/>
          <a:p>
            <a:pPr algn="ctr"/>
            <a:r>
              <a:rPr lang="ar-IQ" sz="2800" dirty="0"/>
              <a:t>صيد الطّيور في </a:t>
            </a:r>
            <a:r>
              <a:rPr lang="ar-IQ" sz="2800" dirty="0" smtClean="0"/>
              <a:t>العراق </a:t>
            </a:r>
          </a:p>
          <a:p>
            <a:r>
              <a:rPr lang="ar-IQ" sz="2800" dirty="0" smtClean="0"/>
              <a:t>صيد </a:t>
            </a:r>
            <a:r>
              <a:rPr lang="ar-IQ" sz="2800" dirty="0"/>
              <a:t>الطّيور </a:t>
            </a:r>
            <a:r>
              <a:rPr lang="ar-IQ" sz="2800" dirty="0" smtClean="0"/>
              <a:t>هو </a:t>
            </a:r>
            <a:r>
              <a:rPr lang="ar-IQ" sz="2800" dirty="0"/>
              <a:t>مصدر للرزق، وهواية يمارسها العراقيون في أماكن كثيرة في العراق؛ فالصيد الجائر أصبح خطراً كبيراً يهدّد الطّيور </a:t>
            </a:r>
            <a:r>
              <a:rPr lang="ar-IQ" sz="2800" dirty="0" smtClean="0"/>
              <a:t>فيها بالانقراض , </a:t>
            </a:r>
            <a:r>
              <a:rPr lang="ar-IQ" sz="2800" dirty="0"/>
              <a:t>وسنتحدث عن الأماكن التي توجد فيها الطّيور وأبرز أنواعها وطرق صيدها. </a:t>
            </a:r>
            <a:endParaRPr lang="ar-IQ" sz="2800" dirty="0" smtClean="0"/>
          </a:p>
          <a:p>
            <a:r>
              <a:rPr lang="ar-IQ" sz="2800" dirty="0" smtClean="0"/>
              <a:t>الطّيور </a:t>
            </a:r>
            <a:r>
              <a:rPr lang="ar-IQ" sz="2800" dirty="0" smtClean="0"/>
              <a:t>المائية:من </a:t>
            </a:r>
            <a:r>
              <a:rPr lang="ar-IQ" sz="2800" dirty="0"/>
              <a:t>أشهر أنواعها هو البط الرخامي الذنب، والإوز، والغر، ودجاج الماء، والبرهان، والتم، والنحام، وتتواجد في حوض الأهوار الجنوبي، </a:t>
            </a:r>
            <a:r>
              <a:rPr lang="ar-IQ" sz="2800" dirty="0" err="1"/>
              <a:t>والشويجة</a:t>
            </a:r>
            <a:r>
              <a:rPr lang="ar-IQ" sz="2800" dirty="0"/>
              <a:t>، </a:t>
            </a:r>
            <a:r>
              <a:rPr lang="ar-IQ" sz="2800" dirty="0" err="1"/>
              <a:t>والدلمج</a:t>
            </a:r>
            <a:r>
              <a:rPr lang="ar-IQ" sz="2800" dirty="0"/>
              <a:t>،، </a:t>
            </a:r>
            <a:r>
              <a:rPr lang="ar-IQ" sz="2800" dirty="0" err="1"/>
              <a:t>ومديفر</a:t>
            </a:r>
            <a:r>
              <a:rPr lang="ar-IQ" sz="2800" dirty="0"/>
              <a:t> في ديالى، وتستخدم الشباك لصيد أعداد كبيرة حية ويتم بيعها بأسعار رخيصة في السوق العراقي، وما يهدد هذه الطّيور المائية هو السلوك السيئ باستخدام السموم والمبيدات في الصيد عند بعض الصّيادين. </a:t>
            </a:r>
          </a:p>
        </p:txBody>
      </p:sp>
    </p:spTree>
    <p:extLst>
      <p:ext uri="{BB962C8B-B14F-4D97-AF65-F5344CB8AC3E}">
        <p14:creationId xmlns:p14="http://schemas.microsoft.com/office/powerpoint/2010/main" xmlns="" val="415874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76671"/>
            <a:ext cx="7848872" cy="6186309"/>
          </a:xfrm>
          <a:prstGeom prst="rect">
            <a:avLst/>
          </a:prstGeom>
        </p:spPr>
        <p:txBody>
          <a:bodyPr wrap="square">
            <a:spAutoFit/>
          </a:bodyPr>
          <a:lstStyle/>
          <a:p>
            <a:pPr>
              <a:lnSpc>
                <a:spcPct val="150000"/>
              </a:lnSpc>
            </a:pPr>
            <a:r>
              <a:rPr lang="ar-IQ" sz="2400" dirty="0"/>
              <a:t>لصيد الطّيور البرية يضع الصّيادون </a:t>
            </a:r>
            <a:r>
              <a:rPr lang="ar-IQ" sz="2400" dirty="0" err="1"/>
              <a:t>الأفخاخ</a:t>
            </a:r>
            <a:r>
              <a:rPr lang="ar-IQ" sz="2400" dirty="0"/>
              <a:t> في المناطق الصحراوية مثل صحراء النجف موطن الحباري، والصقور التي تكثر فيها أيضاً أنواع أخرى من الطّيور، وإلى بابل منطقة الفرات يستخدم الصّيادون البنادق أو خراطيش الرصاص لصيد طيور الدراج التي تتكاثر بهذه المنطقة، فعندما تكون طيور الدراج في جماعات يعمد الصيّاد إلى توجيه بندقيته التي تحتوي على مئات الكرات المعدنية التي تخترق أجسام الطّيور في الجو، وهذا من نسمّيه بالرّشق لصيد عددٍ أكبر من الدراج، وأما طائر الطبان فلا يسلم من طلقات الأسلحة الأوتوماتيكية أو البنادق المزدوجة، وإلى منطقة النعمانية تتواجد طيور </a:t>
            </a:r>
            <a:r>
              <a:rPr lang="ar-IQ" sz="2400" dirty="0" err="1"/>
              <a:t>المغيرسي</a:t>
            </a:r>
            <a:r>
              <a:rPr lang="ar-IQ" sz="2400" dirty="0"/>
              <a:t> </a:t>
            </a:r>
            <a:r>
              <a:rPr lang="ar-IQ" sz="2400" dirty="0" err="1"/>
              <a:t>والغرنوك</a:t>
            </a:r>
            <a:r>
              <a:rPr lang="ar-IQ" sz="2400" dirty="0"/>
              <a:t> والخضيري بأعداد متواضعة نتيجة الصيد الجائر. </a:t>
            </a:r>
            <a:endParaRPr lang="ar-IQ" dirty="0"/>
          </a:p>
        </p:txBody>
      </p:sp>
    </p:spTree>
    <p:extLst>
      <p:ext uri="{BB962C8B-B14F-4D97-AF65-F5344CB8AC3E}">
        <p14:creationId xmlns:p14="http://schemas.microsoft.com/office/powerpoint/2010/main" xmlns="" val="2520076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476672"/>
            <a:ext cx="7200800" cy="5632311"/>
          </a:xfrm>
          <a:prstGeom prst="rect">
            <a:avLst/>
          </a:prstGeom>
        </p:spPr>
        <p:txBody>
          <a:bodyPr wrap="square">
            <a:spAutoFit/>
          </a:bodyPr>
          <a:lstStyle/>
          <a:p>
            <a:pPr algn="ctr">
              <a:lnSpc>
                <a:spcPct val="150000"/>
              </a:lnSpc>
            </a:pPr>
            <a:r>
              <a:rPr lang="ar-IQ" sz="2400" b="1" dirty="0"/>
              <a:t>يواجه العراق خطر عدم الوعي بمشكلة الصّيد الجائر الذي يمارسه الصّيادون الجشعون، وغياب الرقابة على الصيد، ونقص الموارد المائية، وخطر السلاح والأمن المهدّد في العراق الذي يهدد أماكن تفريخ الطّيور، وكل ذلك أدّى بشكلٍ واضحٍ إلى تعرض أنواع من الطّيور إلى خطر الانقراض ونذكر منها: البط </a:t>
            </a:r>
            <a:r>
              <a:rPr lang="ar-IQ" sz="2400" b="1" dirty="0" err="1"/>
              <a:t>الصدئي</a:t>
            </a:r>
            <a:r>
              <a:rPr lang="ar-IQ" sz="2400" b="1" dirty="0"/>
              <a:t> والرخامي، والبجعة الكدراء، </a:t>
            </a:r>
            <a:r>
              <a:rPr lang="ar-IQ" sz="2400" b="1" dirty="0" smtClean="0"/>
              <a:t>والغاق، </a:t>
            </a:r>
            <a:r>
              <a:rPr lang="ar-IQ" sz="2400" b="1" dirty="0"/>
              <a:t>والنسر الأسود، والمرزة الباهتة، والعقاب المنقط ، وأبو منجل، وأبو ملعقة، </a:t>
            </a:r>
            <a:r>
              <a:rPr lang="ar-IQ" sz="2400" b="1" dirty="0" err="1"/>
              <a:t>والعوسق</a:t>
            </a:r>
            <a:r>
              <a:rPr lang="ar-IQ" sz="2400" b="1" dirty="0"/>
              <a:t>، والنسر الذهبي، وغيرها من الأنواع</a:t>
            </a:r>
            <a:r>
              <a:rPr lang="ar-IQ" b="1" dirty="0"/>
              <a:t>. </a:t>
            </a:r>
            <a:endParaRPr lang="ar-IQ" dirty="0"/>
          </a:p>
        </p:txBody>
      </p:sp>
    </p:spTree>
    <p:extLst>
      <p:ext uri="{BB962C8B-B14F-4D97-AF65-F5344CB8AC3E}">
        <p14:creationId xmlns:p14="http://schemas.microsoft.com/office/powerpoint/2010/main" xmlns="" val="791820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Screenshot_1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46821" y="47814"/>
            <a:ext cx="6237547" cy="421234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381000" y="4437112"/>
            <a:ext cx="8458200" cy="1638674"/>
          </a:xfrm>
        </p:spPr>
        <p:txBody>
          <a:bodyPr/>
          <a:lstStyle/>
          <a:p>
            <a:endParaRPr lang="ar-IQ" dirty="0"/>
          </a:p>
        </p:txBody>
      </p:sp>
      <p:sp>
        <p:nvSpPr>
          <p:cNvPr id="3" name="Subtitle 2"/>
          <p:cNvSpPr>
            <a:spLocks noGrp="1"/>
          </p:cNvSpPr>
          <p:nvPr>
            <p:ph type="subTitle" idx="1"/>
          </p:nvPr>
        </p:nvSpPr>
        <p:spPr>
          <a:xfrm>
            <a:off x="827584" y="5157192"/>
            <a:ext cx="8011616" cy="648072"/>
          </a:xfrm>
        </p:spPr>
        <p:txBody>
          <a:bodyPr>
            <a:normAutofit/>
          </a:bodyPr>
          <a:lstStyle/>
          <a:p>
            <a:pPr algn="ctr"/>
            <a:r>
              <a:rPr lang="ar-IQ" sz="2800" b="1" dirty="0" smtClean="0"/>
              <a:t>بجع الوادي</a:t>
            </a:r>
            <a:r>
              <a:rPr lang="en-US" sz="2800" b="1" dirty="0" smtClean="0"/>
              <a:t>  Dalmatian pelican   </a:t>
            </a:r>
            <a:endParaRPr lang="ar-IQ" sz="2800" b="1" dirty="0"/>
          </a:p>
        </p:txBody>
      </p:sp>
    </p:spTree>
    <p:extLst>
      <p:ext uri="{BB962C8B-B14F-4D97-AF65-F5344CB8AC3E}">
        <p14:creationId xmlns:p14="http://schemas.microsoft.com/office/powerpoint/2010/main" xmlns="" val="1717302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3244334"/>
            <a:ext cx="6120680" cy="369332"/>
          </a:xfrm>
          <a:prstGeom prst="rect">
            <a:avLst/>
          </a:prstGeom>
        </p:spPr>
        <p:txBody>
          <a:bodyPr wrap="square">
            <a:spAutoFit/>
          </a:bodyPr>
          <a:lstStyle/>
          <a:p>
            <a:r>
              <a:rPr lang="ar-IQ" dirty="0" smtClean="0"/>
              <a:t>            </a:t>
            </a:r>
            <a:endParaRPr lang="ar-IQ" dirty="0"/>
          </a:p>
        </p:txBody>
      </p:sp>
      <p:pic>
        <p:nvPicPr>
          <p:cNvPr id="3074" name="Picture 2" descr="C:\Users\DELL\Desktop\Screenshot_1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0382" y="692696"/>
            <a:ext cx="6192688" cy="417646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ctrTitle"/>
          </p:nvPr>
        </p:nvSpPr>
        <p:spPr/>
        <p:txBody>
          <a:bodyPr/>
          <a:lstStyle/>
          <a:p>
            <a:pPr algn="ctr"/>
            <a:r>
              <a:rPr lang="ar-IQ" dirty="0" smtClean="0"/>
              <a:t>الغاق </a:t>
            </a:r>
            <a:r>
              <a:rPr lang="en-US" dirty="0"/>
              <a:t>Pygmy cormorant/</a:t>
            </a:r>
            <a:endParaRPr lang="ar-IQ" dirty="0"/>
          </a:p>
        </p:txBody>
      </p:sp>
      <p:sp>
        <p:nvSpPr>
          <p:cNvPr id="4" name="Subtitle 3"/>
          <p:cNvSpPr>
            <a:spLocks noGrp="1"/>
          </p:cNvSpPr>
          <p:nvPr>
            <p:ph type="subTitle" idx="1"/>
          </p:nvPr>
        </p:nvSpPr>
        <p:spPr>
          <a:xfrm flipV="1">
            <a:off x="381000" y="4800600"/>
            <a:ext cx="8458200" cy="1076672"/>
          </a:xfrm>
        </p:spPr>
        <p:txBody>
          <a:bodyPr/>
          <a:lstStyle/>
          <a:p>
            <a:endParaRPr lang="ar-IQ" dirty="0"/>
          </a:p>
        </p:txBody>
      </p:sp>
    </p:spTree>
    <p:extLst>
      <p:ext uri="{BB962C8B-B14F-4D97-AF65-F5344CB8AC3E}">
        <p14:creationId xmlns:p14="http://schemas.microsoft.com/office/powerpoint/2010/main" xmlns="" val="1536230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Screenshot_1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332655"/>
            <a:ext cx="5965662" cy="439248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373403" y="5157192"/>
            <a:ext cx="8458200" cy="1222375"/>
          </a:xfrm>
        </p:spPr>
        <p:txBody>
          <a:bodyPr/>
          <a:lstStyle/>
          <a:p>
            <a:pPr algn="ctr"/>
            <a:r>
              <a:rPr lang="ar-IQ" dirty="0" smtClean="0"/>
              <a:t>البط </a:t>
            </a:r>
            <a:r>
              <a:rPr lang="ar-IQ" dirty="0"/>
              <a:t>رخامي </a:t>
            </a:r>
            <a:r>
              <a:rPr lang="ar-IQ" dirty="0" smtClean="0"/>
              <a:t>الذنب </a:t>
            </a:r>
            <a:r>
              <a:rPr lang="en-US" dirty="0"/>
              <a:t>Marbled teal</a:t>
            </a:r>
            <a:endParaRPr lang="ar-IQ" dirty="0"/>
          </a:p>
        </p:txBody>
      </p:sp>
      <p:sp>
        <p:nvSpPr>
          <p:cNvPr id="3" name="Subtitle 2"/>
          <p:cNvSpPr>
            <a:spLocks noGrp="1"/>
          </p:cNvSpPr>
          <p:nvPr>
            <p:ph type="subTitle" idx="1"/>
          </p:nvPr>
        </p:nvSpPr>
        <p:spPr>
          <a:xfrm rot="10800000" flipV="1">
            <a:off x="570842" y="5042388"/>
            <a:ext cx="7670071" cy="1050908"/>
          </a:xfrm>
        </p:spPr>
        <p:txBody>
          <a:bodyPr>
            <a:normAutofit/>
          </a:bodyPr>
          <a:lstStyle/>
          <a:p>
            <a:endParaRPr lang="ar-IQ" dirty="0"/>
          </a:p>
        </p:txBody>
      </p:sp>
    </p:spTree>
    <p:extLst>
      <p:ext uri="{BB962C8B-B14F-4D97-AF65-F5344CB8AC3E}">
        <p14:creationId xmlns:p14="http://schemas.microsoft.com/office/powerpoint/2010/main" xmlns="" val="2238489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Desktop\Screenshot_17.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8838" y="685099"/>
            <a:ext cx="4666456" cy="436746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381000" y="5019093"/>
            <a:ext cx="8458200" cy="1056693"/>
          </a:xfrm>
        </p:spPr>
        <p:txBody>
          <a:bodyPr>
            <a:normAutofit fontScale="90000"/>
          </a:bodyPr>
          <a:lstStyle/>
          <a:p>
            <a:r>
              <a:rPr lang="ar-IQ" dirty="0"/>
              <a:t> </a:t>
            </a:r>
            <a:r>
              <a:rPr lang="ar-IQ" dirty="0" smtClean="0"/>
              <a:t>الكروان مستدق الرأس</a:t>
            </a:r>
            <a:r>
              <a:rPr lang="en-US" dirty="0" smtClean="0"/>
              <a:t>Slender </a:t>
            </a:r>
            <a:r>
              <a:rPr lang="en-US" dirty="0"/>
              <a:t>– billed </a:t>
            </a:r>
            <a:r>
              <a:rPr lang="en-US" dirty="0" smtClean="0"/>
              <a:t>curlew</a:t>
            </a:r>
            <a:r>
              <a:rPr lang="en-US" dirty="0"/>
              <a:t/>
            </a:r>
            <a:br>
              <a:rPr lang="en-US" dirty="0"/>
            </a:br>
            <a:endParaRPr lang="ar-IQ" dirty="0"/>
          </a:p>
        </p:txBody>
      </p:sp>
      <p:sp>
        <p:nvSpPr>
          <p:cNvPr id="3" name="Subtitle 2"/>
          <p:cNvSpPr>
            <a:spLocks noGrp="1"/>
          </p:cNvSpPr>
          <p:nvPr>
            <p:ph type="subTitle" idx="1"/>
          </p:nvPr>
        </p:nvSpPr>
        <p:spPr>
          <a:xfrm>
            <a:off x="395536" y="5069702"/>
            <a:ext cx="8458200" cy="914400"/>
          </a:xfrm>
        </p:spPr>
        <p:txBody>
          <a:bodyPr/>
          <a:lstStyle/>
          <a:p>
            <a:endParaRPr lang="ar-IQ" dirty="0"/>
          </a:p>
        </p:txBody>
      </p:sp>
    </p:spTree>
    <p:extLst>
      <p:ext uri="{BB962C8B-B14F-4D97-AF65-F5344CB8AC3E}">
        <p14:creationId xmlns:p14="http://schemas.microsoft.com/office/powerpoint/2010/main" xmlns="" val="35983120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312</TotalTime>
  <Words>606</Words>
  <Application>Microsoft Office PowerPoint</Application>
  <PresentationFormat>عرض على الشاشة (3:4)‏</PresentationFormat>
  <Paragraphs>30</Paragraphs>
  <Slides>18</Slides>
  <Notes>0</Notes>
  <HiddenSlides>0</HiddenSlides>
  <MMClips>0</MMClips>
  <ScaleCrop>false</ScaleCrop>
  <HeadingPairs>
    <vt:vector size="4" baseType="variant">
      <vt:variant>
        <vt:lpstr>سمة</vt:lpstr>
      </vt:variant>
      <vt:variant>
        <vt:i4>1</vt:i4>
      </vt:variant>
      <vt:variant>
        <vt:lpstr>عناوين الشرائح</vt:lpstr>
      </vt:variant>
      <vt:variant>
        <vt:i4>18</vt:i4>
      </vt:variant>
    </vt:vector>
  </HeadingPairs>
  <TitlesOfParts>
    <vt:vector size="19" baseType="lpstr">
      <vt:lpstr>Trek</vt:lpstr>
      <vt:lpstr>الطّيور المهددة بالانقراض في العراق  وصيدها.   م.م.خالدة ابراهيم حسون قسم الفقريات</vt:lpstr>
      <vt:lpstr>الطّيور في العراق </vt:lpstr>
      <vt:lpstr>الشريحة 3</vt:lpstr>
      <vt:lpstr>الشريحة 4</vt:lpstr>
      <vt:lpstr>الشريحة 5</vt:lpstr>
      <vt:lpstr>الشريحة 6</vt:lpstr>
      <vt:lpstr>الغاق Pygmy cormorant/</vt:lpstr>
      <vt:lpstr>البط رخامي الذنب Marbled teal</vt:lpstr>
      <vt:lpstr> الكروان مستدق الرأسSlender – billed curlew </vt:lpstr>
      <vt:lpstr>الشريحة 10</vt:lpstr>
      <vt:lpstr>الصقرالامبريالي Imperial Eagle</vt:lpstr>
      <vt:lpstr>الشريحة 12</vt:lpstr>
      <vt:lpstr>الشريحة 13</vt:lpstr>
      <vt:lpstr>بلبل ابيض الخدين</vt:lpstr>
      <vt:lpstr>البط ابيض الرأس: White – headed Duck</vt:lpstr>
      <vt:lpstr>الشريحة 16</vt:lpstr>
      <vt:lpstr>الشريحة 17</vt:lpstr>
      <vt:lpstr>شكرا لاصغائكم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الطّيور في العراقتتميّز العراق بالبيئة الطبيعية المتنوعة التي تضمّ المسطحات المائية كنهري دجلة والفرات والصحراء والسهول الخصبة، فمن خلال هذا التّنوع البيئي سُمح للعراق أن تكون مركزاً لحوالي أربعمائة نوع من الطّيور المهاجرة والمقيمة، فهي تستوطن العراق بأعدادٍ كبيرة جداً خصوصاً في موسم هجرة الطّيور المائية منها، ممّا يجعلها هدفاً لسلاح الصّيادين الذين ينتظرونها مع بدء موسم هجرتها إلى أراضي العراق الدافئة، ومن هذه الأنواع نذكر الدراج، والحبان، والطبان، والبط والأوز وغيرها. صيد الطّيور في العراقصيد الطّيور هي مصدر للرزق، وهواية يمارسها العراقيون في أماكن كثيرة في العراق؛ فالصيد الجائر أصبح خطراً كبيراً يهدّد الطّيور فيها، وسنتحدث عن الأماكن التي توجد فيها الطّيور وأبرز أنواعها وطرق صيدها. الطّيور المائية        اقرأ المزيد على        : https://www.ainpedia.com/article/%D8%A7%D9%84%D8%B7%D9%91%D9%8A%D9%88%D8%B1-%D8%A7%D9%84%D9%85%D9%87%D8%AF%D8%AF%D8%A9-%D8%A8%D8%A7%D9%84%D8%A7%D9%86%D9%82%D8%B1%D8%A7%D8%B6-%D9%81%D9%8A-%D8%A7%D9%84%D8%B9%D8%B1%D8%A7%D9%82-%D9%88%D8%B5%D9%8A%D8%AF%D9%87%D8%A7</dc:title>
  <dc:creator>3mar</dc:creator>
  <cp:lastModifiedBy>Ienas</cp:lastModifiedBy>
  <cp:revision>36</cp:revision>
  <dcterms:created xsi:type="dcterms:W3CDTF">2024-01-07T17:48:15Z</dcterms:created>
  <dcterms:modified xsi:type="dcterms:W3CDTF">2024-01-08T07:56:15Z</dcterms:modified>
</cp:coreProperties>
</file>