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3"/>
  </p:notes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2" d="100"/>
          <a:sy n="72" d="100"/>
        </p:scale>
        <p:origin x="-1326"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6" d="100"/>
          <a:sy n="56" d="100"/>
        </p:scale>
        <p:origin x="-2886"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 /><Relationship Id="rId7" Type="http://schemas.openxmlformats.org/officeDocument/2006/relationships/tableStyles" Target="tableStyle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theme" Target="theme/theme1.xml" /><Relationship Id="rId5" Type="http://schemas.openxmlformats.org/officeDocument/2006/relationships/viewProps" Target="viewProps.xml" /><Relationship Id="rId4" Type="http://schemas.openxmlformats.org/officeDocument/2006/relationships/presProps" Target="pres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9D556D57-A9F9-44AE-B1E4-44048A5E7BB4}" type="datetimeFigureOut">
              <a:rPr lang="ar-IQ" smtClean="0"/>
              <a:t>18/09/1445</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C0987AEE-A54C-409A-80DD-0DF592B80938}" type="slidenum">
              <a:rPr lang="ar-IQ" smtClean="0"/>
              <a:t>‹#›</a:t>
            </a:fld>
            <a:endParaRPr lang="ar-IQ"/>
          </a:p>
        </p:txBody>
      </p:sp>
    </p:spTree>
    <p:extLst>
      <p:ext uri="{BB962C8B-B14F-4D97-AF65-F5344CB8AC3E}">
        <p14:creationId xmlns:p14="http://schemas.microsoft.com/office/powerpoint/2010/main" val="346378178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a:p>
        </p:txBody>
      </p:sp>
      <p:sp>
        <p:nvSpPr>
          <p:cNvPr id="4" name="عنصر نائب لرقم الشريحة 3"/>
          <p:cNvSpPr>
            <a:spLocks noGrp="1"/>
          </p:cNvSpPr>
          <p:nvPr>
            <p:ph type="sldNum" sz="quarter" idx="10"/>
          </p:nvPr>
        </p:nvSpPr>
        <p:spPr/>
        <p:txBody>
          <a:bodyPr/>
          <a:lstStyle/>
          <a:p>
            <a:fld id="{C0987AEE-A54C-409A-80DD-0DF592B80938}" type="slidenum">
              <a:rPr lang="ar-IQ" smtClean="0"/>
              <a:t>1</a:t>
            </a:fld>
            <a:endParaRPr lang="ar-IQ"/>
          </a:p>
        </p:txBody>
      </p:sp>
    </p:spTree>
    <p:extLst>
      <p:ext uri="{BB962C8B-B14F-4D97-AF65-F5344CB8AC3E}">
        <p14:creationId xmlns:p14="http://schemas.microsoft.com/office/powerpoint/2010/main" val="20091744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24B32536-C136-4313-9FF0-5EF8CF1E8BEF}" type="datetimeFigureOut">
              <a:rPr lang="ar-IQ" smtClean="0"/>
              <a:t>18/09/1445</a:t>
            </a:fld>
            <a:endParaRPr lang="ar-IQ"/>
          </a:p>
        </p:txBody>
      </p:sp>
      <p:sp>
        <p:nvSpPr>
          <p:cNvPr id="19" name="Footer Placeholder 18"/>
          <p:cNvSpPr>
            <a:spLocks noGrp="1"/>
          </p:cNvSpPr>
          <p:nvPr>
            <p:ph type="ftr" sz="quarter" idx="11"/>
          </p:nvPr>
        </p:nvSpPr>
        <p:spPr/>
        <p:txBody>
          <a:bodyPr/>
          <a:lstStyle/>
          <a:p>
            <a:endParaRPr lang="ar-IQ"/>
          </a:p>
        </p:txBody>
      </p:sp>
      <p:sp>
        <p:nvSpPr>
          <p:cNvPr id="27" name="Slide Number Placeholder 26"/>
          <p:cNvSpPr>
            <a:spLocks noGrp="1"/>
          </p:cNvSpPr>
          <p:nvPr>
            <p:ph type="sldNum" sz="quarter" idx="12"/>
          </p:nvPr>
        </p:nvSpPr>
        <p:spPr/>
        <p:txBody>
          <a:bodyPr/>
          <a:lstStyle/>
          <a:p>
            <a:fld id="{BA9FBB89-8902-4FCB-A181-2B469FBEC43F}"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 /><Relationship Id="rId1" Type="http://schemas.openxmlformats.org/officeDocument/2006/relationships/slideLayout" Target="../slideLayouts/slideLayout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a:t>انقر لتحرير أنماط النص الرئيسي</a:t>
            </a:r>
          </a:p>
          <a:p>
            <a:pPr lvl="1" eaLnBrk="1" latinLnBrk="0" hangingPunct="1"/>
            <a:r>
              <a:rPr kumimoji="0" lang="ar-SA"/>
              <a:t>المستوى الثاني</a:t>
            </a:r>
          </a:p>
          <a:p>
            <a:pPr lvl="2" eaLnBrk="1" latinLnBrk="0" hangingPunct="1"/>
            <a:r>
              <a:rPr kumimoji="0" lang="ar-SA"/>
              <a:t>المستوى الثالث</a:t>
            </a:r>
          </a:p>
          <a:p>
            <a:pPr lvl="3" eaLnBrk="1" latinLnBrk="0" hangingPunct="1"/>
            <a:r>
              <a:rPr kumimoji="0" lang="ar-SA"/>
              <a:t>المستوى الرابع</a:t>
            </a:r>
          </a:p>
          <a:p>
            <a:pPr lvl="4" eaLnBrk="1" latinLnBrk="0" hangingPunct="1"/>
            <a:r>
              <a:rPr kumimoji="0" lang="ar-SA"/>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4B32536-C136-4313-9FF0-5EF8CF1E8BEF}" type="datetimeFigureOut">
              <a:rPr lang="ar-IQ" smtClean="0"/>
              <a:t>18/09/1445</a:t>
            </a:fld>
            <a:endParaRPr lang="ar-IQ"/>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IQ"/>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A9FBB89-8902-4FCB-A181-2B469FBEC43F}" type="slidenum">
              <a:rPr lang="ar-IQ" smtClean="0"/>
              <a:t>‹#›</a:t>
            </a:fld>
            <a:endParaRPr lang="ar-IQ"/>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971600" y="188640"/>
            <a:ext cx="7772400" cy="3024336"/>
          </a:xfrm>
        </p:spPr>
        <p:txBody>
          <a:bodyPr>
            <a:noAutofit/>
          </a:bodyPr>
          <a:lstStyle/>
          <a:p>
            <a:pPr algn="ctr"/>
            <a:r>
              <a:rPr lang="ar-IQ" sz="2400" dirty="0">
                <a:solidFill>
                  <a:schemeClr val="bg1">
                    <a:lumMod val="95000"/>
                    <a:lumOff val="5000"/>
                  </a:schemeClr>
                </a:solidFill>
              </a:rPr>
              <a:t>يقيم قسم العلوم التربوية والنفسية بالتعاون مع التعليم المستمر وباشراف التعليم الالكتروني ابن </a:t>
            </a:r>
            <a:r>
              <a:rPr lang="en-US" sz="2400" dirty="0">
                <a:solidFill>
                  <a:schemeClr val="bg1">
                    <a:lumMod val="95000"/>
                    <a:lumOff val="5000"/>
                  </a:schemeClr>
                </a:solidFill>
              </a:rPr>
              <a:t> </a:t>
            </a:r>
            <a:r>
              <a:rPr lang="ar-SA" sz="2400" dirty="0">
                <a:solidFill>
                  <a:schemeClr val="bg1">
                    <a:lumMod val="95000"/>
                    <a:lumOff val="5000"/>
                  </a:schemeClr>
                </a:solidFill>
              </a:rPr>
              <a:t>س</a:t>
            </a:r>
            <a:r>
              <a:rPr lang="ar-IQ" sz="2400" dirty="0" err="1">
                <a:solidFill>
                  <a:schemeClr val="bg1">
                    <a:lumMod val="95000"/>
                    <a:lumOff val="5000"/>
                  </a:schemeClr>
                </a:solidFill>
              </a:rPr>
              <a:t>ينا</a:t>
            </a:r>
            <a:r>
              <a:rPr lang="ar-IQ" sz="2400" dirty="0">
                <a:solidFill>
                  <a:schemeClr val="bg1">
                    <a:lumMod val="95000"/>
                    <a:lumOff val="5000"/>
                  </a:schemeClr>
                </a:solidFill>
              </a:rPr>
              <a:t> ورشة علمية بعنوان</a:t>
            </a:r>
            <a:r>
              <a:rPr lang="ar-EG" sz="2400" dirty="0">
                <a:solidFill>
                  <a:schemeClr val="bg1">
                    <a:lumMod val="95000"/>
                    <a:lumOff val="5000"/>
                  </a:schemeClr>
                </a:solidFill>
              </a:rPr>
              <a:t>(الدافعية المعرفية وسبل تعزيزها لدى طلبة كلية التربية)</a:t>
            </a:r>
            <a:br>
              <a:rPr lang="ar-SA" sz="2400" dirty="0">
                <a:solidFill>
                  <a:schemeClr val="bg1">
                    <a:lumMod val="95000"/>
                    <a:lumOff val="5000"/>
                  </a:schemeClr>
                </a:solidFill>
              </a:rPr>
            </a:br>
            <a:r>
              <a:rPr lang="ar-IQ" sz="2400" dirty="0">
                <a:solidFill>
                  <a:schemeClr val="bg1">
                    <a:lumMod val="95000"/>
                    <a:lumOff val="5000"/>
                  </a:schemeClr>
                </a:solidFill>
              </a:rPr>
              <a:t>يحاضر بها </a:t>
            </a:r>
            <a:br>
              <a:rPr lang="ar-IQ" sz="2400" dirty="0">
                <a:solidFill>
                  <a:schemeClr val="bg1">
                    <a:lumMod val="95000"/>
                    <a:lumOff val="5000"/>
                  </a:schemeClr>
                </a:solidFill>
              </a:rPr>
            </a:br>
            <a:r>
              <a:rPr lang="ar-IQ" sz="2400" dirty="0" err="1">
                <a:solidFill>
                  <a:schemeClr val="bg1">
                    <a:lumMod val="95000"/>
                    <a:lumOff val="5000"/>
                  </a:schemeClr>
                </a:solidFill>
              </a:rPr>
              <a:t>أ.د</a:t>
            </a:r>
            <a:r>
              <a:rPr lang="ar-IQ" sz="2400" dirty="0">
                <a:solidFill>
                  <a:schemeClr val="bg1">
                    <a:lumMod val="95000"/>
                    <a:lumOff val="5000"/>
                  </a:schemeClr>
                </a:solidFill>
              </a:rPr>
              <a:t>.</a:t>
            </a:r>
            <a:r>
              <a:rPr lang="ar-EG" sz="2400" dirty="0">
                <a:solidFill>
                  <a:schemeClr val="bg1">
                    <a:lumMod val="95000"/>
                    <a:lumOff val="5000"/>
                  </a:schemeClr>
                </a:solidFill>
              </a:rPr>
              <a:t>شذى عادل فرمان</a:t>
            </a:r>
            <a:br>
              <a:rPr lang="ar-EG" sz="2400" dirty="0">
                <a:solidFill>
                  <a:schemeClr val="bg1">
                    <a:lumMod val="95000"/>
                    <a:lumOff val="5000"/>
                  </a:schemeClr>
                </a:solidFill>
              </a:rPr>
            </a:br>
            <a:r>
              <a:rPr lang="ar-EG" sz="2400" dirty="0" err="1">
                <a:solidFill>
                  <a:schemeClr val="bg1">
                    <a:lumMod val="95000"/>
                    <a:lumOff val="5000"/>
                  </a:schemeClr>
                </a:solidFill>
              </a:rPr>
              <a:t>ا.د</a:t>
            </a:r>
            <a:r>
              <a:rPr lang="ar-EG" sz="2400" dirty="0">
                <a:solidFill>
                  <a:schemeClr val="bg1">
                    <a:lumMod val="95000"/>
                    <a:lumOff val="5000"/>
                  </a:schemeClr>
                </a:solidFill>
              </a:rPr>
              <a:t> فاضل جبار عودة</a:t>
            </a:r>
            <a:br>
              <a:rPr lang="ar-EG" sz="2400" dirty="0">
                <a:solidFill>
                  <a:schemeClr val="bg1">
                    <a:lumMod val="95000"/>
                    <a:lumOff val="5000"/>
                  </a:schemeClr>
                </a:solidFill>
              </a:rPr>
            </a:br>
            <a:r>
              <a:rPr lang="ar-EG" sz="2400" dirty="0">
                <a:solidFill>
                  <a:schemeClr val="bg1">
                    <a:lumMod val="95000"/>
                    <a:lumOff val="5000"/>
                  </a:schemeClr>
                </a:solidFill>
              </a:rPr>
              <a:t>ا.م موفق عبد الزهرة عبد الرضا</a:t>
            </a:r>
            <a:br>
              <a:rPr lang="ar-IQ" sz="2400" dirty="0">
                <a:solidFill>
                  <a:schemeClr val="bg1">
                    <a:lumMod val="95000"/>
                    <a:lumOff val="5000"/>
                  </a:schemeClr>
                </a:solidFill>
              </a:rPr>
            </a:br>
            <a:r>
              <a:rPr lang="ar-IQ" sz="2400" dirty="0">
                <a:solidFill>
                  <a:schemeClr val="bg1">
                    <a:lumMod val="95000"/>
                    <a:lumOff val="5000"/>
                  </a:schemeClr>
                </a:solidFill>
              </a:rPr>
              <a:t>يوم الاربعاء المصادف </a:t>
            </a:r>
            <a:r>
              <a:rPr lang="ar-EG" sz="2400" dirty="0">
                <a:solidFill>
                  <a:schemeClr val="bg1">
                    <a:lumMod val="95000"/>
                    <a:lumOff val="5000"/>
                  </a:schemeClr>
                </a:solidFill>
              </a:rPr>
              <a:t>2024/1/10</a:t>
            </a:r>
            <a:endParaRPr lang="ar-IQ" sz="2400" dirty="0">
              <a:solidFill>
                <a:schemeClr val="bg1">
                  <a:lumMod val="95000"/>
                  <a:lumOff val="5000"/>
                </a:schemeClr>
              </a:solidFill>
            </a:endParaRPr>
          </a:p>
        </p:txBody>
      </p:sp>
      <p:sp>
        <p:nvSpPr>
          <p:cNvPr id="3" name="عنوان فرعي 2"/>
          <p:cNvSpPr>
            <a:spLocks noGrp="1"/>
          </p:cNvSpPr>
          <p:nvPr>
            <p:ph type="subTitle" idx="1"/>
          </p:nvPr>
        </p:nvSpPr>
        <p:spPr>
          <a:xfrm>
            <a:off x="611560" y="3789040"/>
            <a:ext cx="7854696" cy="2544688"/>
          </a:xfrm>
        </p:spPr>
        <p:txBody>
          <a:bodyPr>
            <a:normAutofit/>
          </a:bodyPr>
          <a:lstStyle/>
          <a:p>
            <a:pPr algn="ctr"/>
            <a:r>
              <a:rPr lang="ar-SA" dirty="0"/>
              <a:t>الساعة </a:t>
            </a:r>
            <a:r>
              <a:rPr lang="ar-IQ" dirty="0"/>
              <a:t>العاشرة صباحا</a:t>
            </a:r>
          </a:p>
          <a:p>
            <a:pPr algn="ctr"/>
            <a:endParaRPr lang="ar-SA" dirty="0"/>
          </a:p>
        </p:txBody>
      </p:sp>
    </p:spTree>
    <p:extLst>
      <p:ext uri="{BB962C8B-B14F-4D97-AF65-F5344CB8AC3E}">
        <p14:creationId xmlns:p14="http://schemas.microsoft.com/office/powerpoint/2010/main" val="367308461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45</TotalTime>
  <Words>30</Words>
  <Application>Microsoft Office PowerPoint</Application>
  <PresentationFormat>عرض على الشاشة (4:3)</PresentationFormat>
  <Paragraphs>3</Paragraphs>
  <Slides>1</Slides>
  <Notes>1</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تدفق</vt:lpstr>
      <vt:lpstr>يقيم قسم العلوم التربوية والنفسية بالتعاون مع التعليم المستمر وباشراف التعليم الالكتروني ابن  سينا ورشة علمية بعنوان(الدافعية المعرفية وسبل تعزيزها لدى طلبة كلية التربية) يحاضر بها  أ.د.شذى عادل فرمان ا.د فاضل جبار عودة ا.م موفق عبد الزهرة عبد الرضا يوم الاربعاء المصادف 2024/1/10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يقيم قسم العلوم التربوية والنفسية بالتعاون مع التعليم المستمر وباشراف التعليم الالكتروني ابن سينا ندوة علمية بعنوان الاثار النفسية لجائحة كورونا  يحاضر بها أ.م.د. ازهار علوان كشاش  م.م. ماهر جاسم هادي  يوم الخميس المصادف 2022/1/13</dc:title>
  <dc:creator>MsClient</dc:creator>
  <cp:lastModifiedBy>zshyanyahya@gmail.com</cp:lastModifiedBy>
  <cp:revision>19</cp:revision>
  <dcterms:created xsi:type="dcterms:W3CDTF">2022-01-12T19:07:58Z</dcterms:created>
  <dcterms:modified xsi:type="dcterms:W3CDTF">2024-03-27T16:34:25Z</dcterms:modified>
</cp:coreProperties>
</file>