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20"/>
  </p:notesMasterIdLst>
  <p:sldIdLst>
    <p:sldId id="302" r:id="rId2"/>
    <p:sldId id="321" r:id="rId3"/>
    <p:sldId id="363" r:id="rId4"/>
    <p:sldId id="364" r:id="rId5"/>
    <p:sldId id="320" r:id="rId6"/>
    <p:sldId id="365" r:id="rId7"/>
    <p:sldId id="372" r:id="rId8"/>
    <p:sldId id="373" r:id="rId9"/>
    <p:sldId id="366" r:id="rId10"/>
    <p:sldId id="367" r:id="rId11"/>
    <p:sldId id="369" r:id="rId12"/>
    <p:sldId id="368" r:id="rId13"/>
    <p:sldId id="370" r:id="rId14"/>
    <p:sldId id="335" r:id="rId15"/>
    <p:sldId id="336" r:id="rId16"/>
    <p:sldId id="344" r:id="rId17"/>
    <p:sldId id="356" r:id="rId18"/>
    <p:sldId id="362"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00000"/>
    <a:srgbClr val="C00000"/>
    <a:srgbClr val="00B050"/>
    <a:srgbClr val="B381D9"/>
    <a:srgbClr val="003366"/>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5337" autoAdjust="0"/>
  </p:normalViewPr>
  <p:slideViewPr>
    <p:cSldViewPr>
      <p:cViewPr varScale="1">
        <p:scale>
          <a:sx n="72" d="100"/>
          <a:sy n="72" d="100"/>
        </p:scale>
        <p:origin x="1320" y="72"/>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1666"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BC817E2-F727-3651-7BF6-858913F72723}"/>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4F52497-89B5-20FE-9BF1-4D9EFDA03C6A}"/>
              </a:ext>
            </a:extLst>
          </p:cNvPr>
          <p:cNvSpPr>
            <a:spLocks noGrp="1"/>
          </p:cNvSpPr>
          <p:nvPr>
            <p:ph type="body" sz="quarter" idx="3"/>
          </p:nvPr>
        </p:nvSpPr>
        <p:spPr>
          <a:xfrm>
            <a:off x="457200" y="4416425"/>
            <a:ext cx="6096000" cy="4183063"/>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a:extLst>
              <a:ext uri="{FF2B5EF4-FFF2-40B4-BE49-F238E27FC236}">
                <a16:creationId xmlns:a16="http://schemas.microsoft.com/office/drawing/2014/main" id="{92E0A921-3602-C090-9846-230B52D9E6F0}"/>
              </a:ext>
            </a:extLst>
          </p:cNvPr>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7CDF9DE-0B8F-439B-9522-AEB20BDC240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1E023C0-612E-3543-A10D-4BD0558E00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C4B4AB8-5F7C-CDCC-9224-15A11797C3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rtl="1"/>
            <a:r>
              <a:rPr lang="ar-LB" altLang="en-US" b="1" i="1"/>
              <a:t>راجع دليل المدرّب</a:t>
            </a:r>
            <a:r>
              <a:rPr lang="ar-LB" altLang="en-US" i="1"/>
              <a:t> للحصول على إرشادات عامة حول استخدام هذا العرض. يصلح هذا الدليل كمورد مرافق، يلخّص أهداف جلسة التدريب والمواد التدريبية اللازمة لها، وكذلك يقدّم نصائح إضافية حول حسن إدارتها. تجدر الإشارة إلى أنّ هذا الدليل يتضمّن تعليمات كاملة حول كيفية تنشيط بعض التمارين المشار إليها في هذا العرض، ومعلومات إضافية حول محتويات بعض الشرائح. </a:t>
            </a:r>
          </a:p>
          <a:p>
            <a:pPr algn="just" rtl="1"/>
            <a:endParaRPr lang="en-US" altLang="en-US"/>
          </a:p>
          <a:p>
            <a:pPr algn="just" rtl="1"/>
            <a:r>
              <a:rPr lang="ar-SA" altLang="en-US" i="1"/>
              <a:t>الرجاء تكييف عرض "الباوربوينت" والتمارين والأمثلة وال</a:t>
            </a:r>
            <a:r>
              <a:rPr lang="ar-LB" altLang="en-US" i="1"/>
              <a:t>نشرات</a:t>
            </a:r>
            <a:r>
              <a:rPr lang="ar-SA" altLang="en-US" i="1"/>
              <a:t> المعدّة للتوزيع حسب الحاجة، قبل فترة من انعقاد ورشة العمل. وبمّا أنّ هذه المواد تتوجّه في الأساس إلى جمهور عالمي، فمن الأوفق تعديلها لتتناسب بشكل أفضل مع السياق المحلي وخلفية المشاركات ومستوى خبرتهن، واستخدام المفاهيم والصور والأمثلة المستمدة من واقع البلد أو المنطقة، قدر الإمكان، لتكون مرتبطة بواقع الحال وملائمة للسياق العام.</a:t>
            </a:r>
            <a:endParaRPr lang="ar-LB" altLang="en-US" i="1"/>
          </a:p>
          <a:p>
            <a:pPr algn="r" rtl="1"/>
            <a:endParaRPr lang="ar-LB" altLang="en-US" i="1">
              <a:latin typeface="Simplified Arabic" panose="02020603050405020304" pitchFamily="18" charset="-78"/>
              <a:cs typeface="Simplified Arabic" panose="02020603050405020304" pitchFamily="18" charset="-78"/>
            </a:endParaRPr>
          </a:p>
          <a:p>
            <a:pPr algn="r" rtl="1"/>
            <a:r>
              <a:rPr lang="ar-LB" altLang="en-US" i="1">
                <a:latin typeface="Simplified Arabic" panose="02020603050405020304" pitchFamily="18" charset="-78"/>
                <a:cs typeface="Simplified Arabic" panose="02020603050405020304" pitchFamily="18" charset="-78"/>
              </a:rPr>
              <a:t>تولّى إعداد هذا العرض والدليل آيمي هاملين. يودّ المعهد الديمقراطي الوطني أيضاً التقدّم بالشكر إلى كل من ساهم بإعداد هذه الموادّ بمن فيهم كارولين هابرد، وسوزان كيمب، وسوزان مارخام، وأليسون ميوهلينبيك، وكريستال روزاريو، وريبيكا توركينغتون.</a:t>
            </a:r>
            <a:endParaRPr lang="en-US" altLang="en-US" b="1" i="1">
              <a:latin typeface="Simplified Arabic" panose="02020603050405020304" pitchFamily="18" charset="-78"/>
              <a:cs typeface="Simplified Arabic" panose="02020603050405020304" pitchFamily="18" charset="-78"/>
            </a:endParaRPr>
          </a:p>
          <a:p>
            <a:r>
              <a:rPr lang="en-US" altLang="en-US"/>
              <a:t> </a:t>
            </a:r>
            <a:r>
              <a:rPr lang="en-US" altLang="en-US" i="1"/>
              <a:t> </a:t>
            </a:r>
            <a:endParaRPr lang="en-US" altLang="en-US"/>
          </a:p>
        </p:txBody>
      </p:sp>
      <p:sp>
        <p:nvSpPr>
          <p:cNvPr id="17412" name="Slide Number Placeholder 3">
            <a:extLst>
              <a:ext uri="{FF2B5EF4-FFF2-40B4-BE49-F238E27FC236}">
                <a16:creationId xmlns:a16="http://schemas.microsoft.com/office/drawing/2014/main" id="{6C739553-70AC-922E-6D66-FB312D0F36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E8142E-E8EA-4EE8-A9F0-03EBDF027755}" type="slidenum">
              <a:rPr lang="en-US" altLang="en-US">
                <a:solidFill>
                  <a:srgbClr val="000000"/>
                </a:solidFill>
              </a:rPr>
              <a:pPr>
                <a:spcBef>
                  <a:spcPct val="0"/>
                </a:spcBef>
              </a:pPr>
              <a:t>1</a:t>
            </a:fld>
            <a:endParaRPr lang="en-US"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5E260FF-6E57-8824-B0E9-A59FCCA89F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71F0EE4-E90D-3642-8AC6-581A1C71BB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35844" name="Slide Number Placeholder 3">
            <a:extLst>
              <a:ext uri="{FF2B5EF4-FFF2-40B4-BE49-F238E27FC236}">
                <a16:creationId xmlns:a16="http://schemas.microsoft.com/office/drawing/2014/main" id="{E1788B70-76F6-3C24-6149-54BE0E3DBA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F9EA34-C728-4F2B-B522-905D9FC8B87C}" type="slidenum">
              <a:rPr lang="en-US" altLang="en-US">
                <a:latin typeface="Times New Roman" panose="02020603050405020304" pitchFamily="18" charset="0"/>
              </a:rPr>
              <a:pPr>
                <a:spcBef>
                  <a:spcPct val="0"/>
                </a:spcBef>
              </a:pPr>
              <a:t>10</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A1E87312-846D-80D5-995C-7CBB29B844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9E18D02E-5B55-C550-301F-1F486E0451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37892" name="Slide Number Placeholder 3">
            <a:extLst>
              <a:ext uri="{FF2B5EF4-FFF2-40B4-BE49-F238E27FC236}">
                <a16:creationId xmlns:a16="http://schemas.microsoft.com/office/drawing/2014/main" id="{404B6537-9DAB-9C24-B68E-A8ADE232D5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C3A068-8502-4B75-B598-0B8752B27376}" type="slidenum">
              <a:rPr lang="en-US" altLang="en-US">
                <a:latin typeface="Times New Roman" panose="02020603050405020304" pitchFamily="18" charset="0"/>
              </a:rPr>
              <a:pPr>
                <a:spcBef>
                  <a:spcPct val="0"/>
                </a:spcBef>
              </a:pPr>
              <a:t>11</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FFF0A73F-C076-2DB3-A667-4915C92D76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0A537BB3-7977-393D-CE75-4378817F66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39940" name="Slide Number Placeholder 3">
            <a:extLst>
              <a:ext uri="{FF2B5EF4-FFF2-40B4-BE49-F238E27FC236}">
                <a16:creationId xmlns:a16="http://schemas.microsoft.com/office/drawing/2014/main" id="{88209FE7-E9BB-898E-4D46-A2384369B3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F1E6A2-D1E2-47C4-B200-40D179CDFC26}" type="slidenum">
              <a:rPr lang="en-US" altLang="en-US">
                <a:latin typeface="Times New Roman" panose="02020603050405020304" pitchFamily="18" charset="0"/>
              </a:rPr>
              <a:pPr>
                <a:spcBef>
                  <a:spcPct val="0"/>
                </a:spcBef>
              </a:pPr>
              <a:t>12</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B15E375-7858-59CB-3CDE-82B853CB4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424D3A6-C861-1972-1FDC-F7058FEA3A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41988" name="Slide Number Placeholder 3">
            <a:extLst>
              <a:ext uri="{FF2B5EF4-FFF2-40B4-BE49-F238E27FC236}">
                <a16:creationId xmlns:a16="http://schemas.microsoft.com/office/drawing/2014/main" id="{D4708208-D815-256A-34BD-E281B36B51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7D869D-B71A-483C-837C-2BB3A06BB1F1}" type="slidenum">
              <a:rPr lang="en-US" altLang="en-US">
                <a:latin typeface="Times New Roman" panose="02020603050405020304" pitchFamily="18" charset="0"/>
              </a:rPr>
              <a:pPr>
                <a:spcBef>
                  <a:spcPct val="0"/>
                </a:spcBef>
              </a:pPr>
              <a:t>13</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59C0A6E-2882-8386-7CEF-290C69F18F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A8AD3617-7CD6-38C7-A198-EC343616D63B}"/>
              </a:ext>
            </a:extLst>
          </p:cNvPr>
          <p:cNvSpPr>
            <a:spLocks noGrp="1"/>
          </p:cNvSpPr>
          <p:nvPr>
            <p:ph type="body" idx="1"/>
          </p:nvPr>
        </p:nvSpPr>
        <p:spPr bwMode="auto"/>
        <p:txBody>
          <a:bodyPr wrap="square" numCol="1" anchor="t" anchorCtr="0" compatLnSpc="1">
            <a:prstTxWarp prst="textNoShape">
              <a:avLst/>
            </a:prstTxWarp>
          </a:bodyPr>
          <a:lstStyle/>
          <a:p>
            <a:pPr algn="r" rtl="1">
              <a:spcBef>
                <a:spcPct val="0"/>
              </a:spcBef>
              <a:defRPr/>
            </a:pPr>
            <a:r>
              <a:rPr lang="ar-LB" b="1" dirty="0">
                <a:latin typeface="Simplified Arabic" pitchFamily="18" charset="-78"/>
                <a:cs typeface="Simplified Arabic" pitchFamily="18" charset="-78"/>
              </a:rPr>
              <a:t>مضمون الشريحة: </a:t>
            </a:r>
            <a:r>
              <a:rPr lang="ar-LB" i="1" dirty="0">
                <a:latin typeface="Simplified Arabic" pitchFamily="18" charset="-78"/>
                <a:cs typeface="Simplified Arabic" pitchFamily="18" charset="-78"/>
              </a:rPr>
              <a:t>عندما تمكّن النساء في مناصب القيادة:</a:t>
            </a:r>
          </a:p>
          <a:p>
            <a:pPr marL="171450" indent="-171450" algn="r" rtl="1">
              <a:spcBef>
                <a:spcPct val="0"/>
              </a:spcBef>
              <a:buFont typeface="Arial" pitchFamily="34" charset="0"/>
              <a:buChar char="•"/>
              <a:defRPr/>
            </a:pPr>
            <a:r>
              <a:rPr lang="ar-LB" i="1" dirty="0">
                <a:latin typeface="Simplified Arabic" pitchFamily="18" charset="-78"/>
                <a:cs typeface="Simplified Arabic" pitchFamily="18" charset="-78"/>
              </a:rPr>
              <a:t>تختبر الدول معايير عيش أعلى . وتعرف قطاعات التعليم، والبنى التحتية والصحة تطوّرات إيجابية.</a:t>
            </a:r>
          </a:p>
          <a:p>
            <a:pPr marL="171450" indent="-171450" algn="r" rtl="1">
              <a:spcBef>
                <a:spcPct val="0"/>
              </a:spcBef>
              <a:buFont typeface="Arial" pitchFamily="34" charset="0"/>
              <a:buChar char="•"/>
              <a:defRPr/>
            </a:pPr>
            <a:r>
              <a:rPr lang="ar-LB" i="1" dirty="0">
                <a:latin typeface="Simplified Arabic" pitchFamily="18" charset="-78"/>
                <a:cs typeface="Simplified Arabic" pitchFamily="18" charset="-78"/>
              </a:rPr>
              <a:t>تميل النساء إلى تمثيل اهتمامات النساء وغيرهنّ من الناخبين المهمّشين، ويساعدن في تحسين استجابة صياغة السياسات ونظام الحكم لاحتياجات المواطنين. وثمة أدلّة ثابتة تشير إلى أنّه عندما يتمّ انتخاب مزيد من النساء في المناصب العامة، يحصل ارتفاع في عملية صياغة السياسات التي تركّز على نوعية الحياة، وتعكس أولويات الأسر، والنساء، والأقليات الإثنية، والعرقية.</a:t>
            </a:r>
          </a:p>
          <a:p>
            <a:pPr marL="171450" indent="-171450" algn="r" rtl="1">
              <a:spcBef>
                <a:spcPct val="0"/>
              </a:spcBef>
              <a:buFont typeface="Arial" pitchFamily="34" charset="0"/>
              <a:buChar char="•"/>
              <a:defRPr/>
            </a:pPr>
            <a:r>
              <a:rPr lang="ar-LB" i="1" dirty="0">
                <a:latin typeface="Simplified Arabic" pitchFamily="18" charset="-78"/>
                <a:cs typeface="Simplified Arabic" pitchFamily="18" charset="-78"/>
              </a:rPr>
              <a:t>تبيّن الأبحاث أنّ أساليب القيادة وفضّ النزاعات الخاصة بالمرأة تجسّد المثل الديمقراطية، وأن النساء أشدّ ميلاً للعمل في أسلوب أقلّ هرميةً، أكثر تشاركيةً، وأكثر تعاوناً مقارنةً بالرجال. كما من المرجّح أن تعمل النساء مع مختلف الأقطاب السياسية، ولو في المجتمعات الشديدة الانحياز.</a:t>
            </a:r>
          </a:p>
          <a:p>
            <a:pPr marL="171450" indent="-171450" algn="r" rtl="1">
              <a:spcBef>
                <a:spcPct val="0"/>
              </a:spcBef>
              <a:buFont typeface="Arial" pitchFamily="34" charset="0"/>
              <a:buChar char="•"/>
              <a:defRPr/>
            </a:pPr>
            <a:r>
              <a:rPr lang="ar-LB" i="1" dirty="0">
                <a:latin typeface="Simplified Arabic" pitchFamily="18" charset="-78"/>
                <a:cs typeface="Simplified Arabic" pitchFamily="18" charset="-78"/>
              </a:rPr>
              <a:t>النساء شديدات الالتزام ببناء السلام وإعادة الإعمار بعد فترات التزاع ولديهنّ نظرة فريدة وقوية يحملنها إلى مائدة الحوار. تفترح الأبحاث والحالات المدروسة أنّ اتفاقات السلام، وإعادة الإعمار بعد النزاع، والحكم من الأرجح أن تحقق نسبةً أكبر من النجاح عندما يكون للمرأة دور في السياسة.</a:t>
            </a:r>
          </a:p>
          <a:p>
            <a:pPr marL="171450" indent="-171450" algn="r" rtl="1">
              <a:spcBef>
                <a:spcPct val="0"/>
              </a:spcBef>
              <a:buFont typeface="Arial" pitchFamily="34" charset="0"/>
              <a:buChar char="•"/>
              <a:defRPr/>
            </a:pPr>
            <a:r>
              <a:rPr lang="ar-LB" i="1" dirty="0">
                <a:latin typeface="Simplified Arabic" pitchFamily="18" charset="-78"/>
                <a:cs typeface="Simplified Arabic" pitchFamily="18" charset="-78"/>
              </a:rPr>
              <a:t>ثمة أدلّة كافية من القطاع الخاص تظهر أنّ التوازن بين الجنسين في أوساط صنّاع القرار يحسّن من نتائج عمليات صنع القرار. </a:t>
            </a:r>
          </a:p>
          <a:p>
            <a:pPr algn="r" rtl="1">
              <a:spcBef>
                <a:spcPct val="0"/>
              </a:spcBef>
              <a:buFont typeface="Arial" pitchFamily="34" charset="0"/>
              <a:buNone/>
              <a:defRPr/>
            </a:pPr>
            <a:endParaRPr lang="ar-LB" i="1" dirty="0">
              <a:latin typeface="Simplified Arabic" pitchFamily="18" charset="-78"/>
              <a:cs typeface="Simplified Arabic" pitchFamily="18" charset="-78"/>
            </a:endParaRPr>
          </a:p>
          <a:p>
            <a:pPr algn="r" rtl="1">
              <a:spcBef>
                <a:spcPct val="0"/>
              </a:spcBef>
              <a:buFont typeface="Arial" pitchFamily="34" charset="0"/>
              <a:buNone/>
              <a:defRPr/>
            </a:pPr>
            <a:r>
              <a:rPr lang="ar-LB" b="1" dirty="0">
                <a:latin typeface="Simplified Arabic" pitchFamily="18" charset="-78"/>
                <a:cs typeface="Simplified Arabic" pitchFamily="18" charset="-78"/>
              </a:rPr>
              <a:t>ملاحظات للمدرّب: </a:t>
            </a:r>
            <a:r>
              <a:rPr lang="ar-LB" i="1" dirty="0">
                <a:latin typeface="Simplified Arabic" pitchFamily="18" charset="-78"/>
                <a:cs typeface="Simplified Arabic" pitchFamily="18" charset="-78"/>
              </a:rPr>
              <a:t>لمزيد من المعلومات والأمثلة من حول العالم، يرجى العودة إلى الورقة بعنوان ما أهمية المرأة في الحياة السياسية.</a:t>
            </a:r>
          </a:p>
          <a:p>
            <a:pPr algn="r" rtl="1">
              <a:spcBef>
                <a:spcPct val="0"/>
              </a:spcBef>
              <a:buFont typeface="Arial" pitchFamily="34" charset="0"/>
              <a:buNone/>
              <a:defRPr/>
            </a:pPr>
            <a:endParaRPr lang="ar-LB" i="1" dirty="0">
              <a:latin typeface="Simplified Arabic" pitchFamily="18" charset="-78"/>
              <a:cs typeface="Simplified Arabic" pitchFamily="18" charset="-78"/>
            </a:endParaRPr>
          </a:p>
          <a:p>
            <a:pPr algn="r" rtl="1">
              <a:spcBef>
                <a:spcPct val="0"/>
              </a:spcBef>
              <a:buFont typeface="Arial" pitchFamily="34" charset="0"/>
              <a:buNone/>
              <a:defRPr/>
            </a:pPr>
            <a:r>
              <a:rPr lang="ar-LB" b="1" dirty="0">
                <a:latin typeface="Simplified Arabic" pitchFamily="18" charset="-78"/>
                <a:cs typeface="Simplified Arabic" pitchFamily="18" charset="-78"/>
              </a:rPr>
              <a:t>الورقة 4: </a:t>
            </a:r>
            <a:r>
              <a:rPr lang="ar-LB" i="1" dirty="0">
                <a:latin typeface="Simplified Arabic" pitchFamily="18" charset="-78"/>
                <a:cs typeface="Simplified Arabic" pitchFamily="18" charset="-78"/>
              </a:rPr>
              <a:t>ما أهمية المرأة في الحياة السياسية</a:t>
            </a:r>
            <a:endParaRPr lang="en-US" i="1" dirty="0">
              <a:latin typeface="Simplified Arabic" pitchFamily="18" charset="-78"/>
              <a:cs typeface="Simplified Arabic" pitchFamily="18" charset="-78"/>
            </a:endParaRPr>
          </a:p>
          <a:p>
            <a:pPr>
              <a:spcBef>
                <a:spcPct val="0"/>
              </a:spcBef>
              <a:defRPr/>
            </a:pPr>
            <a:endParaRPr lang="en-US" dirty="0"/>
          </a:p>
        </p:txBody>
      </p:sp>
      <p:sp>
        <p:nvSpPr>
          <p:cNvPr id="44036" name="Slide Number Placeholder 3">
            <a:extLst>
              <a:ext uri="{FF2B5EF4-FFF2-40B4-BE49-F238E27FC236}">
                <a16:creationId xmlns:a16="http://schemas.microsoft.com/office/drawing/2014/main" id="{882BB19A-9B1E-62D6-C0A3-60E3EA1085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344C31-0C43-4E7F-AE5D-96BF977A17D1}"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3F4B3BA3-E811-7089-FD07-F5E5EB3758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D8DDE531-F8B2-D10E-33E3-781E5CBBCF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latin typeface="Simplified Arabic" panose="02020603050405020304" pitchFamily="18" charset="-78"/>
                <a:cs typeface="Simplified Arabic" panose="02020603050405020304" pitchFamily="18" charset="-78"/>
              </a:rPr>
              <a:t>مضمون الشريحة: </a:t>
            </a:r>
            <a:r>
              <a:rPr lang="ar-LB" altLang="en-US" i="1">
                <a:latin typeface="Simplified Arabic" panose="02020603050405020304" pitchFamily="18" charset="-78"/>
                <a:cs typeface="Simplified Arabic" panose="02020603050405020304" pitchFamily="18" charset="-78"/>
              </a:rPr>
              <a:t>تؤمن وزيرة الخارجية الأميركية السابقة والرئيسة الحالية للمعهد الديمقراطي الوطني، مادلين أولبرايت،في أهمية مشاركة المرأة في الحياة السياسية وقد اختصرت قناعاتها في المقولتين التاليتين: </a:t>
            </a:r>
          </a:p>
          <a:p>
            <a:pPr algn="r" rtl="1"/>
            <a:endParaRPr lang="ar-LB" altLang="en-US" i="1">
              <a:latin typeface="Simplified Arabic" panose="02020603050405020304" pitchFamily="18" charset="-78"/>
              <a:cs typeface="Simplified Arabic" panose="02020603050405020304" pitchFamily="18" charset="-78"/>
            </a:endParaRPr>
          </a:p>
          <a:p>
            <a:pPr algn="r" rtl="1"/>
            <a:r>
              <a:rPr lang="ar-LB" altLang="en-US" i="1">
                <a:latin typeface="Simplified Arabic" panose="02020603050405020304" pitchFamily="18" charset="-78"/>
                <a:cs typeface="Simplified Arabic" panose="02020603050405020304" pitchFamily="18" charset="-78"/>
              </a:rPr>
              <a:t>«النجاح من دون ديمقراطية غير ممكن. الديمقراطية من دون نساء مستحيلة.»</a:t>
            </a:r>
          </a:p>
          <a:p>
            <a:pPr algn="r" rtl="1"/>
            <a:endParaRPr lang="ar-LB" altLang="en-US" i="1">
              <a:latin typeface="Simplified Arabic" panose="02020603050405020304" pitchFamily="18" charset="-78"/>
              <a:cs typeface="Simplified Arabic" panose="02020603050405020304" pitchFamily="18" charset="-78"/>
            </a:endParaRPr>
          </a:p>
          <a:p>
            <a:pPr algn="r" rtl="1"/>
            <a:r>
              <a:rPr lang="ar-LB" altLang="en-US" i="1">
                <a:latin typeface="Simplified Arabic" panose="02020603050405020304" pitchFamily="18" charset="-78"/>
                <a:cs typeface="Simplified Arabic" panose="02020603050405020304" pitchFamily="18" charset="-78"/>
              </a:rPr>
              <a:t>«مشاركة المرأة في الحياة السياسية تنتج في أرباح ملموسة للديمقراطية، بما في ذلك استجابة أفضل لاحتياجات المواطنين، ومزيد من التعاون بين الأحزاب السياسية، والإثنيات المختلفة، وسلام أكثر استدامةً.»</a:t>
            </a:r>
            <a:endParaRPr lang="en-US" altLang="en-US" b="1">
              <a:latin typeface="Simplified Arabic" panose="02020603050405020304" pitchFamily="18" charset="-78"/>
              <a:cs typeface="Simplified Arabic" panose="02020603050405020304" pitchFamily="18" charset="-78"/>
            </a:endParaRPr>
          </a:p>
          <a:p>
            <a:endParaRPr lang="en-US" altLang="en-US" i="1"/>
          </a:p>
        </p:txBody>
      </p:sp>
      <p:sp>
        <p:nvSpPr>
          <p:cNvPr id="46084" name="Slide Number Placeholder 3">
            <a:extLst>
              <a:ext uri="{FF2B5EF4-FFF2-40B4-BE49-F238E27FC236}">
                <a16:creationId xmlns:a16="http://schemas.microsoft.com/office/drawing/2014/main" id="{70515D69-AE4C-B982-89D5-B2AE2013A2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24CB62-DCD7-46CE-998B-93D9E3AC6212}"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8511F84-240D-0CF5-2BA4-249AD3BC22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1550353F-9B48-D7FF-682D-A02E148C2EAC}"/>
              </a:ext>
            </a:extLst>
          </p:cNvPr>
          <p:cNvSpPr>
            <a:spLocks noGrp="1"/>
          </p:cNvSpPr>
          <p:nvPr>
            <p:ph type="body" idx="1"/>
          </p:nvPr>
        </p:nvSpPr>
        <p:spPr bwMode="auto"/>
        <p:txBody>
          <a:bodyPr wrap="square" numCol="1" anchor="t" anchorCtr="0" compatLnSpc="1">
            <a:prstTxWarp prst="textNoShape">
              <a:avLst/>
            </a:prstTxWarp>
          </a:bodyPr>
          <a:lstStyle/>
          <a:p>
            <a:pPr algn="r" rtl="1">
              <a:defRPr/>
            </a:pPr>
            <a:r>
              <a:rPr lang="ar-LB" b="1" dirty="0">
                <a:latin typeface="Simplified Arabic" pitchFamily="18" charset="-78"/>
                <a:cs typeface="Simplified Arabic" pitchFamily="18" charset="-78"/>
              </a:rPr>
              <a:t>مضمون الشريحة: </a:t>
            </a:r>
            <a:r>
              <a:rPr lang="ar-LB" i="1" dirty="0">
                <a:latin typeface="Simplified Arabic" pitchFamily="18" charset="-78"/>
                <a:cs typeface="Simplified Arabic" pitchFamily="18" charset="-78"/>
              </a:rPr>
              <a:t>ما هو الغرض من تعزيز مشاركة المرأة في الحياة السياسية من حول العالم ؟ باختصار، نريد المزيد!</a:t>
            </a:r>
          </a:p>
          <a:p>
            <a:pPr algn="r" rtl="1">
              <a:defRPr/>
            </a:pPr>
            <a:endParaRPr lang="ar-LB" i="1" dirty="0">
              <a:latin typeface="Simplified Arabic" pitchFamily="18" charset="-78"/>
              <a:cs typeface="Simplified Arabic" pitchFamily="18" charset="-78"/>
            </a:endParaRPr>
          </a:p>
          <a:p>
            <a:pPr marL="171450" indent="-171450" algn="r" rtl="1">
              <a:buFont typeface="Arial" pitchFamily="34" charset="0"/>
              <a:buChar char="•"/>
              <a:defRPr/>
            </a:pPr>
            <a:r>
              <a:rPr lang="ar-LB" i="1" dirty="0">
                <a:latin typeface="Simplified Arabic" pitchFamily="18" charset="-78"/>
                <a:cs typeface="Simplified Arabic" pitchFamily="18" charset="-78"/>
              </a:rPr>
              <a:t>المزيد من الناخبات (الواعيات): نريد من النساء التصويت بأعدادٍ كبيرة ونريد منهنّ أن يكنّ قادرات على التصويت بحرية، وعلى أساس المعلومات الشاملة التي يكوّنّها عن المرشحين وبرامجهم الانتخابية. </a:t>
            </a:r>
          </a:p>
          <a:p>
            <a:pPr marL="171450" indent="-171450" algn="r" rtl="1">
              <a:buFont typeface="Arial" pitchFamily="34" charset="0"/>
              <a:buChar char="•"/>
              <a:defRPr/>
            </a:pPr>
            <a:r>
              <a:rPr lang="ar-LB" i="1" dirty="0">
                <a:latin typeface="Simplified Arabic" pitchFamily="18" charset="-78"/>
                <a:cs typeface="Simplified Arabic" pitchFamily="18" charset="-78"/>
              </a:rPr>
              <a:t>المزيد من القيادات الحزبية النسائية.</a:t>
            </a:r>
          </a:p>
          <a:p>
            <a:pPr marL="171450" indent="-171450" algn="r" rtl="1">
              <a:buFont typeface="Arial" pitchFamily="34" charset="0"/>
              <a:buChar char="•"/>
              <a:defRPr/>
            </a:pPr>
            <a:r>
              <a:rPr lang="ar-LB" i="1" dirty="0">
                <a:latin typeface="Simplified Arabic" pitchFamily="18" charset="-78"/>
                <a:cs typeface="Simplified Arabic" pitchFamily="18" charset="-78"/>
              </a:rPr>
              <a:t>المزيد من النساء المنتخبات على كافة المستويات</a:t>
            </a:r>
          </a:p>
          <a:p>
            <a:pPr marL="171450" indent="-171450" algn="r" rtl="1">
              <a:buFont typeface="Arial" pitchFamily="34" charset="0"/>
              <a:buChar char="•"/>
              <a:defRPr/>
            </a:pPr>
            <a:r>
              <a:rPr lang="ar-LB" i="1" dirty="0">
                <a:latin typeface="Simplified Arabic" pitchFamily="18" charset="-78"/>
                <a:cs typeface="Simplified Arabic" pitchFamily="18" charset="-78"/>
              </a:rPr>
              <a:t>قيادات نسائية أكثر فعالية: لا يتعلّق الأمر بالكمية فحسب. لا نريد العديد من القيادات النسائية. بل تهمّنا الجودة والنوعية. نريد من النساء أن يكنّ فاعلات ويثبتن ما تقدر عليه النساء عندما يمنحن الفرصة. </a:t>
            </a:r>
          </a:p>
          <a:p>
            <a:pPr marL="171450" indent="-171450" algn="r" rtl="1">
              <a:buFont typeface="Arial" pitchFamily="34" charset="0"/>
              <a:buChar char="•"/>
              <a:defRPr/>
            </a:pPr>
            <a:r>
              <a:rPr lang="ar-LB" i="1" dirty="0">
                <a:latin typeface="Simplified Arabic" pitchFamily="18" charset="-78"/>
                <a:cs typeface="Simplified Arabic" pitchFamily="18" charset="-78"/>
              </a:rPr>
              <a:t>برامج سياسية أكثر شمولية: من خلال زيادة عدد القيادات الحزبية النسائية وتحسين قدراتها، نأمل في رؤية برامج حزبية أكثر شمولية تعالج القضايا ذات الأهمية بالنسبة إلى النساء وعائلاتهنّ. </a:t>
            </a:r>
          </a:p>
          <a:p>
            <a:pPr marL="171450" indent="-171450" algn="r" rtl="1">
              <a:buFont typeface="Arial" pitchFamily="34" charset="0"/>
              <a:buChar char="•"/>
              <a:defRPr/>
            </a:pPr>
            <a:r>
              <a:rPr lang="ar-LB" i="1" dirty="0">
                <a:latin typeface="Simplified Arabic" pitchFamily="18" charset="-78"/>
                <a:cs typeface="Simplified Arabic" pitchFamily="18" charset="-78"/>
              </a:rPr>
              <a:t>السياسات العامة الأكثر شمولية: كذلك الأمر، من خلال زيادة عدد المسؤولات المنتخبات ونوعيتهنّ، نأمل في أن نرى سياسات عامة وتشاريع أكثر شمولية.</a:t>
            </a:r>
            <a:endParaRPr lang="en-US" b="1" dirty="0">
              <a:latin typeface="Simplified Arabic" pitchFamily="18" charset="-78"/>
              <a:cs typeface="Simplified Arabic" pitchFamily="18" charset="-78"/>
            </a:endParaRPr>
          </a:p>
        </p:txBody>
      </p:sp>
      <p:sp>
        <p:nvSpPr>
          <p:cNvPr id="48132" name="Slide Number Placeholder 3">
            <a:extLst>
              <a:ext uri="{FF2B5EF4-FFF2-40B4-BE49-F238E27FC236}">
                <a16:creationId xmlns:a16="http://schemas.microsoft.com/office/drawing/2014/main" id="{7F1A8A08-5D05-E4CD-EA88-E300DBA07F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393665-5647-4406-8745-8D728754D9C5}" type="slidenum">
              <a:rPr lang="en-US" altLang="en-US"/>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9F0CA5E-B2D8-C13D-45EA-ED138674F4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08820FD-8FCE-CDBF-CF0B-F9D276D1CD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latin typeface="Simplified Arabic" panose="02020603050405020304" pitchFamily="18" charset="-78"/>
                <a:cs typeface="Simplified Arabic" panose="02020603050405020304" pitchFamily="18" charset="-78"/>
              </a:rPr>
              <a:t>مضمون الشريحة: </a:t>
            </a:r>
            <a:r>
              <a:rPr lang="ar-LB" altLang="en-US" i="1">
                <a:latin typeface="Simplified Arabic" panose="02020603050405020304" pitchFamily="18" charset="-78"/>
                <a:cs typeface="Simplified Arabic" panose="02020603050405020304" pitchFamily="18" charset="-78"/>
              </a:rPr>
              <a:t>في العراق، التأمت مجموعة من النساء من مختلف القطاعات والأحزاب السياسية من أجل إعداد برنامج وطني للمرأة. عملت المجموعة على تحديد القضايا الهامة التي تواجه النساء واقترحت حلاً لكل منها. ركّز البرنامج على مشاركة المرأة في الحياة السياسية، وتمكينها في الحياة الاقتصادية، وقضايا العنف المنزلي، والتربية والتعليم، والرعاية الصحية. وقامت المجموعة منذ إنشائها باستخدام البرنامج لتنسيق حملات المدافعة الناجحة والمبادرات التشريعية. كما مارست المجموعة الضغط على المسؤولين الحكوميين وقادة الأحزاب لدعم البرنامج والالتزام بتوصياته.</a:t>
            </a:r>
            <a:endParaRPr lang="en-US" altLang="en-US" b="1">
              <a:latin typeface="Simplified Arabic" panose="02020603050405020304" pitchFamily="18" charset="-78"/>
              <a:cs typeface="Simplified Arabic" panose="02020603050405020304" pitchFamily="18" charset="-78"/>
            </a:endParaRPr>
          </a:p>
          <a:p>
            <a:endParaRPr lang="en-US" altLang="en-US" i="1"/>
          </a:p>
        </p:txBody>
      </p:sp>
      <p:sp>
        <p:nvSpPr>
          <p:cNvPr id="50180" name="Slide Number Placeholder 3">
            <a:extLst>
              <a:ext uri="{FF2B5EF4-FFF2-40B4-BE49-F238E27FC236}">
                <a16:creationId xmlns:a16="http://schemas.microsoft.com/office/drawing/2014/main" id="{550BE8FF-44AE-A4E9-8FE9-A49C2DE497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90484F-345D-49B0-852F-0AD9D3587C19}" type="slidenum">
              <a:rPr lang="en-US" altLang="en-US"/>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F8644C1B-AD83-8C90-0435-1767BD66236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0" hangingPunct="0">
              <a:spcBef>
                <a:spcPct val="0"/>
              </a:spcBef>
            </a:pPr>
            <a:fld id="{43B386B8-B019-444C-AAE4-3531F9CD1CDA}" type="slidenum">
              <a:rPr lang="en-US" altLang="en-US">
                <a:latin typeface="Times New Roman" panose="02020603050405020304" pitchFamily="18" charset="0"/>
              </a:rPr>
              <a:pPr eaLnBrk="0" hangingPunct="0">
                <a:spcBef>
                  <a:spcPct val="0"/>
                </a:spcBef>
              </a:pPr>
              <a:t>18</a:t>
            </a:fld>
            <a:endParaRPr lang="en-US" altLang="en-US">
              <a:latin typeface="Times New Roman" panose="02020603050405020304" pitchFamily="18" charset="0"/>
            </a:endParaRPr>
          </a:p>
        </p:txBody>
      </p:sp>
      <p:sp>
        <p:nvSpPr>
          <p:cNvPr id="52227" name="Rectangle 2">
            <a:extLst>
              <a:ext uri="{FF2B5EF4-FFF2-40B4-BE49-F238E27FC236}">
                <a16:creationId xmlns:a16="http://schemas.microsoft.com/office/drawing/2014/main" id="{24100EC9-452D-26D5-3016-DB3274B455A0}"/>
              </a:ext>
            </a:extLst>
          </p:cNvPr>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75780" name="Rectangle 3">
            <a:extLst>
              <a:ext uri="{FF2B5EF4-FFF2-40B4-BE49-F238E27FC236}">
                <a16:creationId xmlns:a16="http://schemas.microsoft.com/office/drawing/2014/main" id="{5E76E670-FEC8-5B3D-B96F-27612BE1F0D9}"/>
              </a:ext>
            </a:extLst>
          </p:cNvPr>
          <p:cNvSpPr>
            <a:spLocks noGrp="1" noChangeArrowheads="1"/>
          </p:cNvSpPr>
          <p:nvPr>
            <p:ph type="body" idx="1"/>
          </p:nvPr>
        </p:nvSpPr>
        <p:spPr bwMode="auto">
          <a:ln>
            <a:miter lim="800000"/>
            <a:headEnd/>
            <a:tailEnd/>
          </a:ln>
        </p:spPr>
        <p:txBody>
          <a:bodyPr wrap="square" numCol="1" anchor="t" anchorCtr="0" compatLnSpc="1">
            <a:prstTxWarp prst="textNoShape">
              <a:avLst/>
            </a:prstTxWarp>
          </a:bodyPr>
          <a:lstStyle/>
          <a:p>
            <a:pPr marL="342900" indent="-342900" algn="r" rtl="1">
              <a:spcBef>
                <a:spcPts val="0"/>
              </a:spcBef>
              <a:buFont typeface="Arial" charset="0"/>
              <a:buNone/>
              <a:defRPr/>
            </a:pPr>
            <a:r>
              <a:rPr lang="ar-LB" b="1" dirty="0">
                <a:latin typeface="Simplified Arabic" pitchFamily="18" charset="-78"/>
                <a:cs typeface="Simplified Arabic" pitchFamily="18" charset="-78"/>
              </a:rPr>
              <a:t>مضمون الشريحة: </a:t>
            </a:r>
            <a:r>
              <a:rPr lang="ar-LB" i="1" dirty="0">
                <a:latin typeface="Simplified Arabic" pitchFamily="18" charset="-78"/>
                <a:cs typeface="Simplified Arabic" pitchFamily="18" charset="-78"/>
              </a:rPr>
              <a:t>تناولنا اليوم الحاجة إلى مشاركة المرأة في الحياة السياسية وبعض الوقائع المرتبطة بذلك</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مشاركة المرأة في الحياة السياسية تطوّر حديث نسبياً</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تزداد الأعداد ولكن ليس بالسرعة الكافية. فالنساء يصلن أكثر فأكثر إلى المناصب القيادية ولكن ما زلن بحاجة لمزيد من التمثيل.</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عندما تكون النساء ناشطات في السياسة</a:t>
            </a:r>
            <a:r>
              <a:rPr lang="ar-LB" i="1">
                <a:latin typeface="Simplified Arabic" pitchFamily="18" charset="-78"/>
                <a:cs typeface="Simplified Arabic" pitchFamily="18" charset="-78"/>
              </a:rPr>
              <a:t>، فلذلك فوائد عدة يستدرّها المجتمع</a:t>
            </a:r>
            <a:endParaRPr lang="ar-LB" i="1" dirty="0">
              <a:latin typeface="Simplified Arabic" pitchFamily="18" charset="-78"/>
              <a:cs typeface="Simplified Arabic" pitchFamily="18" charset="-78"/>
            </a:endParaRP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تتعدّد العقبات والعراقيل في وجه مشاركة المرأة في الحياة السياسية.</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من الممكن إنشاء بيئة مؤاتية لتكن النساء قادرات على المشاركة وتحقيق التقدّم في المناصب القيادية.</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أطر العمل الدولية/الإقليمية/ الوطنية هي داعمة للمساواة بين الجنسين وحق المرأة في المشاركة في السياسة</a:t>
            </a:r>
          </a:p>
          <a:p>
            <a:pPr marL="342900" indent="-342900" algn="r" rtl="1">
              <a:spcBef>
                <a:spcPts val="0"/>
              </a:spcBef>
              <a:buFont typeface="Arial" pitchFamily="34" charset="0"/>
              <a:buChar char="•"/>
              <a:defRPr/>
            </a:pPr>
            <a:r>
              <a:rPr lang="ar-LB" i="1" dirty="0">
                <a:latin typeface="Simplified Arabic" pitchFamily="18" charset="-78"/>
                <a:cs typeface="Simplified Arabic" pitchFamily="18" charset="-78"/>
              </a:rPr>
              <a:t>عندما تعمل النساء معاً، يحدثن فرقاً!</a:t>
            </a:r>
          </a:p>
          <a:p>
            <a:pPr marL="342900" indent="-342900" algn="r" rtl="1">
              <a:spcBef>
                <a:spcPts val="0"/>
              </a:spcBef>
              <a:buFont typeface="Arial" pitchFamily="34" charset="0"/>
              <a:buChar char="•"/>
              <a:defRPr/>
            </a:pPr>
            <a:endParaRPr lang="ar-LB" i="1" dirty="0">
              <a:latin typeface="Simplified Arabic" pitchFamily="18" charset="-78"/>
              <a:cs typeface="Simplified Arabic" pitchFamily="18" charset="-78"/>
            </a:endParaRPr>
          </a:p>
          <a:p>
            <a:pPr marL="342900" indent="-342900" algn="r" rtl="1">
              <a:spcBef>
                <a:spcPts val="0"/>
              </a:spcBef>
              <a:buFont typeface="Arial" pitchFamily="34" charset="0"/>
              <a:buNone/>
              <a:defRPr/>
            </a:pPr>
            <a:r>
              <a:rPr lang="ar-LB" i="1" dirty="0">
                <a:latin typeface="Simplified Arabic" pitchFamily="18" charset="-78"/>
                <a:cs typeface="Simplified Arabic" pitchFamily="18" charset="-78"/>
              </a:rPr>
              <a:t>هل من أسئلة؟</a:t>
            </a:r>
            <a:endParaRPr lang="en-US" b="1" dirty="0">
              <a:latin typeface="Simplified Arabic" pitchFamily="18" charset="-78"/>
              <a:cs typeface="Simplified Arabic" pitchFamily="18" charset="-78"/>
            </a:endParaRPr>
          </a:p>
          <a:p>
            <a:pPr marL="171450" indent="-171450" eaLnBrk="1" hangingPunct="1">
              <a:spcBef>
                <a:spcPts val="0"/>
              </a:spcBef>
              <a:buFont typeface="Arial" pitchFamily="34" charset="0"/>
              <a:buChar char="•"/>
              <a:defRPr/>
            </a:pPr>
            <a:endParaRPr lang="en-US" i="1" dirty="0"/>
          </a:p>
          <a:p>
            <a:pPr algn="r" rtl="1" eaLnBrk="1" hangingPunct="1">
              <a:spcBef>
                <a:spcPts val="0"/>
              </a:spcBef>
              <a:buFont typeface="Arial" pitchFamily="34" charset="0"/>
              <a:buNone/>
              <a:defRPr/>
            </a:pPr>
            <a:r>
              <a:rPr lang="ar-LB" b="1" dirty="0">
                <a:latin typeface="Simplified Arabic" pitchFamily="18" charset="-78"/>
                <a:cs typeface="Simplified Arabic" pitchFamily="18" charset="-78"/>
              </a:rPr>
              <a:t>ملاحظات للمدرّب: </a:t>
            </a:r>
            <a:r>
              <a:rPr lang="ar-LB" i="1" dirty="0">
                <a:latin typeface="Simplified Arabic" pitchFamily="18" charset="-78"/>
                <a:cs typeface="Simplified Arabic" pitchFamily="18" charset="-78"/>
              </a:rPr>
              <a:t>لخّص النقاط الرئيسية، وركّز تحديداً على المجالات ذات الأهمية بالنسبة إلى المجموعة أو تلك التي تطرح أسئلةً عدة خلال ورشة العمل.</a:t>
            </a:r>
          </a:p>
          <a:p>
            <a:pPr algn="r" rtl="1" eaLnBrk="1" hangingPunct="1">
              <a:spcBef>
                <a:spcPts val="0"/>
              </a:spcBef>
              <a:buFont typeface="Arial" pitchFamily="34" charset="0"/>
              <a:buNone/>
              <a:defRPr/>
            </a:pPr>
            <a:endParaRPr lang="ar-LB" i="1" dirty="0">
              <a:latin typeface="Simplified Arabic" pitchFamily="18" charset="-78"/>
              <a:cs typeface="Simplified Arabic" pitchFamily="18" charset="-78"/>
            </a:endParaRPr>
          </a:p>
          <a:p>
            <a:pPr algn="r" rtl="1" eaLnBrk="1" hangingPunct="1">
              <a:spcBef>
                <a:spcPts val="0"/>
              </a:spcBef>
              <a:buFont typeface="Arial" pitchFamily="34" charset="0"/>
              <a:buNone/>
              <a:defRPr/>
            </a:pPr>
            <a:r>
              <a:rPr lang="ar-LB" i="1" dirty="0">
                <a:latin typeface="Simplified Arabic" pitchFamily="18" charset="-78"/>
                <a:cs typeface="Simplified Arabic" pitchFamily="18" charset="-78"/>
              </a:rPr>
              <a:t>عالج بعض المجالات المحدّدة من الأسئلة وخصّص الوقت الكافي للأسئلة النهائية، والمعلومات المرتجعة، وتقييم ورشة العمل.</a:t>
            </a:r>
          </a:p>
          <a:p>
            <a:pPr algn="r" rtl="1" eaLnBrk="1" hangingPunct="1">
              <a:spcBef>
                <a:spcPts val="0"/>
              </a:spcBef>
              <a:buFont typeface="Arial" pitchFamily="34" charset="0"/>
              <a:buNone/>
              <a:defRPr/>
            </a:pPr>
            <a:endParaRPr lang="ar-LB" i="1" dirty="0">
              <a:latin typeface="Simplified Arabic" pitchFamily="18" charset="-78"/>
              <a:cs typeface="Simplified Arabic" pitchFamily="18" charset="-78"/>
            </a:endParaRPr>
          </a:p>
          <a:p>
            <a:pPr algn="r" rtl="1" eaLnBrk="1" hangingPunct="1">
              <a:spcBef>
                <a:spcPts val="0"/>
              </a:spcBef>
              <a:buFont typeface="Arial" pitchFamily="34" charset="0"/>
              <a:buNone/>
              <a:defRPr/>
            </a:pPr>
            <a:r>
              <a:rPr lang="ar-LB" b="1" dirty="0">
                <a:latin typeface="Simplified Arabic" pitchFamily="18" charset="-78"/>
                <a:cs typeface="Simplified Arabic" pitchFamily="18" charset="-78"/>
              </a:rPr>
              <a:t>الورقة المعدّة للتوزيع: </a:t>
            </a:r>
            <a:r>
              <a:rPr lang="ar-LB" i="1" dirty="0">
                <a:latin typeface="Simplified Arabic" pitchFamily="18" charset="-78"/>
                <a:cs typeface="Simplified Arabic" pitchFamily="18" charset="-78"/>
              </a:rPr>
              <a:t>استمارة التقييم</a:t>
            </a:r>
            <a:endParaRPr lang="en-US" b="1" dirty="0">
              <a:latin typeface="Simplified Arabic" pitchFamily="18" charset="-78"/>
              <a:cs typeface="Simplified Arabic" pitchFamily="18" charset="-78"/>
            </a:endParaRPr>
          </a:p>
          <a:p>
            <a:pPr eaLnBrk="1" hangingPunct="1">
              <a:spcBef>
                <a:spcPts val="0"/>
              </a:spcBef>
              <a:defRPr/>
            </a:pPr>
            <a:endParaRPr lang="en-US" i="1" dirty="0"/>
          </a:p>
          <a:p>
            <a:pPr eaLnBrk="1" hangingPunct="1">
              <a:spcBef>
                <a:spcPts val="0"/>
              </a:spcBef>
              <a:defRPr/>
            </a:pPr>
            <a:endParaRPr lang="en-US" b="1" i="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5F049FF-E5EA-FF5C-D60F-FE65B39E3D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81C3B8DA-E8C0-9D4F-96BA-2D70441BD4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eaLnBrk="1" hangingPunct="1">
              <a:spcBef>
                <a:spcPct val="0"/>
              </a:spcBef>
            </a:pPr>
            <a:r>
              <a:rPr lang="ar-LB" altLang="en-US" b="1">
                <a:latin typeface="Simplified Arabic" panose="02020603050405020304" pitchFamily="18" charset="-78"/>
                <a:cs typeface="Simplified Arabic" panose="02020603050405020304" pitchFamily="18" charset="-78"/>
              </a:rPr>
              <a:t>مضمون الشريحة: </a:t>
            </a:r>
            <a:r>
              <a:rPr lang="ar-LB" altLang="en-US" i="1">
                <a:latin typeface="Simplified Arabic" panose="02020603050405020304" pitchFamily="18" charset="-78"/>
                <a:cs typeface="Simplified Arabic" panose="02020603050405020304" pitchFamily="18" charset="-78"/>
              </a:rPr>
              <a:t>يتمثل الهدف من هذه الجلسة في فهم الحاجة إلى مشاركة المرأة في الحياة السياسية وإطار العمل القانوني المتصل بها ضمن السياقات العالمية، والإقليمية، والخاصة بالدولة. </a:t>
            </a:r>
          </a:p>
          <a:p>
            <a:pPr algn="r" rtl="1" eaLnBrk="1" hangingPunct="1">
              <a:spcBef>
                <a:spcPct val="0"/>
              </a:spcBef>
            </a:pPr>
            <a:endParaRPr lang="ar-LB" altLang="en-US" i="1">
              <a:latin typeface="Simplified Arabic" panose="02020603050405020304" pitchFamily="18" charset="-78"/>
              <a:cs typeface="Simplified Arabic" panose="02020603050405020304" pitchFamily="18" charset="-78"/>
            </a:endParaRPr>
          </a:p>
          <a:p>
            <a:pPr algn="r" rtl="1"/>
            <a:r>
              <a:rPr lang="ar-LB" altLang="en-US" b="1"/>
              <a:t>ملاحظات للمدرّب:</a:t>
            </a:r>
            <a:r>
              <a:rPr lang="ar-LB" altLang="en-US" i="1"/>
              <a:t> إستعرض أهداف الجلسة، حتى تفهم المشارِكات الغرض منها، ويخرجن بتوقعات معقولة. </a:t>
            </a:r>
            <a:endParaRPr lang="en-US" altLang="en-US"/>
          </a:p>
          <a:p>
            <a:pPr eaLnBrk="1" hangingPunct="1">
              <a:spcBef>
                <a:spcPct val="0"/>
              </a:spcBef>
            </a:pPr>
            <a:endParaRPr lang="en-029" altLang="en-US" b="1"/>
          </a:p>
          <a:p>
            <a:pPr algn="r" rtl="1"/>
            <a:r>
              <a:rPr lang="ar-LB" altLang="en-US" i="1"/>
              <a:t>قد تودّ أيضاً أن تستعلم من المشاركات عن توقعاتهن بشأن هذه الجلسة، وعن المعارف والمهارات التي يأملن الحصول عليها؟ ثمّ تعمل على ربط توقعاتهن بأهداف الجلسة، واقتراح سبل أخرى لتحقيق التوقعات غير المرتبطة بهذه الأهداف.</a:t>
            </a:r>
            <a:endParaRPr lang="en-US" altLang="en-US"/>
          </a:p>
        </p:txBody>
      </p:sp>
      <p:sp>
        <p:nvSpPr>
          <p:cNvPr id="19460" name="Slide Number Placeholder 3">
            <a:extLst>
              <a:ext uri="{FF2B5EF4-FFF2-40B4-BE49-F238E27FC236}">
                <a16:creationId xmlns:a16="http://schemas.microsoft.com/office/drawing/2014/main" id="{B4F80218-CF2E-B1DA-A7A7-0FE09A5B45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ED8B37-70B7-4C43-B797-DC3F868BED28}" type="slidenum">
              <a:rPr lang="en-US" altLang="en-US">
                <a:latin typeface="Times New Roman" panose="02020603050405020304" pitchFamily="18" charset="0"/>
              </a:rPr>
              <a:pPr>
                <a:spcBef>
                  <a:spcPct val="0"/>
                </a:spcBef>
              </a:pPr>
              <a:t>2</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888A3A6-9E36-4BEE-85E3-B6ECE92103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DBA941F6-80F2-CF50-35E2-061156370A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21508" name="Slide Number Placeholder 3">
            <a:extLst>
              <a:ext uri="{FF2B5EF4-FFF2-40B4-BE49-F238E27FC236}">
                <a16:creationId xmlns:a16="http://schemas.microsoft.com/office/drawing/2014/main" id="{19112DDB-BFA7-61EB-6684-A384184D16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803487-E8CB-4987-9CA3-F7D7425A84D6}" type="slidenum">
              <a:rPr lang="en-US" altLang="en-US">
                <a:latin typeface="Times New Roman" panose="02020603050405020304" pitchFamily="18" charset="0"/>
              </a:rPr>
              <a:pPr>
                <a:spcBef>
                  <a:spcPct val="0"/>
                </a:spcBef>
              </a:pPr>
              <a:t>3</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0486E56-B5A4-A2BD-E07B-8C7FB68CB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E7DD96F-909A-CC9C-4022-76B7F6BA8F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23556" name="Slide Number Placeholder 3">
            <a:extLst>
              <a:ext uri="{FF2B5EF4-FFF2-40B4-BE49-F238E27FC236}">
                <a16:creationId xmlns:a16="http://schemas.microsoft.com/office/drawing/2014/main" id="{875335F8-3296-7314-D4C5-7795BB259D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E5BCC0-572C-478E-BA6F-CD6EEB1468BF}" type="slidenum">
              <a:rPr lang="en-US" altLang="en-US">
                <a:latin typeface="Times New Roman" panose="02020603050405020304" pitchFamily="18" charset="0"/>
              </a:rPr>
              <a:pPr>
                <a:spcBef>
                  <a:spcPct val="0"/>
                </a:spcBef>
              </a:pPr>
              <a:t>4</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D416BFA-8D14-4429-B823-C51D9AB403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6F5440B3-F77F-49D1-7705-5B78081943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25604" name="Slide Number Placeholder 3">
            <a:extLst>
              <a:ext uri="{FF2B5EF4-FFF2-40B4-BE49-F238E27FC236}">
                <a16:creationId xmlns:a16="http://schemas.microsoft.com/office/drawing/2014/main" id="{A2BA11B0-CEC7-2E71-BDA4-AD1582443C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FECCCF-CE22-430A-A986-C768C85EB012}" type="slidenum">
              <a:rPr lang="en-US" altLang="en-US">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6810F33-502B-57E7-3922-1E4552EB64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245CDE1-D2A0-3394-E380-91DF6B11D1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27652" name="Slide Number Placeholder 3">
            <a:extLst>
              <a:ext uri="{FF2B5EF4-FFF2-40B4-BE49-F238E27FC236}">
                <a16:creationId xmlns:a16="http://schemas.microsoft.com/office/drawing/2014/main" id="{DB96453B-281A-29D3-4D5E-3762E99ED3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A92836-9AC0-4FC5-9CE7-257E6A576B13}" type="slidenum">
              <a:rPr lang="en-US" altLang="en-US">
                <a:latin typeface="Times New Roman" panose="02020603050405020304" pitchFamily="18" charset="0"/>
              </a:rPr>
              <a:pPr>
                <a:spcBef>
                  <a:spcPct val="0"/>
                </a:spcBef>
              </a:pPr>
              <a:t>6</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92D3070-20D0-1A28-0A19-2BFACF53E2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453FFF4B-AE8D-B226-8120-57F9E2ECED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29700" name="Slide Number Placeholder 3">
            <a:extLst>
              <a:ext uri="{FF2B5EF4-FFF2-40B4-BE49-F238E27FC236}">
                <a16:creationId xmlns:a16="http://schemas.microsoft.com/office/drawing/2014/main" id="{A8177B72-E6E4-D658-3C1A-BAA736FD0B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02E4AE-3E43-41E3-8DB4-D7A6002AFF5D}" type="slidenum">
              <a:rPr lang="en-US" altLang="en-US">
                <a:latin typeface="Times New Roman" panose="02020603050405020304" pitchFamily="18" charset="0"/>
              </a:rPr>
              <a:pPr>
                <a:spcBef>
                  <a:spcPct val="0"/>
                </a:spcBef>
              </a:pPr>
              <a:t>7</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B3BA41F-6C69-C2BF-B9E8-EFA0ED5DA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87D47D7-EBCF-5FB2-520A-1554E51A51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31748" name="Slide Number Placeholder 3">
            <a:extLst>
              <a:ext uri="{FF2B5EF4-FFF2-40B4-BE49-F238E27FC236}">
                <a16:creationId xmlns:a16="http://schemas.microsoft.com/office/drawing/2014/main" id="{468FC182-7CE3-2BB8-644C-AF34BEF31C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BF8985-240E-4C0B-A9C4-7C545DD6BB00}" type="slidenum">
              <a:rPr lang="en-US" altLang="en-US">
                <a:latin typeface="Times New Roman" panose="02020603050405020304" pitchFamily="18" charset="0"/>
              </a:rPr>
              <a:pPr>
                <a:spcBef>
                  <a:spcPct val="0"/>
                </a:spcBef>
              </a:pPr>
              <a:t>8</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9342A28-1072-ECF9-0E9B-EC02E7C5EF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EF6661-A39C-6833-215C-A62B56E0DF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r" rtl="1"/>
            <a:r>
              <a:rPr lang="ar-LB" altLang="en-US" b="1"/>
              <a:t>مضمون الشريحة:</a:t>
            </a:r>
            <a:r>
              <a:rPr lang="ar-LB" altLang="en-US" i="1"/>
              <a:t> في مستهلّ الجلسة، عرّف عن نفسك، وعن أعضاء فريق العمل والمدربين والمساعدين الآخرين. ثمّ امنَح المشاركات فرصة التعريف عن أنفسهن، موضحاً القواعد الأساسية للتدريب. </a:t>
            </a:r>
          </a:p>
          <a:p>
            <a:pPr algn="r" rtl="1"/>
            <a:endParaRPr lang="en-US" altLang="en-US"/>
          </a:p>
          <a:p>
            <a:pPr algn="r" rtl="1"/>
            <a:r>
              <a:rPr lang="ar-LB" altLang="en-US" b="1"/>
              <a:t>ملاحظات للمدرّب:</a:t>
            </a:r>
            <a:r>
              <a:rPr lang="ar-LB" altLang="en-US" i="1"/>
              <a:t> من المهم تعزيز الروابط بين المشاركات. إذا كان هذا العرض هو أول عروض ورشة العمل، فاحرص على أن تمنح المشاركات الوقت الكافي للتعارف، وتحديد القواعد الأساسية لمجالات التفاعل والمشاركة. يمكنك الحصول على إرشادات حول تمارين كسر الجليد وهذه القواعد في ملف "التدريب والتنشيط".</a:t>
            </a:r>
          </a:p>
          <a:p>
            <a:pPr algn="r" rtl="1"/>
            <a:endParaRPr lang="en-US" altLang="en-US"/>
          </a:p>
          <a:p>
            <a:pPr algn="r" rtl="1"/>
            <a:r>
              <a:rPr lang="ar-LB" altLang="en-US" i="1"/>
              <a:t>يجوز أيضاً تحديد القواعد الأساسية بأن تطلب من المشاركات تقديم الاقتراحات، والموافقة عليها كمجموعة. ثمّ يُصار إلى تدوينها على ورقة عرض تُعلّق على الحائط، للرجوع إليها خلال جلسة التدريب.</a:t>
            </a:r>
            <a:endParaRPr lang="en-US" altLang="en-US"/>
          </a:p>
        </p:txBody>
      </p:sp>
      <p:sp>
        <p:nvSpPr>
          <p:cNvPr id="33796" name="Slide Number Placeholder 3">
            <a:extLst>
              <a:ext uri="{FF2B5EF4-FFF2-40B4-BE49-F238E27FC236}">
                <a16:creationId xmlns:a16="http://schemas.microsoft.com/office/drawing/2014/main" id="{F0052F8E-8378-DB31-FA28-B48201F2D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A5787B-540A-4BDB-B3B0-83B006479F45}" type="slidenum">
              <a:rPr lang="en-US" altLang="en-US">
                <a:latin typeface="Times New Roman" panose="02020603050405020304" pitchFamily="18" charset="0"/>
              </a:rPr>
              <a:pPr>
                <a:spcBef>
                  <a:spcPct val="0"/>
                </a:spcBef>
              </a:pPr>
              <a:t>9</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DFBFB70-A734-F1F0-4C29-E8F2751C8B60}"/>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4E5B58DB-EA78-41B8-B8D2-A26B30521D94}"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56BAD6B7-EA6F-1FA4-F339-3DFD2F58FE2F}"/>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356B3E68-8E56-D0DA-8AFC-B9008679DEA7}"/>
              </a:ext>
            </a:extLst>
          </p:cNvPr>
          <p:cNvSpPr>
            <a:spLocks noGrp="1"/>
          </p:cNvSpPr>
          <p:nvPr>
            <p:ph type="sldNum" sz="quarter" idx="12"/>
          </p:nvPr>
        </p:nvSpPr>
        <p:spPr/>
        <p:txBody>
          <a:bodyPr/>
          <a:lstStyle>
            <a:lvl1pPr>
              <a:defRPr/>
            </a:lvl1pPr>
          </a:lstStyle>
          <a:p>
            <a:fld id="{28935A60-C5DB-498D-825A-89F6969E9370}" type="slidenum">
              <a:rPr lang="en-US" altLang="en-US"/>
              <a:pPr/>
              <a:t>‹#›</a:t>
            </a:fld>
            <a:endParaRPr lang="en-US" altLang="en-US"/>
          </a:p>
        </p:txBody>
      </p:sp>
    </p:spTree>
    <p:extLst>
      <p:ext uri="{BB962C8B-B14F-4D97-AF65-F5344CB8AC3E}">
        <p14:creationId xmlns:p14="http://schemas.microsoft.com/office/powerpoint/2010/main" val="62859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E2CCBA-0F32-1790-ECDF-1E5C2B4433D8}"/>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BAB6F228-2C22-49B1-9C71-8B45FF996C38}"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C5C78FFD-254B-422E-9F0C-5041D61BD8DD}"/>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FAD2870-761F-326C-A741-CFC5EB470C73}"/>
              </a:ext>
            </a:extLst>
          </p:cNvPr>
          <p:cNvSpPr>
            <a:spLocks noGrp="1"/>
          </p:cNvSpPr>
          <p:nvPr>
            <p:ph type="sldNum" sz="quarter" idx="12"/>
          </p:nvPr>
        </p:nvSpPr>
        <p:spPr/>
        <p:txBody>
          <a:bodyPr/>
          <a:lstStyle>
            <a:lvl1pPr>
              <a:defRPr/>
            </a:lvl1pPr>
          </a:lstStyle>
          <a:p>
            <a:fld id="{9319DAD5-0594-4418-B010-5A0762222CE1}" type="slidenum">
              <a:rPr lang="en-US" altLang="en-US"/>
              <a:pPr/>
              <a:t>‹#›</a:t>
            </a:fld>
            <a:endParaRPr lang="en-US" altLang="en-US"/>
          </a:p>
        </p:txBody>
      </p:sp>
    </p:spTree>
    <p:extLst>
      <p:ext uri="{BB962C8B-B14F-4D97-AF65-F5344CB8AC3E}">
        <p14:creationId xmlns:p14="http://schemas.microsoft.com/office/powerpoint/2010/main" val="2419595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C8DC13-08E6-324A-949F-62FD1B25D908}"/>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7D82C761-5487-49F3-A195-ECE53084567A}"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0EE514C2-73BB-6E40-21CB-27C2BD315EB8}"/>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243798ED-E267-A0A5-13D9-590A905C85FB}"/>
              </a:ext>
            </a:extLst>
          </p:cNvPr>
          <p:cNvSpPr>
            <a:spLocks noGrp="1"/>
          </p:cNvSpPr>
          <p:nvPr>
            <p:ph type="sldNum" sz="quarter" idx="12"/>
          </p:nvPr>
        </p:nvSpPr>
        <p:spPr/>
        <p:txBody>
          <a:bodyPr/>
          <a:lstStyle>
            <a:lvl1pPr>
              <a:defRPr/>
            </a:lvl1pPr>
          </a:lstStyle>
          <a:p>
            <a:fld id="{162C41C7-EBDA-4F98-A650-1E441BB3E597}" type="slidenum">
              <a:rPr lang="en-US" altLang="en-US"/>
              <a:pPr/>
              <a:t>‹#›</a:t>
            </a:fld>
            <a:endParaRPr lang="en-US" altLang="en-US"/>
          </a:p>
        </p:txBody>
      </p:sp>
    </p:spTree>
    <p:extLst>
      <p:ext uri="{BB962C8B-B14F-4D97-AF65-F5344CB8AC3E}">
        <p14:creationId xmlns:p14="http://schemas.microsoft.com/office/powerpoint/2010/main" val="2736842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73774" y="457200"/>
            <a:ext cx="7772400" cy="1143000"/>
          </a:xfrm>
        </p:spPr>
        <p:txBody>
          <a:bodyPr/>
          <a:lstStyle/>
          <a:p>
            <a:r>
              <a:rPr lang="en-US"/>
              <a:t>Click to edit Master title style</a:t>
            </a:r>
            <a:endParaRPr lang="fr-FR"/>
          </a:p>
        </p:txBody>
      </p:sp>
      <p:sp>
        <p:nvSpPr>
          <p:cNvPr id="3" name="Text Placeholder 2"/>
          <p:cNvSpPr>
            <a:spLocks noGrp="1"/>
          </p:cNvSpPr>
          <p:nvPr>
            <p:ph type="body" sz="half" idx="1"/>
          </p:nvPr>
        </p:nvSpPr>
        <p:spPr>
          <a:xfrm>
            <a:off x="1173773" y="1981200"/>
            <a:ext cx="381586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lipArt Placeholder 3"/>
          <p:cNvSpPr>
            <a:spLocks noGrp="1"/>
          </p:cNvSpPr>
          <p:nvPr>
            <p:ph type="clipArt" sz="half" idx="2"/>
          </p:nvPr>
        </p:nvSpPr>
        <p:spPr>
          <a:xfrm>
            <a:off x="5130312" y="1981200"/>
            <a:ext cx="3815862" cy="4114800"/>
          </a:xfrm>
        </p:spPr>
        <p:txBody>
          <a:bodyPr rtlCol="0">
            <a:normAutofit/>
          </a:bodyPr>
          <a:lstStyle/>
          <a:p>
            <a:pPr lvl="0"/>
            <a:endParaRPr lang="fr-FR" noProof="0" dirty="0"/>
          </a:p>
        </p:txBody>
      </p:sp>
      <p:sp>
        <p:nvSpPr>
          <p:cNvPr id="5" name="Rectangle 1051">
            <a:extLst>
              <a:ext uri="{FF2B5EF4-FFF2-40B4-BE49-F238E27FC236}">
                <a16:creationId xmlns:a16="http://schemas.microsoft.com/office/drawing/2014/main" id="{0251F807-502A-13AA-774A-011331FCE71A}"/>
              </a:ext>
            </a:extLst>
          </p:cNvPr>
          <p:cNvSpPr>
            <a:spLocks noGrp="1" noChangeArrowheads="1"/>
          </p:cNvSpPr>
          <p:nvPr>
            <p:ph type="dt" sz="half" idx="10"/>
          </p:nvPr>
        </p:nvSpPr>
        <p:spPr>
          <a:xfrm>
            <a:off x="1173163" y="6265863"/>
            <a:ext cx="1905000" cy="457200"/>
          </a:xfrm>
        </p:spPr>
        <p:txBody>
          <a:bodyPr/>
          <a:lstStyle>
            <a:lvl1pPr fontAlgn="auto">
              <a:spcBef>
                <a:spcPts val="0"/>
              </a:spcBef>
              <a:spcAft>
                <a:spcPts val="0"/>
              </a:spcAft>
              <a:defRPr>
                <a:solidFill>
                  <a:schemeClr val="tx1">
                    <a:tint val="75000"/>
                  </a:schemeClr>
                </a:solidFill>
                <a:latin typeface="+mn-lt"/>
                <a:cs typeface="+mn-cs"/>
              </a:defRPr>
            </a:lvl1pPr>
          </a:lstStyle>
          <a:p>
            <a:pPr>
              <a:defRPr/>
            </a:pPr>
            <a:endParaRPr lang="en-US"/>
          </a:p>
        </p:txBody>
      </p:sp>
      <p:sp>
        <p:nvSpPr>
          <p:cNvPr id="6" name="Rectangle 1052">
            <a:extLst>
              <a:ext uri="{FF2B5EF4-FFF2-40B4-BE49-F238E27FC236}">
                <a16:creationId xmlns:a16="http://schemas.microsoft.com/office/drawing/2014/main" id="{828B8999-2ED4-66B0-0E5D-A26E81D5EBB9}"/>
              </a:ext>
            </a:extLst>
          </p:cNvPr>
          <p:cNvSpPr>
            <a:spLocks noGrp="1" noChangeArrowheads="1"/>
          </p:cNvSpPr>
          <p:nvPr>
            <p:ph type="ftr" sz="quarter" idx="11"/>
          </p:nvPr>
        </p:nvSpPr>
        <p:spPr/>
        <p:txBody>
          <a:bodyPr/>
          <a:lstStyle>
            <a:lvl1pPr fontAlgn="base">
              <a:spcBef>
                <a:spcPct val="0"/>
              </a:spcBef>
              <a:spcAft>
                <a:spcPct val="0"/>
              </a:spcAft>
              <a:defRPr>
                <a:solidFill>
                  <a:schemeClr val="tx1">
                    <a:tint val="75000"/>
                  </a:schemeClr>
                </a:solidFill>
                <a:latin typeface="Calibri" pitchFamily="34" charset="0"/>
                <a:cs typeface="Arial" charset="0"/>
              </a:defRPr>
            </a:lvl1pPr>
          </a:lstStyle>
          <a:p>
            <a:pPr>
              <a:defRPr/>
            </a:pPr>
            <a:r>
              <a:rPr lang="en-US"/>
              <a:t>National Democratic Institute</a:t>
            </a:r>
          </a:p>
        </p:txBody>
      </p:sp>
      <p:sp>
        <p:nvSpPr>
          <p:cNvPr id="7" name="Rectangle 1053">
            <a:extLst>
              <a:ext uri="{FF2B5EF4-FFF2-40B4-BE49-F238E27FC236}">
                <a16:creationId xmlns:a16="http://schemas.microsoft.com/office/drawing/2014/main" id="{AB43DBBF-6D3C-56C8-0F33-F5F76813ECDD}"/>
              </a:ext>
            </a:extLst>
          </p:cNvPr>
          <p:cNvSpPr>
            <a:spLocks noGrp="1" noChangeArrowheads="1"/>
          </p:cNvSpPr>
          <p:nvPr>
            <p:ph type="sldNum" sz="quarter" idx="12"/>
          </p:nvPr>
        </p:nvSpPr>
        <p:spPr>
          <a:xfrm>
            <a:off x="7010400" y="6248400"/>
            <a:ext cx="1905000" cy="457200"/>
          </a:xfrm>
        </p:spPr>
        <p:txBody>
          <a:bodyPr/>
          <a:lstStyle>
            <a:lvl1pPr>
              <a:defRPr>
                <a:latin typeface="Trebuchet MS" panose="020B0603020202020204" pitchFamily="34" charset="0"/>
              </a:defRPr>
            </a:lvl1pPr>
          </a:lstStyle>
          <a:p>
            <a:fld id="{ED291D09-D04E-464F-A96F-1F7FCFC5F1BA}" type="slidenum">
              <a:rPr lang="en-US" altLang="en-US"/>
              <a:pPr/>
              <a:t>‹#›</a:t>
            </a:fld>
            <a:endParaRPr lang="en-US" altLang="en-US"/>
          </a:p>
        </p:txBody>
      </p:sp>
    </p:spTree>
    <p:extLst>
      <p:ext uri="{BB962C8B-B14F-4D97-AF65-F5344CB8AC3E}">
        <p14:creationId xmlns:p14="http://schemas.microsoft.com/office/powerpoint/2010/main" val="3485149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A2FC0DA8-1FC8-5E44-DB3A-7F73A72E61A7}"/>
              </a:ext>
            </a:extLst>
          </p:cNvPr>
          <p:cNvSpPr/>
          <p:nvPr/>
        </p:nvSpPr>
        <p:spPr>
          <a:xfrm>
            <a:off x="4495800" y="3543300"/>
            <a:ext cx="84138" cy="84138"/>
          </a:xfrm>
          <a:prstGeom prst="ellipse">
            <a:avLst/>
          </a:prstGeom>
          <a:solidFill>
            <a:srgbClr val="71717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4" name="Oval 3">
            <a:extLst>
              <a:ext uri="{FF2B5EF4-FFF2-40B4-BE49-F238E27FC236}">
                <a16:creationId xmlns:a16="http://schemas.microsoft.com/office/drawing/2014/main" id="{99411282-B9A0-DDD3-9A39-6B971D1B5581}"/>
              </a:ext>
            </a:extLst>
          </p:cNvPr>
          <p:cNvSpPr/>
          <p:nvPr/>
        </p:nvSpPr>
        <p:spPr>
          <a:xfrm>
            <a:off x="4695825" y="3543300"/>
            <a:ext cx="84138" cy="84138"/>
          </a:xfrm>
          <a:prstGeom prst="ellipse">
            <a:avLst/>
          </a:prstGeom>
          <a:solidFill>
            <a:srgbClr val="71717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5" name="Oval 4">
            <a:extLst>
              <a:ext uri="{FF2B5EF4-FFF2-40B4-BE49-F238E27FC236}">
                <a16:creationId xmlns:a16="http://schemas.microsoft.com/office/drawing/2014/main" id="{76E6C156-16A6-0160-A2B3-2B3A5D036791}"/>
              </a:ext>
            </a:extLst>
          </p:cNvPr>
          <p:cNvSpPr/>
          <p:nvPr/>
        </p:nvSpPr>
        <p:spPr>
          <a:xfrm>
            <a:off x="4297363" y="3543300"/>
            <a:ext cx="84137" cy="84138"/>
          </a:xfrm>
          <a:prstGeom prst="ellipse">
            <a:avLst/>
          </a:prstGeom>
          <a:solidFill>
            <a:srgbClr val="71717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3" name="Text Placeholder 2"/>
          <p:cNvSpPr>
            <a:spLocks noGrp="1"/>
          </p:cNvSpPr>
          <p:nvPr>
            <p:ph type="body" idx="1"/>
          </p:nvPr>
        </p:nvSpPr>
        <p:spPr>
          <a:xfrm>
            <a:off x="722313" y="3821113"/>
            <a:ext cx="7772400" cy="1131887"/>
          </a:xfrm>
        </p:spPr>
        <p:txBody>
          <a:bodyPr/>
          <a:lstStyle>
            <a:lvl1pPr marL="0" indent="0" algn="ctr">
              <a:buNone/>
              <a:defRPr sz="2000">
                <a:solidFill>
                  <a:srgbClr val="71717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0" name="Title 9"/>
          <p:cNvSpPr>
            <a:spLocks noGrp="1"/>
          </p:cNvSpPr>
          <p:nvPr>
            <p:ph type="title"/>
          </p:nvPr>
        </p:nvSpPr>
        <p:spPr>
          <a:xfrm>
            <a:off x="457200" y="1371600"/>
            <a:ext cx="8229600" cy="2057400"/>
          </a:xfrm>
        </p:spPr>
        <p:txBody>
          <a:bodyPr/>
          <a:lstStyle/>
          <a:p>
            <a:r>
              <a:rPr lang="en-US"/>
              <a:t>Click to edit Master title style</a:t>
            </a:r>
          </a:p>
        </p:txBody>
      </p:sp>
      <p:sp>
        <p:nvSpPr>
          <p:cNvPr id="6" name="Footer Placeholder 8">
            <a:extLst>
              <a:ext uri="{FF2B5EF4-FFF2-40B4-BE49-F238E27FC236}">
                <a16:creationId xmlns:a16="http://schemas.microsoft.com/office/drawing/2014/main" id="{79B65730-8173-4303-A0E3-7AB58BBEC781}"/>
              </a:ext>
            </a:extLst>
          </p:cNvPr>
          <p:cNvSpPr>
            <a:spLocks noGrp="1"/>
          </p:cNvSpPr>
          <p:nvPr>
            <p:ph type="ftr" sz="quarter" idx="10"/>
          </p:nvPr>
        </p:nvSpPr>
        <p:spPr/>
        <p:txBody>
          <a:bodyPr/>
          <a:lstStyle>
            <a:lvl1pPr fontAlgn="base">
              <a:spcBef>
                <a:spcPct val="0"/>
              </a:spcBef>
              <a:spcAft>
                <a:spcPct val="0"/>
              </a:spcAft>
              <a:defRPr>
                <a:solidFill>
                  <a:schemeClr val="tx1">
                    <a:tint val="75000"/>
                  </a:schemeClr>
                </a:solidFill>
                <a:latin typeface="Calibri" pitchFamily="34" charset="0"/>
                <a:cs typeface="Arial" charset="0"/>
              </a:defRPr>
            </a:lvl1pPr>
          </a:lstStyle>
          <a:p>
            <a:pPr>
              <a:defRPr/>
            </a:pPr>
            <a:r>
              <a:rPr lang="en-US"/>
              <a:t>Working for Democracy and Making Democracy Work</a:t>
            </a:r>
          </a:p>
        </p:txBody>
      </p:sp>
    </p:spTree>
    <p:extLst>
      <p:ext uri="{BB962C8B-B14F-4D97-AF65-F5344CB8AC3E}">
        <p14:creationId xmlns:p14="http://schemas.microsoft.com/office/powerpoint/2010/main" val="232820316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A9D9F0-9318-EFD9-AC0F-B5804A924099}"/>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883E8627-FADB-49DC-9EEA-9023EC229AFA}"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C245D5C6-B034-A064-F44C-ACCCA4136445}"/>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7363301-19B1-F0D1-1101-EA62BA11A3B1}"/>
              </a:ext>
            </a:extLst>
          </p:cNvPr>
          <p:cNvSpPr>
            <a:spLocks noGrp="1"/>
          </p:cNvSpPr>
          <p:nvPr>
            <p:ph type="sldNum" sz="quarter" idx="12"/>
          </p:nvPr>
        </p:nvSpPr>
        <p:spPr/>
        <p:txBody>
          <a:bodyPr/>
          <a:lstStyle>
            <a:lvl1pPr>
              <a:defRPr/>
            </a:lvl1pPr>
          </a:lstStyle>
          <a:p>
            <a:fld id="{C3DB1442-E63A-4C6C-A440-EDA8F2230797}" type="slidenum">
              <a:rPr lang="en-US" altLang="en-US"/>
              <a:pPr/>
              <a:t>‹#›</a:t>
            </a:fld>
            <a:endParaRPr lang="en-US" altLang="en-US"/>
          </a:p>
        </p:txBody>
      </p:sp>
    </p:spTree>
    <p:extLst>
      <p:ext uri="{BB962C8B-B14F-4D97-AF65-F5344CB8AC3E}">
        <p14:creationId xmlns:p14="http://schemas.microsoft.com/office/powerpoint/2010/main" val="3103039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83F2DD-060E-5C45-0C6C-04C82319C136}"/>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714E6F9E-13D8-494E-B194-9A7BE271333E}"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4C3723E3-A515-FFAC-6696-7F4C0A546A16}"/>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C8889901-61EE-84AC-38CF-C3BA4C9AB9E1}"/>
              </a:ext>
            </a:extLst>
          </p:cNvPr>
          <p:cNvSpPr>
            <a:spLocks noGrp="1"/>
          </p:cNvSpPr>
          <p:nvPr>
            <p:ph type="sldNum" sz="quarter" idx="12"/>
          </p:nvPr>
        </p:nvSpPr>
        <p:spPr/>
        <p:txBody>
          <a:bodyPr/>
          <a:lstStyle>
            <a:lvl1pPr>
              <a:defRPr/>
            </a:lvl1pPr>
          </a:lstStyle>
          <a:p>
            <a:fld id="{95564437-D632-4357-9E9C-223107AFEF43}" type="slidenum">
              <a:rPr lang="en-US" altLang="en-US"/>
              <a:pPr/>
              <a:t>‹#›</a:t>
            </a:fld>
            <a:endParaRPr lang="en-US" altLang="en-US"/>
          </a:p>
        </p:txBody>
      </p:sp>
    </p:spTree>
    <p:extLst>
      <p:ext uri="{BB962C8B-B14F-4D97-AF65-F5344CB8AC3E}">
        <p14:creationId xmlns:p14="http://schemas.microsoft.com/office/powerpoint/2010/main" val="103751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F2BE69-EEE4-C48D-F624-349224A44369}"/>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E53A7157-E9B4-4CAC-A542-60CD5B5B6DE1}" type="datetimeFigureOut">
              <a:rPr lang="en-US"/>
              <a:pPr>
                <a:defRPr/>
              </a:pPr>
              <a:t>7/1/2024</a:t>
            </a:fld>
            <a:endParaRPr lang="en-US" dirty="0"/>
          </a:p>
        </p:txBody>
      </p:sp>
      <p:sp>
        <p:nvSpPr>
          <p:cNvPr id="6" name="Footer Placeholder 5">
            <a:extLst>
              <a:ext uri="{FF2B5EF4-FFF2-40B4-BE49-F238E27FC236}">
                <a16:creationId xmlns:a16="http://schemas.microsoft.com/office/drawing/2014/main" id="{47DEF88D-766B-247B-B05C-1CF069EBB45E}"/>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EBD98082-5CF5-A38D-1CB9-6DE26557018B}"/>
              </a:ext>
            </a:extLst>
          </p:cNvPr>
          <p:cNvSpPr>
            <a:spLocks noGrp="1"/>
          </p:cNvSpPr>
          <p:nvPr>
            <p:ph type="sldNum" sz="quarter" idx="12"/>
          </p:nvPr>
        </p:nvSpPr>
        <p:spPr/>
        <p:txBody>
          <a:bodyPr/>
          <a:lstStyle>
            <a:lvl1pPr>
              <a:defRPr/>
            </a:lvl1pPr>
          </a:lstStyle>
          <a:p>
            <a:fld id="{EFDD1AB7-A28E-4C8B-B633-630C79E6D543}" type="slidenum">
              <a:rPr lang="en-US" altLang="en-US"/>
              <a:pPr/>
              <a:t>‹#›</a:t>
            </a:fld>
            <a:endParaRPr lang="en-US" altLang="en-US"/>
          </a:p>
        </p:txBody>
      </p:sp>
    </p:spTree>
    <p:extLst>
      <p:ext uri="{BB962C8B-B14F-4D97-AF65-F5344CB8AC3E}">
        <p14:creationId xmlns:p14="http://schemas.microsoft.com/office/powerpoint/2010/main" val="312417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338172-A2BE-89B1-9AF0-2DA7B5255E0F}"/>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75DF5910-2211-4E6F-8030-5BCFCEEFA350}" type="datetimeFigureOut">
              <a:rPr lang="en-US"/>
              <a:pPr>
                <a:defRPr/>
              </a:pPr>
              <a:t>7/1/2024</a:t>
            </a:fld>
            <a:endParaRPr lang="en-US" dirty="0"/>
          </a:p>
        </p:txBody>
      </p:sp>
      <p:sp>
        <p:nvSpPr>
          <p:cNvPr id="8" name="Footer Placeholder 7">
            <a:extLst>
              <a:ext uri="{FF2B5EF4-FFF2-40B4-BE49-F238E27FC236}">
                <a16:creationId xmlns:a16="http://schemas.microsoft.com/office/drawing/2014/main" id="{A1985DBC-6C17-8D85-16FA-45069509BBF9}"/>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9" name="Slide Number Placeholder 8">
            <a:extLst>
              <a:ext uri="{FF2B5EF4-FFF2-40B4-BE49-F238E27FC236}">
                <a16:creationId xmlns:a16="http://schemas.microsoft.com/office/drawing/2014/main" id="{D70544BA-8FFD-1945-4186-1F08E47FCC82}"/>
              </a:ext>
            </a:extLst>
          </p:cNvPr>
          <p:cNvSpPr>
            <a:spLocks noGrp="1"/>
          </p:cNvSpPr>
          <p:nvPr>
            <p:ph type="sldNum" sz="quarter" idx="12"/>
          </p:nvPr>
        </p:nvSpPr>
        <p:spPr/>
        <p:txBody>
          <a:bodyPr/>
          <a:lstStyle>
            <a:lvl1pPr>
              <a:defRPr/>
            </a:lvl1pPr>
          </a:lstStyle>
          <a:p>
            <a:fld id="{A9516EF9-408F-4536-A78E-31DA4E68E4FC}" type="slidenum">
              <a:rPr lang="en-US" altLang="en-US"/>
              <a:pPr/>
              <a:t>‹#›</a:t>
            </a:fld>
            <a:endParaRPr lang="en-US" altLang="en-US"/>
          </a:p>
        </p:txBody>
      </p:sp>
    </p:spTree>
    <p:extLst>
      <p:ext uri="{BB962C8B-B14F-4D97-AF65-F5344CB8AC3E}">
        <p14:creationId xmlns:p14="http://schemas.microsoft.com/office/powerpoint/2010/main" val="250425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1B4DAE-1A72-1F8D-846E-0A871AA24302}"/>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38A261DD-EFDB-453C-A158-87C34FE41807}" type="datetimeFigureOut">
              <a:rPr lang="en-US"/>
              <a:pPr>
                <a:defRPr/>
              </a:pPr>
              <a:t>7/1/2024</a:t>
            </a:fld>
            <a:endParaRPr lang="en-US" dirty="0"/>
          </a:p>
        </p:txBody>
      </p:sp>
      <p:sp>
        <p:nvSpPr>
          <p:cNvPr id="4" name="Footer Placeholder 3">
            <a:extLst>
              <a:ext uri="{FF2B5EF4-FFF2-40B4-BE49-F238E27FC236}">
                <a16:creationId xmlns:a16="http://schemas.microsoft.com/office/drawing/2014/main" id="{2EE28DBE-4743-7FE2-155C-5FBC0E8D2E6A}"/>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E2BB95EC-58BF-EBF0-436C-223461503060}"/>
              </a:ext>
            </a:extLst>
          </p:cNvPr>
          <p:cNvSpPr>
            <a:spLocks noGrp="1"/>
          </p:cNvSpPr>
          <p:nvPr>
            <p:ph type="sldNum" sz="quarter" idx="12"/>
          </p:nvPr>
        </p:nvSpPr>
        <p:spPr/>
        <p:txBody>
          <a:bodyPr/>
          <a:lstStyle>
            <a:lvl1pPr>
              <a:defRPr/>
            </a:lvl1pPr>
          </a:lstStyle>
          <a:p>
            <a:fld id="{AAD9FC59-DBC0-4602-A282-83F22F8CC471}" type="slidenum">
              <a:rPr lang="en-US" altLang="en-US"/>
              <a:pPr/>
              <a:t>‹#›</a:t>
            </a:fld>
            <a:endParaRPr lang="en-US" altLang="en-US"/>
          </a:p>
        </p:txBody>
      </p:sp>
    </p:spTree>
    <p:extLst>
      <p:ext uri="{BB962C8B-B14F-4D97-AF65-F5344CB8AC3E}">
        <p14:creationId xmlns:p14="http://schemas.microsoft.com/office/powerpoint/2010/main" val="118918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E61760-D3C1-1F32-8D46-D4AE7EFB316E}"/>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E8EC3832-A7F4-48E9-A27F-20F426BE7AF8}" type="datetimeFigureOut">
              <a:rPr lang="en-US"/>
              <a:pPr>
                <a:defRPr/>
              </a:pPr>
              <a:t>7/1/2024</a:t>
            </a:fld>
            <a:endParaRPr lang="en-US" dirty="0"/>
          </a:p>
        </p:txBody>
      </p:sp>
      <p:sp>
        <p:nvSpPr>
          <p:cNvPr id="3" name="Footer Placeholder 2">
            <a:extLst>
              <a:ext uri="{FF2B5EF4-FFF2-40B4-BE49-F238E27FC236}">
                <a16:creationId xmlns:a16="http://schemas.microsoft.com/office/drawing/2014/main" id="{778D91FE-913A-65F7-97B7-9F353230789D}"/>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4" name="Slide Number Placeholder 3">
            <a:extLst>
              <a:ext uri="{FF2B5EF4-FFF2-40B4-BE49-F238E27FC236}">
                <a16:creationId xmlns:a16="http://schemas.microsoft.com/office/drawing/2014/main" id="{7C49CA9C-CBC7-8948-8AA7-E2BA026D9712}"/>
              </a:ext>
            </a:extLst>
          </p:cNvPr>
          <p:cNvSpPr>
            <a:spLocks noGrp="1"/>
          </p:cNvSpPr>
          <p:nvPr>
            <p:ph type="sldNum" sz="quarter" idx="12"/>
          </p:nvPr>
        </p:nvSpPr>
        <p:spPr/>
        <p:txBody>
          <a:bodyPr/>
          <a:lstStyle>
            <a:lvl1pPr>
              <a:defRPr/>
            </a:lvl1pPr>
          </a:lstStyle>
          <a:p>
            <a:fld id="{854244B3-12B5-4023-A57C-D9F0F69D46F8}" type="slidenum">
              <a:rPr lang="en-US" altLang="en-US"/>
              <a:pPr/>
              <a:t>‹#›</a:t>
            </a:fld>
            <a:endParaRPr lang="en-US" altLang="en-US"/>
          </a:p>
        </p:txBody>
      </p:sp>
    </p:spTree>
    <p:extLst>
      <p:ext uri="{BB962C8B-B14F-4D97-AF65-F5344CB8AC3E}">
        <p14:creationId xmlns:p14="http://schemas.microsoft.com/office/powerpoint/2010/main" val="2512613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B87B9739-89A6-C9B3-7D79-297BF9B96FF2}"/>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346D4499-F2C4-4B9F-BD2B-856158BA3C82}" type="datetimeFigureOut">
              <a:rPr lang="en-US"/>
              <a:pPr>
                <a:defRPr/>
              </a:pPr>
              <a:t>7/1/2024</a:t>
            </a:fld>
            <a:endParaRPr lang="en-US" dirty="0"/>
          </a:p>
        </p:txBody>
      </p:sp>
      <p:sp>
        <p:nvSpPr>
          <p:cNvPr id="6" name="Footer Placeholder 5">
            <a:extLst>
              <a:ext uri="{FF2B5EF4-FFF2-40B4-BE49-F238E27FC236}">
                <a16:creationId xmlns:a16="http://schemas.microsoft.com/office/drawing/2014/main" id="{AB9255B0-4567-7EFC-3DD5-9EFA69D4664B}"/>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AC971806-79A6-7899-FE11-F3469B71D562}"/>
              </a:ext>
            </a:extLst>
          </p:cNvPr>
          <p:cNvSpPr>
            <a:spLocks noGrp="1"/>
          </p:cNvSpPr>
          <p:nvPr>
            <p:ph type="sldNum" sz="quarter" idx="12"/>
          </p:nvPr>
        </p:nvSpPr>
        <p:spPr/>
        <p:txBody>
          <a:bodyPr/>
          <a:lstStyle>
            <a:lvl1pPr>
              <a:defRPr/>
            </a:lvl1pPr>
          </a:lstStyle>
          <a:p>
            <a:fld id="{D57CD844-4349-451D-B1F0-A5E7757B4EA0}" type="slidenum">
              <a:rPr lang="en-US" altLang="en-US"/>
              <a:pPr/>
              <a:t>‹#›</a:t>
            </a:fld>
            <a:endParaRPr lang="en-US" altLang="en-US"/>
          </a:p>
        </p:txBody>
      </p:sp>
    </p:spTree>
    <p:extLst>
      <p:ext uri="{BB962C8B-B14F-4D97-AF65-F5344CB8AC3E}">
        <p14:creationId xmlns:p14="http://schemas.microsoft.com/office/powerpoint/2010/main" val="254401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9045920-4A4E-24EE-EC29-C07AB0E5FC7C}"/>
              </a:ext>
            </a:extLst>
          </p:cNvPr>
          <p:cNvSpPr>
            <a:spLocks noGrp="1"/>
          </p:cNvSpPr>
          <p:nvPr>
            <p:ph type="dt" sz="half" idx="10"/>
          </p:nvPr>
        </p:nvSpPr>
        <p:spPr/>
        <p:txBody>
          <a:bodyPr/>
          <a:lstStyle>
            <a:lvl1pPr fontAlgn="base">
              <a:spcBef>
                <a:spcPct val="0"/>
              </a:spcBef>
              <a:spcAft>
                <a:spcPct val="0"/>
              </a:spcAft>
              <a:defRPr>
                <a:latin typeface="Calibri" pitchFamily="34" charset="0"/>
                <a:cs typeface="Arial" charset="0"/>
              </a:defRPr>
            </a:lvl1pPr>
          </a:lstStyle>
          <a:p>
            <a:pPr>
              <a:defRPr/>
            </a:pPr>
            <a:fld id="{03DD196C-82E7-4DF4-8F5E-724962D38C7A}" type="datetimeFigureOut">
              <a:rPr lang="en-US"/>
              <a:pPr>
                <a:defRPr/>
              </a:pPr>
              <a:t>7/1/2024</a:t>
            </a:fld>
            <a:endParaRPr lang="en-US" dirty="0"/>
          </a:p>
        </p:txBody>
      </p:sp>
      <p:sp>
        <p:nvSpPr>
          <p:cNvPr id="6" name="Footer Placeholder 5">
            <a:extLst>
              <a:ext uri="{FF2B5EF4-FFF2-40B4-BE49-F238E27FC236}">
                <a16:creationId xmlns:a16="http://schemas.microsoft.com/office/drawing/2014/main" id="{0D4C8F98-DA42-70CA-D8EA-86C68F754D11}"/>
              </a:ext>
            </a:extLst>
          </p:cNvPr>
          <p:cNvSpPr>
            <a:spLocks noGrp="1"/>
          </p:cNvSpPr>
          <p:nvPr>
            <p:ph type="ftr" sz="quarter" idx="11"/>
          </p:nvPr>
        </p:nvSpPr>
        <p:spPr/>
        <p:txBody>
          <a:bodyPr/>
          <a:lstStyle>
            <a:lvl1pPr fontAlgn="base">
              <a:spcBef>
                <a:spcPct val="0"/>
              </a:spcBef>
              <a:spcAft>
                <a:spcPct val="0"/>
              </a:spcAft>
              <a:defRPr>
                <a:latin typeface="Calibri"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5E552601-1ABA-77FC-03CB-8BB3AA97FDC0}"/>
              </a:ext>
            </a:extLst>
          </p:cNvPr>
          <p:cNvSpPr>
            <a:spLocks noGrp="1"/>
          </p:cNvSpPr>
          <p:nvPr>
            <p:ph type="sldNum" sz="quarter" idx="12"/>
          </p:nvPr>
        </p:nvSpPr>
        <p:spPr/>
        <p:txBody>
          <a:bodyPr/>
          <a:lstStyle>
            <a:lvl1pPr>
              <a:defRPr/>
            </a:lvl1pPr>
          </a:lstStyle>
          <a:p>
            <a:fld id="{4E82F044-A314-48F7-AA41-163086D94D51}" type="slidenum">
              <a:rPr lang="en-US" altLang="en-US"/>
              <a:pPr/>
              <a:t>‹#›</a:t>
            </a:fld>
            <a:endParaRPr lang="en-US" altLang="en-US"/>
          </a:p>
        </p:txBody>
      </p:sp>
    </p:spTree>
    <p:extLst>
      <p:ext uri="{BB962C8B-B14F-4D97-AF65-F5344CB8AC3E}">
        <p14:creationId xmlns:p14="http://schemas.microsoft.com/office/powerpoint/2010/main" val="335166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E2D4">
            <a:alpha val="20784"/>
          </a:srgbClr>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530BE8D-1E0D-DA6A-6858-F0AC0A1313A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F52A04D1-77E7-5A49-A5F9-5D58836E958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100505B-36FC-83D5-9702-CA8D449381F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rgbClr val="003366">
                    <a:tint val="75000"/>
                  </a:srgbClr>
                </a:solidFill>
                <a:latin typeface="Calibri"/>
                <a:cs typeface="+mn-cs"/>
              </a:defRPr>
            </a:lvl1pPr>
          </a:lstStyle>
          <a:p>
            <a:pPr>
              <a:defRPr/>
            </a:pPr>
            <a:fld id="{3DE01213-6273-42C7-AF13-A507275D9A9A}" type="datetimeFigureOut">
              <a:rPr lang="en-US"/>
              <a:pPr>
                <a:defRPr/>
              </a:pPr>
              <a:t>7/1/2024</a:t>
            </a:fld>
            <a:endParaRPr lang="en-US" dirty="0"/>
          </a:p>
        </p:txBody>
      </p:sp>
      <p:sp>
        <p:nvSpPr>
          <p:cNvPr id="5" name="Footer Placeholder 4">
            <a:extLst>
              <a:ext uri="{FF2B5EF4-FFF2-40B4-BE49-F238E27FC236}">
                <a16:creationId xmlns:a16="http://schemas.microsoft.com/office/drawing/2014/main" id="{08688932-FA78-1EFB-9358-31314760716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003366">
                    <a:tint val="75000"/>
                  </a:srgbClr>
                </a:solidFill>
                <a:latin typeface="Calibri"/>
                <a:cs typeface="+mn-cs"/>
              </a:defRPr>
            </a:lvl1pPr>
          </a:lstStyle>
          <a:p>
            <a:pPr>
              <a:defRPr/>
            </a:pPr>
            <a:endParaRPr lang="en-US"/>
          </a:p>
        </p:txBody>
      </p:sp>
      <p:sp>
        <p:nvSpPr>
          <p:cNvPr id="6" name="Slide Number Placeholder 5">
            <a:extLst>
              <a:ext uri="{FF2B5EF4-FFF2-40B4-BE49-F238E27FC236}">
                <a16:creationId xmlns:a16="http://schemas.microsoft.com/office/drawing/2014/main" id="{F7D1B11A-FF6E-02F0-FB40-0EB65A97110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FA0"/>
                </a:solidFill>
              </a:defRPr>
            </a:lvl1pPr>
          </a:lstStyle>
          <a:p>
            <a:fld id="{75B1DC16-38AD-486C-9A10-13C2BB11299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161" r:id="rId1"/>
    <p:sldLayoutId id="2147485162" r:id="rId2"/>
    <p:sldLayoutId id="2147485163" r:id="rId3"/>
    <p:sldLayoutId id="2147485164" r:id="rId4"/>
    <p:sldLayoutId id="2147485165" r:id="rId5"/>
    <p:sldLayoutId id="2147485166" r:id="rId6"/>
    <p:sldLayoutId id="2147485167" r:id="rId7"/>
    <p:sldLayoutId id="2147485168" r:id="rId8"/>
    <p:sldLayoutId id="2147485169" r:id="rId9"/>
    <p:sldLayoutId id="2147485170" r:id="rId10"/>
    <p:sldLayoutId id="2147485171" r:id="rId11"/>
    <p:sldLayoutId id="2147485172" r:id="rId12"/>
    <p:sldLayoutId id="214748517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45CA9222-9FC2-CAF8-CA76-8C57BD6272DC}"/>
              </a:ext>
            </a:extLst>
          </p:cNvPr>
          <p:cNvPicPr>
            <a:picLocks noChangeArrowheads="1"/>
          </p:cNvPicPr>
          <p:nvPr/>
        </p:nvPicPr>
        <p:blipFill>
          <a:blip r:embed="rId3" cstate="print">
            <a:duotone>
              <a:schemeClr val="accent2">
                <a:shade val="45000"/>
                <a:satMod val="135000"/>
              </a:schemeClr>
              <a:prstClr val="white"/>
            </a:duotone>
          </a:blip>
          <a:stretch>
            <a:fillRect/>
          </a:stretch>
        </p:blipFill>
        <p:spPr bwMode="auto">
          <a:xfrm>
            <a:off x="765313" y="0"/>
            <a:ext cx="8336756" cy="6858000"/>
          </a:xfrm>
          <a:prstGeom prst="rect">
            <a:avLst/>
          </a:prstGeom>
          <a:noFill/>
          <a:ln>
            <a:noFill/>
          </a:ln>
          <a:effectLst/>
        </p:spPr>
      </p:pic>
      <p:sp>
        <p:nvSpPr>
          <p:cNvPr id="2" name="Title 1">
            <a:extLst>
              <a:ext uri="{FF2B5EF4-FFF2-40B4-BE49-F238E27FC236}">
                <a16:creationId xmlns:a16="http://schemas.microsoft.com/office/drawing/2014/main" id="{10F4DD79-7AC2-0885-2A4D-4842D8C24F0F}"/>
              </a:ext>
            </a:extLst>
          </p:cNvPr>
          <p:cNvSpPr>
            <a:spLocks noGrp="1"/>
          </p:cNvSpPr>
          <p:nvPr>
            <p:ph type="ctrTitle"/>
          </p:nvPr>
        </p:nvSpPr>
        <p:spPr>
          <a:xfrm>
            <a:off x="685800" y="381000"/>
            <a:ext cx="7681913" cy="1470025"/>
          </a:xfrm>
        </p:spPr>
        <p:txBody>
          <a:bodyPr rtlCol="0">
            <a:normAutofit fontScale="90000"/>
          </a:bodyPr>
          <a:lstStyle/>
          <a:p>
            <a:pPr rtl="1" eaLnBrk="1" fontAlgn="auto" hangingPunct="1">
              <a:spcAft>
                <a:spcPts val="0"/>
              </a:spcAft>
              <a:defRPr/>
            </a:pPr>
            <a:r>
              <a:rPr lang="ar-LB" altLang="en-US" sz="4800" b="1" dirty="0"/>
              <a:t>تطور حقوق المرأة ضمن حقوق الإنسان</a:t>
            </a:r>
            <a:endParaRPr lang="en-US" sz="3600" b="1" dirty="0">
              <a:solidFill>
                <a:srgbClr val="003366"/>
              </a:solidFill>
              <a:effectLst>
                <a:outerShdw blurRad="38100" dist="38100" dir="2700000" algn="tl">
                  <a:srgbClr val="000000">
                    <a:alpha val="43137"/>
                  </a:srgbClr>
                </a:outerShdw>
              </a:effectLst>
            </a:endParaRPr>
          </a:p>
        </p:txBody>
      </p:sp>
      <p:pic>
        <p:nvPicPr>
          <p:cNvPr id="9" name="Picture 2">
            <a:extLst>
              <a:ext uri="{FF2B5EF4-FFF2-40B4-BE49-F238E27FC236}">
                <a16:creationId xmlns:a16="http://schemas.microsoft.com/office/drawing/2014/main" id="{559CAADD-138B-C04E-B912-9FD9F8F22970}"/>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6342"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8" name="Picture 2">
            <a:extLst>
              <a:ext uri="{FF2B5EF4-FFF2-40B4-BE49-F238E27FC236}">
                <a16:creationId xmlns:a16="http://schemas.microsoft.com/office/drawing/2014/main" id="{C93D9EE2-430E-8B5E-2BDD-DB98CEC21A63}"/>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8473226"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16390" name="Picture 3">
            <a:extLst>
              <a:ext uri="{FF2B5EF4-FFF2-40B4-BE49-F238E27FC236}">
                <a16:creationId xmlns:a16="http://schemas.microsoft.com/office/drawing/2014/main" id="{2A40D290-A442-DB6B-FB82-80ADC707D39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32425" y="4084638"/>
            <a:ext cx="3690938"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1553DB4B-67A4-40BE-9BFF-CFF5B7BFD653}"/>
              </a:ext>
            </a:extLst>
          </p:cNvPr>
          <p:cNvSpPr txBox="1"/>
          <p:nvPr/>
        </p:nvSpPr>
        <p:spPr>
          <a:xfrm>
            <a:off x="2147888" y="1851025"/>
            <a:ext cx="5105400" cy="1938338"/>
          </a:xfrm>
          <a:prstGeom prst="rect">
            <a:avLst/>
          </a:prstGeom>
          <a:noFill/>
        </p:spPr>
        <p:txBody>
          <a:bodyPr>
            <a:spAutoFit/>
          </a:bodyPr>
          <a:lstStyle/>
          <a:p>
            <a:pPr algn="ctr" rtl="1">
              <a:defRPr/>
            </a:pPr>
            <a:r>
              <a:rPr lang="ar-IQ" sz="6000" b="1" i="1" dirty="0">
                <a:solidFill>
                  <a:srgbClr val="003366"/>
                </a:solidFill>
                <a:effectLst>
                  <a:outerShdw blurRad="38100" dist="38100" dir="2700000" algn="tl">
                    <a:srgbClr val="000000">
                      <a:alpha val="43137"/>
                    </a:srgbClr>
                  </a:outerShdw>
                </a:effectLst>
                <a:latin typeface="Aldhabi" panose="01000000000000000000" pitchFamily="2" charset="-78"/>
                <a:ea typeface="+mj-ea"/>
                <a:cs typeface="Aldhabi" panose="01000000000000000000" pitchFamily="2" charset="-78"/>
              </a:rPr>
              <a:t>إعداد</a:t>
            </a:r>
          </a:p>
          <a:p>
            <a:pPr algn="ctr" rtl="1">
              <a:defRPr/>
            </a:pPr>
            <a:r>
              <a:rPr lang="ar-IQ" sz="6000" b="1" i="1" dirty="0">
                <a:solidFill>
                  <a:srgbClr val="003366"/>
                </a:solidFill>
                <a:effectLst>
                  <a:outerShdw blurRad="38100" dist="38100" dir="2700000" algn="tl">
                    <a:srgbClr val="000000">
                      <a:alpha val="43137"/>
                    </a:srgbClr>
                  </a:outerShdw>
                </a:effectLst>
                <a:latin typeface="Aldhabi" panose="01000000000000000000" pitchFamily="2" charset="-78"/>
                <a:ea typeface="+mj-ea"/>
                <a:cs typeface="Aldhabi" panose="01000000000000000000" pitchFamily="2" charset="-78"/>
              </a:rPr>
              <a:t>الدكتورة وسن عبد الرزا</a:t>
            </a:r>
            <a:r>
              <a:rPr lang="ar-SA" sz="6000" b="1" i="1" dirty="0">
                <a:solidFill>
                  <a:srgbClr val="003366"/>
                </a:solidFill>
                <a:effectLst>
                  <a:outerShdw blurRad="38100" dist="38100" dir="2700000" algn="tl">
                    <a:srgbClr val="000000">
                      <a:alpha val="43137"/>
                    </a:srgbClr>
                  </a:outerShdw>
                </a:effectLst>
                <a:latin typeface="Aldhabi" panose="01000000000000000000" pitchFamily="2" charset="-78"/>
                <a:ea typeface="+mj-ea"/>
                <a:cs typeface="Aldhabi" panose="01000000000000000000" pitchFamily="2" charset="-78"/>
              </a:rPr>
              <a:t>ق غربي</a:t>
            </a:r>
            <a:endParaRPr lang="en-US" sz="6000" b="1" i="1" dirty="0">
              <a:solidFill>
                <a:srgbClr val="003366"/>
              </a:solidFill>
              <a:effectLst>
                <a:outerShdw blurRad="38100" dist="38100" dir="2700000" algn="tl">
                  <a:srgbClr val="000000">
                    <a:alpha val="43137"/>
                  </a:srgbClr>
                </a:outerShdw>
              </a:effectLst>
              <a:latin typeface="Aldhabi" panose="01000000000000000000" pitchFamily="2" charset="-78"/>
              <a:ea typeface="+mj-ea"/>
              <a:cs typeface="Aldhabi" panose="01000000000000000000" pitchFamily="2" charset="-78"/>
            </a:endParaRPr>
          </a:p>
        </p:txBody>
      </p:sp>
      <p:pic>
        <p:nvPicPr>
          <p:cNvPr id="16392" name="Picture 2">
            <a:extLst>
              <a:ext uri="{FF2B5EF4-FFF2-40B4-BE49-F238E27FC236}">
                <a16:creationId xmlns:a16="http://schemas.microsoft.com/office/drawing/2014/main" id="{51F7894F-BC18-03C5-B6DE-C303B99D2A9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4084638"/>
            <a:ext cx="2590800"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3">
            <a:extLst>
              <a:ext uri="{FF2B5EF4-FFF2-40B4-BE49-F238E27FC236}">
                <a16:creationId xmlns:a16="http://schemas.microsoft.com/office/drawing/2014/main" id="{5D5AF2B1-EE91-1ED2-54E1-56F531A13E26}"/>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4084638"/>
            <a:ext cx="2895600"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750"/>
                            </p:stCondLst>
                            <p:childTnLst>
                              <p:par>
                                <p:cTn id="11" presetID="53" presetClass="entr" presetSubtype="16" fill="hold" nodeType="after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4708A81F-7190-5836-0848-E6208DD33DA3}"/>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A6BB1612-444D-21E4-2EDC-5D4B006E7F6F}"/>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6BBA49A3-F1D1-F021-6117-291710F55D79}"/>
              </a:ext>
            </a:extLst>
          </p:cNvPr>
          <p:cNvSpPr txBox="1">
            <a:spLocks noChangeArrowheads="1"/>
          </p:cNvSpPr>
          <p:nvPr/>
        </p:nvSpPr>
        <p:spPr bwMode="auto">
          <a:xfrm>
            <a:off x="1066800" y="85725"/>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LB" sz="3800" b="1" i="1" dirty="0">
                <a:latin typeface="Arial" panose="020B0604020202020204" pitchFamily="34" charset="0"/>
                <a:ea typeface="+mn-ea"/>
                <a:cs typeface="Arial" panose="020B0604020202020204" pitchFamily="34" charset="0"/>
              </a:rPr>
              <a:t>حقوق لا يجوز تقييدها </a:t>
            </a:r>
            <a:endParaRPr lang="en-US" sz="3800" b="1" i="1" dirty="0">
              <a:latin typeface="Arial" panose="020B0604020202020204" pitchFamily="34" charset="0"/>
              <a:ea typeface="+mn-ea"/>
              <a:cs typeface="Arial" panose="020B0604020202020204" pitchFamily="34" charset="0"/>
            </a:endParaRPr>
          </a:p>
        </p:txBody>
      </p:sp>
      <p:sp>
        <p:nvSpPr>
          <p:cNvPr id="34821" name="Rectangle 3">
            <a:extLst>
              <a:ext uri="{FF2B5EF4-FFF2-40B4-BE49-F238E27FC236}">
                <a16:creationId xmlns:a16="http://schemas.microsoft.com/office/drawing/2014/main" id="{30AC2E28-1FE1-E2BC-7280-32B943B73861}"/>
              </a:ext>
            </a:extLst>
          </p:cNvPr>
          <p:cNvSpPr txBox="1">
            <a:spLocks noChangeArrowheads="1"/>
          </p:cNvSpPr>
          <p:nvPr/>
        </p:nvSpPr>
        <p:spPr bwMode="auto">
          <a:xfrm>
            <a:off x="1143000" y="1219200"/>
            <a:ext cx="79248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r" rtl="1">
              <a:buFontTx/>
              <a:buNone/>
            </a:pPr>
            <a:r>
              <a:rPr lang="ar-LB" altLang="en-US" sz="3600"/>
              <a:t>الحق في الحياة </a:t>
            </a:r>
            <a:br>
              <a:rPr lang="ar-LB" altLang="en-US" sz="3600"/>
            </a:br>
            <a:r>
              <a:rPr lang="ar-LB" altLang="en-US" sz="3600"/>
              <a:t>- الالتزام بعدم تعريض ال</a:t>
            </a:r>
            <a:r>
              <a:rPr lang="ar-SA" altLang="en-US" sz="3600"/>
              <a:t>مرأة</a:t>
            </a:r>
            <a:r>
              <a:rPr lang="ar-LB" altLang="en-US" sz="3600"/>
              <a:t> للتعذيب أو</a:t>
            </a:r>
            <a:r>
              <a:rPr lang="ar-SA" altLang="en-US" sz="3600"/>
              <a:t> </a:t>
            </a:r>
            <a:r>
              <a:rPr lang="ar-LB" altLang="en-US" sz="3600"/>
              <a:t>المعاملة القاسية أو المهينة </a:t>
            </a:r>
            <a:br>
              <a:rPr lang="ar-LB" altLang="en-US" sz="3600"/>
            </a:br>
            <a:r>
              <a:rPr lang="ar-LB" altLang="en-US" sz="3600"/>
              <a:t>- تحريم كافة أشكال الاسترقاق والعبودية </a:t>
            </a:r>
            <a:br>
              <a:rPr lang="ar-LB" altLang="en-US" sz="3600"/>
            </a:br>
            <a:r>
              <a:rPr lang="ar-LB" altLang="en-US" sz="3600"/>
              <a:t>-</a:t>
            </a:r>
            <a:r>
              <a:rPr lang="ar-SA" altLang="en-US" sz="3600"/>
              <a:t> </a:t>
            </a:r>
            <a:r>
              <a:rPr lang="ar-LB" altLang="en-US" sz="3600"/>
              <a:t>عدم جواز حبس أي </a:t>
            </a:r>
            <a:r>
              <a:rPr lang="ar-SA" altLang="en-US" sz="3600"/>
              <a:t>إنسانة</a:t>
            </a:r>
            <a:r>
              <a:rPr lang="ar-LB" altLang="en-US" sz="3600"/>
              <a:t> بسبب العجزعن الوفاء بالالتزامات التعاقدية </a:t>
            </a:r>
            <a:br>
              <a:rPr lang="ar-LB" altLang="en-US" sz="3600"/>
            </a:br>
            <a:r>
              <a:rPr lang="ar-LB" altLang="en-US" sz="3600"/>
              <a:t>-</a:t>
            </a:r>
            <a:r>
              <a:rPr lang="ar-SA" altLang="en-US" sz="3600"/>
              <a:t> </a:t>
            </a:r>
            <a:r>
              <a:rPr lang="ar-LB" altLang="en-US" sz="3600"/>
              <a:t>مبدأ عدم رجعية القوانين </a:t>
            </a:r>
            <a:br>
              <a:rPr lang="ar-LB" altLang="en-US" sz="3600"/>
            </a:br>
            <a:r>
              <a:rPr lang="ar-LB" altLang="en-US" sz="3600"/>
              <a:t>-</a:t>
            </a:r>
            <a:r>
              <a:rPr lang="ar-SA" altLang="en-US" sz="3600"/>
              <a:t> </a:t>
            </a:r>
            <a:r>
              <a:rPr lang="ar-LB" altLang="en-US" sz="3600"/>
              <a:t>الاعتراف لل</a:t>
            </a:r>
            <a:r>
              <a:rPr lang="ar-SA" altLang="en-US" sz="3600"/>
              <a:t>مرأة</a:t>
            </a:r>
            <a:r>
              <a:rPr lang="ar-LB" altLang="en-US" sz="3600"/>
              <a:t> بالشخصية القانونية </a:t>
            </a:r>
            <a:endParaRPr lang="en-US" alt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nodeType="afterEffect">
                                  <p:stCondLst>
                                    <p:cond delay="0"/>
                                  </p:stCondLst>
                                  <p:iterate type="wd">
                                    <p:tmPct val="10000"/>
                                  </p:iterate>
                                  <p:childTnLst>
                                    <p:set>
                                      <p:cBhvr>
                                        <p:cTn id="6" dur="1" fill="hold">
                                          <p:stCondLst>
                                            <p:cond delay="0"/>
                                          </p:stCondLst>
                                        </p:cTn>
                                        <p:tgtEl>
                                          <p:spTgt spid="9"/>
                                        </p:tgtEl>
                                        <p:attrNameLst>
                                          <p:attrName>style.visibility</p:attrName>
                                        </p:attrNameLst>
                                      </p:cBhvr>
                                      <p:to>
                                        <p:strVal val="visible"/>
                                      </p:to>
                                    </p:set>
                                    <p:animEffect transition="in" filter="wheel(1)">
                                      <p:cBhvr>
                                        <p:cTn id="7" dur="1000"/>
                                        <p:tgtEl>
                                          <p:spTgt spid="9"/>
                                        </p:tgtEl>
                                      </p:cBhvr>
                                    </p:animEffect>
                                  </p:childTnLst>
                                </p:cTn>
                              </p:par>
                            </p:childTnLst>
                          </p:cTn>
                        </p:par>
                        <p:par>
                          <p:cTn id="8" fill="hold" nodeType="afterGroup">
                            <p:stCondLst>
                              <p:cond delay="1300"/>
                            </p:stCondLst>
                            <p:childTnLst>
                              <p:par>
                                <p:cTn id="9" presetID="21" presetClass="entr" presetSubtype="1" fill="hold" nodeType="afterEffect">
                                  <p:stCondLst>
                                    <p:cond delay="0"/>
                                  </p:stCondLst>
                                  <p:iterate type="wd">
                                    <p:tmPct val="10000"/>
                                  </p:iterate>
                                  <p:childTnLst>
                                    <p:set>
                                      <p:cBhvr>
                                        <p:cTn id="10" dur="1" fill="hold">
                                          <p:stCondLst>
                                            <p:cond delay="0"/>
                                          </p:stCondLst>
                                        </p:cTn>
                                        <p:tgtEl>
                                          <p:spTgt spid="34821"/>
                                        </p:tgtEl>
                                        <p:attrNameLst>
                                          <p:attrName>style.visibility</p:attrName>
                                        </p:attrNameLst>
                                      </p:cBhvr>
                                      <p:to>
                                        <p:strVal val="visible"/>
                                      </p:to>
                                    </p:set>
                                    <p:animEffect transition="in" filter="wheel(1)">
                                      <p:cBhvr>
                                        <p:cTn id="11" dur="10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48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D44CA7CC-1FC5-2B19-60DB-C9F6FD0C7377}"/>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2F510AE8-B068-E14E-F30C-84024B5BB1F2}"/>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24AB279E-FA2B-C33B-59A8-77F860559D20}"/>
              </a:ext>
            </a:extLst>
          </p:cNvPr>
          <p:cNvSpPr txBox="1">
            <a:spLocks noChangeArrowheads="1"/>
          </p:cNvSpPr>
          <p:nvPr/>
        </p:nvSpPr>
        <p:spPr bwMode="auto">
          <a:xfrm>
            <a:off x="1066800" y="31750"/>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LB" sz="3800" b="1" i="1" dirty="0">
                <a:latin typeface="Arial" panose="020B0604020202020204" pitchFamily="34" charset="0"/>
                <a:ea typeface="+mn-ea"/>
                <a:cs typeface="Arial" panose="020B0604020202020204" pitchFamily="34" charset="0"/>
              </a:rPr>
              <a:t>حقوق لا يجوز تقييدها </a:t>
            </a:r>
            <a:endParaRPr lang="en-US" sz="3800" b="1" i="1" dirty="0">
              <a:latin typeface="Arial" panose="020B0604020202020204" pitchFamily="34" charset="0"/>
              <a:ea typeface="+mn-ea"/>
              <a:cs typeface="Arial" panose="020B0604020202020204" pitchFamily="34" charset="0"/>
            </a:endParaRPr>
          </a:p>
        </p:txBody>
      </p:sp>
      <p:sp>
        <p:nvSpPr>
          <p:cNvPr id="36869" name="Rectangle 3">
            <a:extLst>
              <a:ext uri="{FF2B5EF4-FFF2-40B4-BE49-F238E27FC236}">
                <a16:creationId xmlns:a16="http://schemas.microsoft.com/office/drawing/2014/main" id="{1005DE0D-418F-CD8C-2B8A-3E3F54711E7E}"/>
              </a:ext>
            </a:extLst>
          </p:cNvPr>
          <p:cNvSpPr txBox="1">
            <a:spLocks noChangeArrowheads="1"/>
          </p:cNvSpPr>
          <p:nvPr/>
        </p:nvSpPr>
        <p:spPr bwMode="auto">
          <a:xfrm>
            <a:off x="1295400" y="1066800"/>
            <a:ext cx="7772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r" rtl="1">
              <a:buFontTx/>
              <a:buNone/>
            </a:pPr>
            <a:endParaRPr lang="en-US" altLang="en-US" sz="3600"/>
          </a:p>
        </p:txBody>
      </p:sp>
      <p:graphicFrame>
        <p:nvGraphicFramePr>
          <p:cNvPr id="38918" name="Object 2">
            <a:extLst>
              <a:ext uri="{FF2B5EF4-FFF2-40B4-BE49-F238E27FC236}">
                <a16:creationId xmlns:a16="http://schemas.microsoft.com/office/drawing/2014/main" id="{042217D6-5F50-AC8B-1C07-4E9C5C12A98A}"/>
              </a:ext>
            </a:extLst>
          </p:cNvPr>
          <p:cNvGraphicFramePr>
            <a:graphicFrameLocks noChangeAspect="1"/>
          </p:cNvGraphicFramePr>
          <p:nvPr/>
        </p:nvGraphicFramePr>
        <p:xfrm>
          <a:off x="1524000" y="1262063"/>
          <a:ext cx="7010400" cy="5041900"/>
        </p:xfrm>
        <a:graphic>
          <a:graphicData uri="http://schemas.openxmlformats.org/presentationml/2006/ole">
            <mc:AlternateContent xmlns:mc="http://schemas.openxmlformats.org/markup-compatibility/2006">
              <mc:Choice xmlns:v="urn:schemas-microsoft-com:vml" Requires="v">
                <p:oleObj spid="_x0000_s1026" name="Document" r:id="rId5" imgW="6183261" imgH="5142031" progId="Word.Document.8">
                  <p:embed/>
                </p:oleObj>
              </mc:Choice>
              <mc:Fallback>
                <p:oleObj name="Document" r:id="rId5" imgW="6183261" imgH="5142031" progId="Word.Document.8">
                  <p:embed/>
                  <p:pic>
                    <p:nvPicPr>
                      <p:cNvPr id="38918" name="Object 2">
                        <a:extLst>
                          <a:ext uri="{FF2B5EF4-FFF2-40B4-BE49-F238E27FC236}">
                            <a16:creationId xmlns:a16="http://schemas.microsoft.com/office/drawing/2014/main" id="{042217D6-5F50-AC8B-1C07-4E9C5C12A98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1262063"/>
                        <a:ext cx="7010400" cy="504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wd">
                                    <p:tmPct val="5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 calcmode="lin" valueType="num">
                                      <p:cBhvr>
                                        <p:cTn id="9" dur="500" fill="hold"/>
                                        <p:tgtEl>
                                          <p:spTgt spid="9"/>
                                        </p:tgtEl>
                                        <p:attrNameLst>
                                          <p:attrName>style.rotation</p:attrName>
                                        </p:attrNameLst>
                                      </p:cBhvr>
                                      <p:tavLst>
                                        <p:tav tm="0">
                                          <p:val>
                                            <p:fltVal val="90"/>
                                          </p:val>
                                        </p:tav>
                                        <p:tav tm="100000">
                                          <p:val>
                                            <p:fltVal val="0"/>
                                          </p:val>
                                        </p:tav>
                                      </p:tavLst>
                                    </p:anim>
                                    <p:animEffect transition="in" filter="fade">
                                      <p:cBhvr>
                                        <p:cTn id="10" dur="500"/>
                                        <p:tgtEl>
                                          <p:spTgt spid="9"/>
                                        </p:tgtEl>
                                      </p:cBhvr>
                                    </p:animEffect>
                                  </p:childTnLst>
                                </p:cTn>
                              </p:par>
                            </p:childTnLst>
                          </p:cTn>
                        </p:par>
                        <p:par>
                          <p:cTn id="11" fill="hold" nodeType="afterGroup">
                            <p:stCondLst>
                              <p:cond delay="575"/>
                            </p:stCondLst>
                            <p:childTnLst>
                              <p:par>
                                <p:cTn id="12" presetID="31" presetClass="entr" presetSubtype="0" fill="hold" nodeType="afterEffect">
                                  <p:stCondLst>
                                    <p:cond delay="0"/>
                                  </p:stCondLst>
                                  <p:childTnLst>
                                    <p:set>
                                      <p:cBhvr>
                                        <p:cTn id="13" dur="1" fill="hold">
                                          <p:stCondLst>
                                            <p:cond delay="0"/>
                                          </p:stCondLst>
                                        </p:cTn>
                                        <p:tgtEl>
                                          <p:spTgt spid="38918"/>
                                        </p:tgtEl>
                                        <p:attrNameLst>
                                          <p:attrName>style.visibility</p:attrName>
                                        </p:attrNameLst>
                                      </p:cBhvr>
                                      <p:to>
                                        <p:strVal val="visible"/>
                                      </p:to>
                                    </p:set>
                                    <p:anim calcmode="lin" valueType="num">
                                      <p:cBhvr>
                                        <p:cTn id="14" dur="2000" fill="hold"/>
                                        <p:tgtEl>
                                          <p:spTgt spid="38918"/>
                                        </p:tgtEl>
                                        <p:attrNameLst>
                                          <p:attrName>ppt_w</p:attrName>
                                        </p:attrNameLst>
                                      </p:cBhvr>
                                      <p:tavLst>
                                        <p:tav tm="0">
                                          <p:val>
                                            <p:fltVal val="0"/>
                                          </p:val>
                                        </p:tav>
                                        <p:tav tm="100000">
                                          <p:val>
                                            <p:strVal val="#ppt_w"/>
                                          </p:val>
                                        </p:tav>
                                      </p:tavLst>
                                    </p:anim>
                                    <p:anim calcmode="lin" valueType="num">
                                      <p:cBhvr>
                                        <p:cTn id="15" dur="2000" fill="hold"/>
                                        <p:tgtEl>
                                          <p:spTgt spid="38918"/>
                                        </p:tgtEl>
                                        <p:attrNameLst>
                                          <p:attrName>ppt_h</p:attrName>
                                        </p:attrNameLst>
                                      </p:cBhvr>
                                      <p:tavLst>
                                        <p:tav tm="0">
                                          <p:val>
                                            <p:fltVal val="0"/>
                                          </p:val>
                                        </p:tav>
                                        <p:tav tm="100000">
                                          <p:val>
                                            <p:strVal val="#ppt_h"/>
                                          </p:val>
                                        </p:tav>
                                      </p:tavLst>
                                    </p:anim>
                                    <p:anim calcmode="lin" valueType="num">
                                      <p:cBhvr>
                                        <p:cTn id="16" dur="2000" fill="hold"/>
                                        <p:tgtEl>
                                          <p:spTgt spid="38918"/>
                                        </p:tgtEl>
                                        <p:attrNameLst>
                                          <p:attrName>style.rotation</p:attrName>
                                        </p:attrNameLst>
                                      </p:cBhvr>
                                      <p:tavLst>
                                        <p:tav tm="0">
                                          <p:val>
                                            <p:fltVal val="90"/>
                                          </p:val>
                                        </p:tav>
                                        <p:tav tm="100000">
                                          <p:val>
                                            <p:fltVal val="0"/>
                                          </p:val>
                                        </p:tav>
                                      </p:tavLst>
                                    </p:anim>
                                    <p:animEffect transition="in" filter="fade">
                                      <p:cBhvr>
                                        <p:cTn id="17" dur="2000"/>
                                        <p:tgtEl>
                                          <p:spTgt spid="38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F53B5284-740B-A41F-6646-2C7521BC26C3}"/>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BB7E3047-EFDE-15DB-86C4-B9CAFA737CC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49A360BB-41BF-185B-76B0-4B7885982E05}"/>
              </a:ext>
            </a:extLst>
          </p:cNvPr>
          <p:cNvSpPr txBox="1">
            <a:spLocks noChangeArrowheads="1"/>
          </p:cNvSpPr>
          <p:nvPr/>
        </p:nvSpPr>
        <p:spPr bwMode="auto">
          <a:xfrm>
            <a:off x="1066800" y="-66675"/>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LB" sz="3800" b="1" i="1" dirty="0">
                <a:latin typeface="Arial" panose="020B0604020202020204" pitchFamily="34" charset="0"/>
                <a:ea typeface="+mn-ea"/>
                <a:cs typeface="Arial" panose="020B0604020202020204" pitchFamily="34" charset="0"/>
              </a:rPr>
              <a:t>بعض الأرقام </a:t>
            </a:r>
            <a:endParaRPr lang="en-US" sz="3800" b="1" i="1" dirty="0">
              <a:latin typeface="Arial" panose="020B0604020202020204" pitchFamily="34" charset="0"/>
              <a:ea typeface="+mn-ea"/>
              <a:cs typeface="Arial" panose="020B0604020202020204" pitchFamily="34" charset="0"/>
            </a:endParaRPr>
          </a:p>
        </p:txBody>
      </p:sp>
      <p:sp>
        <p:nvSpPr>
          <p:cNvPr id="20486" name="Rectangle 3">
            <a:extLst>
              <a:ext uri="{FF2B5EF4-FFF2-40B4-BE49-F238E27FC236}">
                <a16:creationId xmlns:a16="http://schemas.microsoft.com/office/drawing/2014/main" id="{E2243344-5FFF-0BF6-3E72-78CB20A43C1B}"/>
              </a:ext>
            </a:extLst>
          </p:cNvPr>
          <p:cNvSpPr txBox="1">
            <a:spLocks noChangeArrowheads="1"/>
          </p:cNvSpPr>
          <p:nvPr/>
        </p:nvSpPr>
        <p:spPr bwMode="auto">
          <a:xfrm>
            <a:off x="1295400" y="838200"/>
            <a:ext cx="7772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buFontTx/>
              <a:buNone/>
              <a:defRPr/>
            </a:pPr>
            <a:r>
              <a:rPr lang="ar-SA" sz="2300" dirty="0"/>
              <a:t>- تشكل النساء الأميات </a:t>
            </a:r>
            <a:r>
              <a:rPr lang="ar-SA" sz="2000" dirty="0"/>
              <a:t>70</a:t>
            </a:r>
            <a:r>
              <a:rPr lang="ar-SA" sz="2300" dirty="0"/>
              <a:t> % من الأميين في العالم </a:t>
            </a:r>
            <a:endParaRPr lang="en-US" sz="2300" dirty="0"/>
          </a:p>
          <a:p>
            <a:pPr algn="just" rtl="1">
              <a:buFontTx/>
              <a:buNone/>
              <a:defRPr/>
            </a:pPr>
            <a:r>
              <a:rPr lang="ar-SA" sz="2300" dirty="0"/>
              <a:t>- </a:t>
            </a:r>
            <a:r>
              <a:rPr lang="ar-LB" sz="2300" dirty="0"/>
              <a:t>نسبة  النساء العربيات الراشدات الأميات 49</a:t>
            </a:r>
            <a:r>
              <a:rPr lang="ar-SA" sz="2300" dirty="0"/>
              <a:t> </a:t>
            </a:r>
            <a:r>
              <a:rPr lang="ar-LB" sz="2300" dirty="0"/>
              <a:t>%</a:t>
            </a:r>
            <a:r>
              <a:rPr lang="ar-SA" sz="2300" dirty="0"/>
              <a:t> </a:t>
            </a:r>
            <a:r>
              <a:rPr lang="ar-LB" sz="2300" dirty="0"/>
              <a:t> </a:t>
            </a:r>
            <a:endParaRPr lang="en-US" sz="2300" dirty="0"/>
          </a:p>
          <a:p>
            <a:pPr algn="just" rtl="1">
              <a:buFontTx/>
              <a:buNone/>
              <a:defRPr/>
            </a:pPr>
            <a:r>
              <a:rPr lang="ar-SA" sz="2300" dirty="0"/>
              <a:t>- أغلبية الفقراء في العالم والعاطلين عن العمل هم من النساء</a:t>
            </a:r>
            <a:endParaRPr lang="en-US" sz="2300" dirty="0"/>
          </a:p>
          <a:p>
            <a:pPr algn="just" rtl="1">
              <a:buFontTx/>
              <a:buNone/>
              <a:defRPr/>
            </a:pPr>
            <a:r>
              <a:rPr lang="ar-SA" sz="2300" dirty="0"/>
              <a:t>- النساء تملك </a:t>
            </a:r>
            <a:r>
              <a:rPr lang="ar-LB" sz="2300" dirty="0"/>
              <a:t>اقل من</a:t>
            </a:r>
            <a:r>
              <a:rPr lang="ar-SA" sz="2300" dirty="0"/>
              <a:t>1 % من ثروات العالم</a:t>
            </a:r>
            <a:endParaRPr lang="en-US" sz="2300" dirty="0"/>
          </a:p>
          <a:p>
            <a:pPr algn="just" rtl="1">
              <a:buFontTx/>
              <a:buNone/>
              <a:defRPr/>
            </a:pPr>
            <a:r>
              <a:rPr lang="ar-SA" sz="2300" dirty="0"/>
              <a:t>- العنف الأسري يشكل السبب الأول للوفيات والإصابة بالعجز للنساء بعمر </a:t>
            </a:r>
            <a:r>
              <a:rPr lang="ar-SA" sz="1800" dirty="0"/>
              <a:t>15- 45</a:t>
            </a:r>
            <a:endParaRPr lang="en-US" sz="1800" dirty="0"/>
          </a:p>
          <a:p>
            <a:pPr algn="just" rtl="1">
              <a:buFontTx/>
              <a:buNone/>
              <a:defRPr/>
            </a:pPr>
            <a:r>
              <a:rPr lang="ar-SA" sz="2300" dirty="0"/>
              <a:t>- ذكرت منظمة الصحة العالمية بأن </a:t>
            </a:r>
            <a:r>
              <a:rPr lang="ar-LB" sz="2300" dirty="0"/>
              <a:t>عددا كبيرا </a:t>
            </a:r>
            <a:r>
              <a:rPr lang="ar-SA" sz="2300" dirty="0"/>
              <a:t>من ضحايا جرائم القتل من الإناث يقتلن على أيدي رفاقهن الذكور </a:t>
            </a:r>
            <a:endParaRPr lang="en-US" sz="2300" dirty="0"/>
          </a:p>
          <a:p>
            <a:pPr algn="just" rtl="1">
              <a:buFontTx/>
              <a:buNone/>
              <a:defRPr/>
            </a:pPr>
            <a:r>
              <a:rPr lang="ar-SA" sz="2300" dirty="0"/>
              <a:t>- ت</a:t>
            </a:r>
            <a:r>
              <a:rPr lang="ar-LB" sz="2300" dirty="0"/>
              <a:t>شغل </a:t>
            </a:r>
            <a:r>
              <a:rPr lang="ar-SA" sz="2300" dirty="0"/>
              <a:t>النساء حوالي 20 % من الوظائف الصناعية </a:t>
            </a:r>
            <a:endParaRPr lang="en-US" sz="2300" dirty="0"/>
          </a:p>
          <a:p>
            <a:pPr algn="just" rtl="1">
              <a:buFontTx/>
              <a:buNone/>
              <a:defRPr/>
            </a:pPr>
            <a:r>
              <a:rPr lang="ar-SA" sz="2300" dirty="0"/>
              <a:t>- ت</a:t>
            </a:r>
            <a:r>
              <a:rPr lang="ar-LB" sz="2300" dirty="0"/>
              <a:t>شغل</a:t>
            </a:r>
            <a:r>
              <a:rPr lang="ar-SA" sz="2300" dirty="0"/>
              <a:t> النساء حوالي 5 % من رؤساء العالم </a:t>
            </a:r>
            <a:endParaRPr lang="en-US" sz="2300" dirty="0"/>
          </a:p>
          <a:p>
            <a:pPr algn="just" rtl="1">
              <a:buFontTx/>
              <a:buNone/>
              <a:defRPr/>
            </a:pPr>
            <a:r>
              <a:rPr lang="ar-SA" sz="2300" dirty="0"/>
              <a:t>- </a:t>
            </a:r>
            <a:r>
              <a:rPr lang="ar-LB" sz="2300" dirty="0"/>
              <a:t>تشغل النساء بين 5</a:t>
            </a:r>
            <a:r>
              <a:rPr lang="ar-SA" sz="2300" dirty="0"/>
              <a:t> </a:t>
            </a:r>
            <a:r>
              <a:rPr lang="ar-LB" sz="2300" dirty="0"/>
              <a:t>- 10 % من المناصب السياسية الرسمية</a:t>
            </a:r>
            <a:endParaRPr lang="en-US" sz="2300" dirty="0"/>
          </a:p>
          <a:p>
            <a:pPr algn="just" rtl="1">
              <a:buFontTx/>
              <a:buNone/>
              <a:defRPr/>
            </a:pPr>
            <a:r>
              <a:rPr lang="ar-SA" sz="2300" dirty="0"/>
              <a:t>- </a:t>
            </a:r>
            <a:r>
              <a:rPr lang="ar-LB" sz="2300" dirty="0"/>
              <a:t>تحصل النساء على خمس المناصب الإدارية التنفيذية في الأمم المتحدة </a:t>
            </a:r>
            <a:endParaRPr lang="en-US" sz="2300" dirty="0"/>
          </a:p>
          <a:p>
            <a:pPr marL="0" indent="0" algn="just" rtl="1">
              <a:buFont typeface="Arial" panose="020B0604020202020204" pitchFamily="34" charset="0"/>
              <a:buNone/>
              <a:defRPr/>
            </a:pPr>
            <a:r>
              <a:rPr lang="ar-SA" sz="2300" dirty="0"/>
              <a:t>- ت</a:t>
            </a:r>
            <a:r>
              <a:rPr lang="ar-LB" sz="2300" dirty="0"/>
              <a:t>شغل </a:t>
            </a:r>
            <a:r>
              <a:rPr lang="ar-SA" sz="2300" dirty="0"/>
              <a:t>النساء حوالي</a:t>
            </a:r>
            <a:r>
              <a:rPr lang="ar-LB" sz="2300" dirty="0"/>
              <a:t> 16.3</a:t>
            </a:r>
            <a:r>
              <a:rPr lang="ar-SA" sz="2300" dirty="0"/>
              <a:t> % من المقاعد البرلمانية</a:t>
            </a:r>
            <a:r>
              <a:rPr lang="ar-LB" sz="2300" dirty="0"/>
              <a:t>  </a:t>
            </a:r>
            <a:r>
              <a:rPr lang="ar-SA" sz="2300" dirty="0"/>
              <a:t>،</a:t>
            </a:r>
            <a:r>
              <a:rPr lang="ar-LB" sz="2300" dirty="0"/>
              <a:t> 6.8</a:t>
            </a:r>
            <a:r>
              <a:rPr lang="ar-SA" sz="2300" dirty="0"/>
              <a:t> </a:t>
            </a:r>
            <a:r>
              <a:rPr lang="ar-LB" sz="2300" dirty="0"/>
              <a:t>% في البرلمانات العربية </a:t>
            </a:r>
            <a:endParaRPr lang="ar-SA" sz="2300" dirty="0"/>
          </a:p>
          <a:p>
            <a:pPr marL="0" indent="0" algn="just" rtl="1">
              <a:buFont typeface="Arial" panose="020B0604020202020204" pitchFamily="34" charset="0"/>
              <a:buNone/>
              <a:defRPr/>
            </a:pPr>
            <a:r>
              <a:rPr lang="ar-SA" sz="2300" dirty="0"/>
              <a:t>- ت</a:t>
            </a:r>
            <a:r>
              <a:rPr lang="ar-LB" sz="2300" dirty="0"/>
              <a:t>شغل</a:t>
            </a:r>
            <a:r>
              <a:rPr lang="ar-SA" sz="2300" dirty="0"/>
              <a:t> النساء حوالي 6 % من المناصب الوزارية </a:t>
            </a:r>
            <a:endParaRPr lang="en-US" sz="2300" dirty="0"/>
          </a:p>
          <a:p>
            <a:pPr algn="just" rtl="1">
              <a:defRPr/>
            </a:pPr>
            <a:endParaRPr lang="en-US" sz="23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circle(out)">
                                      <p:cBhvr>
                                        <p:cTn id="7" dur="1000"/>
                                        <p:tgtEl>
                                          <p:spTgt spid="9"/>
                                        </p:tgtEl>
                                      </p:cBhvr>
                                    </p:animEffect>
                                  </p:childTnLst>
                                </p:cTn>
                              </p:par>
                            </p:childTnLst>
                          </p:cTn>
                        </p:par>
                        <p:par>
                          <p:cTn id="8" fill="hold" nodeType="afterGroup">
                            <p:stCondLst>
                              <p:cond delay="1900"/>
                            </p:stCondLst>
                            <p:childTnLst>
                              <p:par>
                                <p:cTn id="9" presetID="6" presetClass="entr" presetSubtype="32" fill="hold" nodeType="afterEffect">
                                  <p:stCondLst>
                                    <p:cond delay="0"/>
                                  </p:stCondLst>
                                  <p:iterate type="wd">
                                    <p:tmPct val="10000"/>
                                  </p:iterate>
                                  <p:childTnLst>
                                    <p:set>
                                      <p:cBhvr>
                                        <p:cTn id="10" dur="1" fill="hold">
                                          <p:stCondLst>
                                            <p:cond delay="0"/>
                                          </p:stCondLst>
                                        </p:cTn>
                                        <p:tgtEl>
                                          <p:spTgt spid="20486"/>
                                        </p:tgtEl>
                                        <p:attrNameLst>
                                          <p:attrName>style.visibility</p:attrName>
                                        </p:attrNameLst>
                                      </p:cBhvr>
                                      <p:to>
                                        <p:strVal val="visible"/>
                                      </p:to>
                                    </p:set>
                                    <p:animEffect transition="in" filter="circle(out)">
                                      <p:cBhvr>
                                        <p:cTn id="11" dur="10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04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1AA2929C-09D1-A91C-FE3A-73F5D9B7B3BA}"/>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C5BAA603-9208-FBF2-638E-A96C268E09F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ABEFA6A4-C222-BE94-8FBF-B5464A2F06F5}"/>
              </a:ext>
            </a:extLst>
          </p:cNvPr>
          <p:cNvSpPr txBox="1">
            <a:spLocks noChangeArrowheads="1"/>
          </p:cNvSpPr>
          <p:nvPr/>
        </p:nvSpPr>
        <p:spPr bwMode="auto">
          <a:xfrm>
            <a:off x="1066800" y="-66675"/>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LB" sz="3800" b="1" i="1" dirty="0">
                <a:latin typeface="Arial" panose="020B0604020202020204" pitchFamily="34" charset="0"/>
                <a:ea typeface="+mn-ea"/>
                <a:cs typeface="Arial" panose="020B0604020202020204" pitchFamily="34" charset="0"/>
              </a:rPr>
              <a:t>لماذا معاهدة خاصة بالنساء </a:t>
            </a:r>
            <a:endParaRPr lang="en-US" sz="3800" b="1" i="1" dirty="0">
              <a:latin typeface="Arial" panose="020B0604020202020204" pitchFamily="34" charset="0"/>
              <a:ea typeface="+mn-ea"/>
              <a:cs typeface="Arial" panose="020B0604020202020204" pitchFamily="34" charset="0"/>
            </a:endParaRPr>
          </a:p>
        </p:txBody>
      </p:sp>
      <p:sp>
        <p:nvSpPr>
          <p:cNvPr id="40965" name="Rectangle 3">
            <a:extLst>
              <a:ext uri="{FF2B5EF4-FFF2-40B4-BE49-F238E27FC236}">
                <a16:creationId xmlns:a16="http://schemas.microsoft.com/office/drawing/2014/main" id="{E0F2AFA4-E69A-A2B2-20D6-212CD5219ED4}"/>
              </a:ext>
            </a:extLst>
          </p:cNvPr>
          <p:cNvSpPr txBox="1">
            <a:spLocks noChangeArrowheads="1"/>
          </p:cNvSpPr>
          <p:nvPr/>
        </p:nvSpPr>
        <p:spPr bwMode="auto">
          <a:xfrm>
            <a:off x="1600200" y="990600"/>
            <a:ext cx="74676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r>
              <a:rPr lang="ar-SA" altLang="en-US"/>
              <a:t>الحاجة إلى معالجة مسألة عدم التكافؤ في علاقات القوة بين الجنسين على المستويات كافة .</a:t>
            </a:r>
          </a:p>
          <a:p>
            <a:pPr algn="just" rtl="1"/>
            <a:r>
              <a:rPr lang="ar-SA" altLang="en-US"/>
              <a:t>الحاجة إلى إقتراح  تدابير سياسية وقانونية وإنمائية .</a:t>
            </a:r>
          </a:p>
          <a:p>
            <a:pPr algn="just" rtl="1"/>
            <a:r>
              <a:rPr lang="ar-SA" altLang="en-US"/>
              <a:t>الحاجة إلى التركيز على الأنظمة والإيديولوجيات .</a:t>
            </a:r>
          </a:p>
          <a:p>
            <a:pPr algn="just" rtl="1"/>
            <a:r>
              <a:rPr lang="ar-SA" altLang="en-US"/>
              <a:t>الحاجة  إلى ردم هوة التمييز توصلا إلى المساواة .</a:t>
            </a:r>
          </a:p>
          <a:p>
            <a:pPr algn="just" rtl="1"/>
            <a:r>
              <a:rPr lang="ar-SA" altLang="en-US"/>
              <a:t>الحاجة إلى التأكيد على  مبدأ إلتزام الدول .</a:t>
            </a:r>
          </a:p>
          <a:p>
            <a:pPr algn="just" rtl="1"/>
            <a:r>
              <a:rPr lang="ar-SA" altLang="en-US"/>
              <a:t>تميز الإتفاقية بين الحقوق بحكم القانون والحقوق بحكم الواقع وتنص على تدابير أبعد من القانون لضمان المساواة للمرأة بحكم الواقع .</a:t>
            </a:r>
          </a:p>
          <a:p>
            <a:pPr algn="just" rtl="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strips(downLeft)">
                                      <p:cBhvr>
                                        <p:cTn id="7" dur="1000"/>
                                        <p:tgtEl>
                                          <p:spTgt spid="9"/>
                                        </p:tgtEl>
                                      </p:cBhvr>
                                    </p:animEffect>
                                  </p:childTnLst>
                                </p:cTn>
                              </p:par>
                            </p:childTnLst>
                          </p:cTn>
                        </p:par>
                        <p:par>
                          <p:cTn id="8" fill="hold" nodeType="afterGroup">
                            <p:stCondLst>
                              <p:cond delay="3100"/>
                            </p:stCondLst>
                            <p:childTnLst>
                              <p:par>
                                <p:cTn id="9" presetID="18" presetClass="entr" presetSubtype="12" fill="hold" nodeType="afterEffect">
                                  <p:stCondLst>
                                    <p:cond delay="0"/>
                                  </p:stCondLst>
                                  <p:iterate type="wd">
                                    <p:tmPct val="10000"/>
                                  </p:iterate>
                                  <p:childTnLst>
                                    <p:set>
                                      <p:cBhvr>
                                        <p:cTn id="10" dur="1" fill="hold">
                                          <p:stCondLst>
                                            <p:cond delay="0"/>
                                          </p:stCondLst>
                                        </p:cTn>
                                        <p:tgtEl>
                                          <p:spTgt spid="40965"/>
                                        </p:tgtEl>
                                        <p:attrNameLst>
                                          <p:attrName>style.visibility</p:attrName>
                                        </p:attrNameLst>
                                      </p:cBhvr>
                                      <p:to>
                                        <p:strVal val="visible"/>
                                      </p:to>
                                    </p:set>
                                    <p:animEffect transition="in" filter="strips(downLeft)">
                                      <p:cBhvr>
                                        <p:cTn id="11" dur="20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096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4F99D21-A60A-A14F-19AF-8F365E7B4A77}"/>
              </a:ext>
            </a:extLst>
          </p:cNvPr>
          <p:cNvSpPr>
            <a:spLocks noGrp="1" noChangeArrowheads="1"/>
          </p:cNvSpPr>
          <p:nvPr>
            <p:ph type="title"/>
          </p:nvPr>
        </p:nvSpPr>
        <p:spPr>
          <a:xfrm>
            <a:off x="1219200" y="228600"/>
            <a:ext cx="7924800" cy="1143000"/>
          </a:xfrm>
        </p:spPr>
        <p:txBody>
          <a:bodyPr rtlCol="0">
            <a:noAutofit/>
          </a:bodyPr>
          <a:lstStyle/>
          <a:p>
            <a:pPr eaLnBrk="1" fontAlgn="auto" hangingPunct="1">
              <a:spcAft>
                <a:spcPts val="0"/>
              </a:spcAft>
              <a:defRPr/>
            </a:pPr>
            <a:r>
              <a:rPr lang="ar-LB" sz="4000" b="1" i="1" dirty="0">
                <a:latin typeface="Arial" panose="020B0604020202020204" pitchFamily="34" charset="0"/>
                <a:ea typeface="+mn-ea"/>
                <a:cs typeface="Arial" panose="020B0604020202020204" pitchFamily="34" charset="0"/>
              </a:rPr>
              <a:t>مشاركة المرأة في الحياة السياسية: الفوائد</a:t>
            </a:r>
            <a:endParaRPr lang="en-US" sz="4000" b="1" i="1" dirty="0">
              <a:latin typeface="Arial" panose="020B0604020202020204" pitchFamily="34" charset="0"/>
              <a:ea typeface="+mn-ea"/>
              <a:cs typeface="Arial" panose="020B0604020202020204" pitchFamily="34" charset="0"/>
            </a:endParaRPr>
          </a:p>
        </p:txBody>
      </p:sp>
      <p:sp>
        <p:nvSpPr>
          <p:cNvPr id="43011" name="Rectangle 3">
            <a:extLst>
              <a:ext uri="{FF2B5EF4-FFF2-40B4-BE49-F238E27FC236}">
                <a16:creationId xmlns:a16="http://schemas.microsoft.com/office/drawing/2014/main" id="{9718A62A-8F3E-5DE7-A278-3555DF6BD5DA}"/>
              </a:ext>
            </a:extLst>
          </p:cNvPr>
          <p:cNvSpPr>
            <a:spLocks noGrp="1" noChangeArrowheads="1"/>
          </p:cNvSpPr>
          <p:nvPr>
            <p:ph type="body" sz="half" idx="1"/>
          </p:nvPr>
        </p:nvSpPr>
        <p:spPr>
          <a:xfrm>
            <a:off x="1219200" y="1828800"/>
            <a:ext cx="7924800" cy="4113213"/>
          </a:xfrm>
        </p:spPr>
        <p:txBody>
          <a:bodyPr/>
          <a:lstStyle/>
          <a:p>
            <a:pPr algn="r" rtl="1"/>
            <a:r>
              <a:rPr lang="ar-LB" altLang="en-US" sz="4000">
                <a:cs typeface="Arial" panose="020B0604020202020204" pitchFamily="34" charset="0"/>
              </a:rPr>
              <a:t>معايير عيش عليا</a:t>
            </a:r>
            <a:endParaRPr lang="en-US" altLang="en-US" sz="4000">
              <a:cs typeface="Arial" panose="020B0604020202020204" pitchFamily="34" charset="0"/>
            </a:endParaRPr>
          </a:p>
          <a:p>
            <a:pPr algn="r" rtl="1"/>
            <a:r>
              <a:rPr lang="ar-LB" altLang="en-US" sz="4000">
                <a:cs typeface="Arial" panose="020B0604020202020204" pitchFamily="34" charset="0"/>
              </a:rPr>
              <a:t>تمثيل مصالح المجموعات المهمّشة</a:t>
            </a:r>
            <a:endParaRPr lang="en-US" altLang="en-US" sz="4000">
              <a:cs typeface="Arial" panose="020B0604020202020204" pitchFamily="34" charset="0"/>
            </a:endParaRPr>
          </a:p>
          <a:p>
            <a:pPr algn="r" rtl="1"/>
            <a:r>
              <a:rPr lang="ar-LB" altLang="en-US" sz="4000">
                <a:cs typeface="Arial" panose="020B0604020202020204" pitchFamily="34" charset="0"/>
              </a:rPr>
              <a:t>أساليب قيادة قائمة على التعاون</a:t>
            </a:r>
            <a:endParaRPr lang="en-US" altLang="en-US" sz="4000">
              <a:cs typeface="Arial" panose="020B0604020202020204" pitchFamily="34" charset="0"/>
            </a:endParaRPr>
          </a:p>
          <a:p>
            <a:pPr algn="r" rtl="1"/>
            <a:r>
              <a:rPr lang="ar-LB" altLang="en-US" sz="4000">
                <a:cs typeface="Arial" panose="020B0604020202020204" pitchFamily="34" charset="0"/>
              </a:rPr>
              <a:t>العمل مع مختلف أقطاب الأحزاب السياسية</a:t>
            </a:r>
            <a:endParaRPr lang="en-US" altLang="en-US" sz="4000">
              <a:cs typeface="Arial" panose="020B0604020202020204" pitchFamily="34" charset="0"/>
            </a:endParaRPr>
          </a:p>
          <a:p>
            <a:pPr algn="r" rtl="1"/>
            <a:r>
              <a:rPr lang="ar-LB" altLang="en-US" sz="4000">
                <a:cs typeface="Arial" panose="020B0604020202020204" pitchFamily="34" charset="0"/>
              </a:rPr>
              <a:t>بناء السلام</a:t>
            </a:r>
            <a:endParaRPr lang="en-US" altLang="en-US" sz="4000">
              <a:cs typeface="Arial" panose="020B0604020202020204" pitchFamily="34" charset="0"/>
            </a:endParaRPr>
          </a:p>
          <a:p>
            <a:pPr algn="r" rtl="1"/>
            <a:r>
              <a:rPr lang="ar-LB" altLang="en-US" sz="4000">
                <a:cs typeface="Arial" panose="020B0604020202020204" pitchFamily="34" charset="0"/>
              </a:rPr>
              <a:t>قرارات أفضل</a:t>
            </a:r>
            <a:endParaRPr lang="en-US" altLang="en-US" sz="4000">
              <a:cs typeface="Arial" panose="020B0604020202020204" pitchFamily="34" charset="0"/>
            </a:endParaRPr>
          </a:p>
          <a:p>
            <a:pPr eaLnBrk="1" hangingPunct="1">
              <a:lnSpc>
                <a:spcPct val="90000"/>
              </a:lnSpc>
            </a:pPr>
            <a:endParaRPr lang="en-US" altLang="en-US" sz="3600">
              <a:solidFill>
                <a:srgbClr val="003366"/>
              </a:solidFill>
            </a:endParaRPr>
          </a:p>
        </p:txBody>
      </p:sp>
      <p:pic>
        <p:nvPicPr>
          <p:cNvPr id="5" name="Picture 2">
            <a:extLst>
              <a:ext uri="{FF2B5EF4-FFF2-40B4-BE49-F238E27FC236}">
                <a16:creationId xmlns:a16="http://schemas.microsoft.com/office/drawing/2014/main" id="{3E2373B9-7CE4-FB56-17D9-A9788A71BDF5}"/>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6" name="Picture 2">
            <a:extLst>
              <a:ext uri="{FF2B5EF4-FFF2-40B4-BE49-F238E27FC236}">
                <a16:creationId xmlns:a16="http://schemas.microsoft.com/office/drawing/2014/main" id="{133CCC81-2D72-02AF-7288-04868702418B}"/>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wipe(up)">
                                      <p:cBhvr>
                                        <p:cTn id="7" dur="500"/>
                                        <p:tgtEl>
                                          <p:spTgt spid="13314"/>
                                        </p:tgtEl>
                                      </p:cBhvr>
                                    </p:animEffect>
                                  </p:childTnLst>
                                </p:cTn>
                              </p:par>
                            </p:childTnLst>
                          </p:cTn>
                        </p:par>
                        <p:par>
                          <p:cTn id="8" fill="hold" nodeType="afterGroup">
                            <p:stCondLst>
                              <p:cond delay="2250"/>
                            </p:stCondLst>
                            <p:childTnLst>
                              <p:par>
                                <p:cTn id="9" presetID="22" presetClass="entr" presetSubtype="1" fill="hold" nodeType="afterEffect">
                                  <p:stCondLst>
                                    <p:cond delay="0"/>
                                  </p:stCondLst>
                                  <p:childTnLst>
                                    <p:set>
                                      <p:cBhvr>
                                        <p:cTn id="10" dur="1" fill="hold">
                                          <p:stCondLst>
                                            <p:cond delay="0"/>
                                          </p:stCondLst>
                                        </p:cTn>
                                        <p:tgtEl>
                                          <p:spTgt spid="43011">
                                            <p:txEl>
                                              <p:pRg st="0" end="0"/>
                                            </p:txEl>
                                          </p:spTgt>
                                        </p:tgtEl>
                                        <p:attrNameLst>
                                          <p:attrName>style.visibility</p:attrName>
                                        </p:attrNameLst>
                                      </p:cBhvr>
                                      <p:to>
                                        <p:strVal val="visible"/>
                                      </p:to>
                                    </p:set>
                                    <p:animEffect transition="in" filter="wipe(up)">
                                      <p:cBhvr>
                                        <p:cTn id="11" dur="2000"/>
                                        <p:tgtEl>
                                          <p:spTgt spid="43011">
                                            <p:txEl>
                                              <p:pRg st="0" end="0"/>
                                            </p:txEl>
                                          </p:spTgt>
                                        </p:tgtEl>
                                      </p:cBhvr>
                                    </p:animEffect>
                                  </p:childTnLst>
                                </p:cTn>
                              </p:par>
                            </p:childTnLst>
                          </p:cTn>
                        </p:par>
                        <p:par>
                          <p:cTn id="12" fill="hold" nodeType="afterGroup">
                            <p:stCondLst>
                              <p:cond delay="4250"/>
                            </p:stCondLst>
                            <p:childTnLst>
                              <p:par>
                                <p:cTn id="13" presetID="22" presetClass="entr" presetSubtype="1" fill="hold" nodeType="afterEffect">
                                  <p:stCondLst>
                                    <p:cond delay="0"/>
                                  </p:stCondLst>
                                  <p:childTnLst>
                                    <p:set>
                                      <p:cBhvr>
                                        <p:cTn id="14" dur="1" fill="hold">
                                          <p:stCondLst>
                                            <p:cond delay="0"/>
                                          </p:stCondLst>
                                        </p:cTn>
                                        <p:tgtEl>
                                          <p:spTgt spid="43011">
                                            <p:txEl>
                                              <p:pRg st="1" end="1"/>
                                            </p:txEl>
                                          </p:spTgt>
                                        </p:tgtEl>
                                        <p:attrNameLst>
                                          <p:attrName>style.visibility</p:attrName>
                                        </p:attrNameLst>
                                      </p:cBhvr>
                                      <p:to>
                                        <p:strVal val="visible"/>
                                      </p:to>
                                    </p:set>
                                    <p:animEffect transition="in" filter="wipe(up)">
                                      <p:cBhvr>
                                        <p:cTn id="15" dur="2000"/>
                                        <p:tgtEl>
                                          <p:spTgt spid="43011">
                                            <p:txEl>
                                              <p:pRg st="1" end="1"/>
                                            </p:txEl>
                                          </p:spTgt>
                                        </p:tgtEl>
                                      </p:cBhvr>
                                    </p:animEffect>
                                  </p:childTnLst>
                                </p:cTn>
                              </p:par>
                            </p:childTnLst>
                          </p:cTn>
                        </p:par>
                        <p:par>
                          <p:cTn id="16" fill="hold" nodeType="afterGroup">
                            <p:stCondLst>
                              <p:cond delay="6250"/>
                            </p:stCondLst>
                            <p:childTnLst>
                              <p:par>
                                <p:cTn id="17" presetID="22" presetClass="entr" presetSubtype="1" fill="hold" nodeType="after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Effect transition="in" filter="wipe(up)">
                                      <p:cBhvr>
                                        <p:cTn id="19" dur="2000"/>
                                        <p:tgtEl>
                                          <p:spTgt spid="43011">
                                            <p:txEl>
                                              <p:pRg st="2" end="2"/>
                                            </p:txEl>
                                          </p:spTgt>
                                        </p:tgtEl>
                                      </p:cBhvr>
                                    </p:animEffect>
                                  </p:childTnLst>
                                </p:cTn>
                              </p:par>
                            </p:childTnLst>
                          </p:cTn>
                        </p:par>
                        <p:par>
                          <p:cTn id="20" fill="hold" nodeType="afterGroup">
                            <p:stCondLst>
                              <p:cond delay="8250"/>
                            </p:stCondLst>
                            <p:childTnLst>
                              <p:par>
                                <p:cTn id="21" presetID="22" presetClass="entr" presetSubtype="1" fill="hold" nodeType="afterEffect">
                                  <p:stCondLst>
                                    <p:cond delay="0"/>
                                  </p:stCondLst>
                                  <p:childTnLst>
                                    <p:set>
                                      <p:cBhvr>
                                        <p:cTn id="22" dur="1" fill="hold">
                                          <p:stCondLst>
                                            <p:cond delay="0"/>
                                          </p:stCondLst>
                                        </p:cTn>
                                        <p:tgtEl>
                                          <p:spTgt spid="43011">
                                            <p:txEl>
                                              <p:pRg st="3" end="3"/>
                                            </p:txEl>
                                          </p:spTgt>
                                        </p:tgtEl>
                                        <p:attrNameLst>
                                          <p:attrName>style.visibility</p:attrName>
                                        </p:attrNameLst>
                                      </p:cBhvr>
                                      <p:to>
                                        <p:strVal val="visible"/>
                                      </p:to>
                                    </p:set>
                                    <p:animEffect transition="in" filter="wipe(up)">
                                      <p:cBhvr>
                                        <p:cTn id="23" dur="2000"/>
                                        <p:tgtEl>
                                          <p:spTgt spid="43011">
                                            <p:txEl>
                                              <p:pRg st="3" end="3"/>
                                            </p:txEl>
                                          </p:spTgt>
                                        </p:tgtEl>
                                      </p:cBhvr>
                                    </p:animEffect>
                                  </p:childTnLst>
                                </p:cTn>
                              </p:par>
                            </p:childTnLst>
                          </p:cTn>
                        </p:par>
                        <p:par>
                          <p:cTn id="24" fill="hold" nodeType="afterGroup">
                            <p:stCondLst>
                              <p:cond delay="10250"/>
                            </p:stCondLst>
                            <p:childTnLst>
                              <p:par>
                                <p:cTn id="25" presetID="22" presetClass="entr" presetSubtype="1" fill="hold" nodeType="after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Effect transition="in" filter="wipe(up)">
                                      <p:cBhvr>
                                        <p:cTn id="27" dur="2000"/>
                                        <p:tgtEl>
                                          <p:spTgt spid="43011">
                                            <p:txEl>
                                              <p:pRg st="4" end="4"/>
                                            </p:txEl>
                                          </p:spTgt>
                                        </p:tgtEl>
                                      </p:cBhvr>
                                    </p:animEffect>
                                  </p:childTnLst>
                                </p:cTn>
                              </p:par>
                            </p:childTnLst>
                          </p:cTn>
                        </p:par>
                        <p:par>
                          <p:cTn id="28" fill="hold" nodeType="afterGroup">
                            <p:stCondLst>
                              <p:cond delay="12250"/>
                            </p:stCondLst>
                            <p:childTnLst>
                              <p:par>
                                <p:cTn id="29" presetID="22" presetClass="entr" presetSubtype="1" fill="hold" nodeType="afterEffect">
                                  <p:stCondLst>
                                    <p:cond delay="0"/>
                                  </p:stCondLst>
                                  <p:childTnLst>
                                    <p:set>
                                      <p:cBhvr>
                                        <p:cTn id="30" dur="1" fill="hold">
                                          <p:stCondLst>
                                            <p:cond delay="0"/>
                                          </p:stCondLst>
                                        </p:cTn>
                                        <p:tgtEl>
                                          <p:spTgt spid="43011">
                                            <p:txEl>
                                              <p:pRg st="5" end="5"/>
                                            </p:txEl>
                                          </p:spTgt>
                                        </p:tgtEl>
                                        <p:attrNameLst>
                                          <p:attrName>style.visibility</p:attrName>
                                        </p:attrNameLst>
                                      </p:cBhvr>
                                      <p:to>
                                        <p:strVal val="visible"/>
                                      </p:to>
                                    </p:set>
                                    <p:animEffect transition="in" filter="wipe(up)">
                                      <p:cBhvr>
                                        <p:cTn id="31" dur="2000"/>
                                        <p:tgtEl>
                                          <p:spTgt spid="43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430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64F49DB-0C09-E0D4-0877-248959A84B5C}"/>
              </a:ext>
            </a:extLst>
          </p:cNvPr>
          <p:cNvSpPr>
            <a:spLocks noGrp="1" noChangeArrowheads="1"/>
          </p:cNvSpPr>
          <p:nvPr>
            <p:ph type="title"/>
          </p:nvPr>
        </p:nvSpPr>
        <p:spPr>
          <a:xfrm>
            <a:off x="1281113" y="79375"/>
            <a:ext cx="7772400" cy="1143000"/>
          </a:xfrm>
        </p:spPr>
        <p:txBody>
          <a:bodyPr rtlCol="0">
            <a:normAutofit/>
          </a:bodyPr>
          <a:lstStyle/>
          <a:p>
            <a:pPr eaLnBrk="1" fontAlgn="auto" hangingPunct="1">
              <a:spcAft>
                <a:spcPts val="0"/>
              </a:spcAft>
              <a:defRPr/>
            </a:pPr>
            <a:r>
              <a:rPr lang="ar-LB" sz="4800" b="1" i="1" dirty="0">
                <a:latin typeface="Arial" panose="020B0604020202020204" pitchFamily="34" charset="0"/>
                <a:ea typeface="+mn-ea"/>
                <a:cs typeface="Arial" panose="020B0604020202020204" pitchFamily="34" charset="0"/>
              </a:rPr>
              <a:t>ال</a:t>
            </a:r>
            <a:r>
              <a:rPr lang="ar-SA" sz="4800" b="1" i="1" dirty="0">
                <a:latin typeface="Arial" panose="020B0604020202020204" pitchFamily="34" charset="0"/>
                <a:ea typeface="+mn-ea"/>
                <a:cs typeface="Arial" panose="020B0604020202020204" pitchFamily="34" charset="0"/>
              </a:rPr>
              <a:t>خلاصة</a:t>
            </a:r>
            <a:endParaRPr lang="en-US" sz="4800" b="1" i="1" dirty="0">
              <a:latin typeface="Arial" panose="020B0604020202020204" pitchFamily="34" charset="0"/>
              <a:ea typeface="+mn-ea"/>
              <a:cs typeface="Arial" panose="020B0604020202020204" pitchFamily="34" charset="0"/>
            </a:endParaRPr>
          </a:p>
        </p:txBody>
      </p:sp>
      <p:sp>
        <p:nvSpPr>
          <p:cNvPr id="45059" name="Rectangle 3">
            <a:extLst>
              <a:ext uri="{FF2B5EF4-FFF2-40B4-BE49-F238E27FC236}">
                <a16:creationId xmlns:a16="http://schemas.microsoft.com/office/drawing/2014/main" id="{A9E14AE4-F022-E14F-FD79-CB887021031D}"/>
              </a:ext>
            </a:extLst>
          </p:cNvPr>
          <p:cNvSpPr>
            <a:spLocks noGrp="1" noChangeArrowheads="1"/>
          </p:cNvSpPr>
          <p:nvPr>
            <p:ph type="body" sz="half" idx="1"/>
          </p:nvPr>
        </p:nvSpPr>
        <p:spPr>
          <a:xfrm>
            <a:off x="1174750" y="1371600"/>
            <a:ext cx="7874000" cy="1143000"/>
          </a:xfrm>
        </p:spPr>
        <p:txBody>
          <a:bodyPr/>
          <a:lstStyle/>
          <a:p>
            <a:pPr marL="0" indent="0" algn="r" rtl="1">
              <a:buFont typeface="Arial" panose="020B0604020202020204" pitchFamily="34" charset="0"/>
              <a:buNone/>
            </a:pPr>
            <a:r>
              <a:rPr lang="ar-LB" altLang="en-US">
                <a:cs typeface="Arial" panose="020B0604020202020204" pitchFamily="34" charset="0"/>
              </a:rPr>
              <a:t>النجاح من دون ديمقراطية غير ممكن. الديمقراطية من دون نساء مستحيلة.</a:t>
            </a:r>
            <a:endParaRPr lang="en-US" altLang="en-US">
              <a:cs typeface="Arial" panose="020B0604020202020204" pitchFamily="34" charset="0"/>
            </a:endParaRPr>
          </a:p>
        </p:txBody>
      </p:sp>
      <p:pic>
        <p:nvPicPr>
          <p:cNvPr id="5" name="Picture 2">
            <a:extLst>
              <a:ext uri="{FF2B5EF4-FFF2-40B4-BE49-F238E27FC236}">
                <a16:creationId xmlns:a16="http://schemas.microsoft.com/office/drawing/2014/main" id="{11F66117-3571-0359-5615-655FE7140F5A}"/>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6" name="Picture 2">
            <a:extLst>
              <a:ext uri="{FF2B5EF4-FFF2-40B4-BE49-F238E27FC236}">
                <a16:creationId xmlns:a16="http://schemas.microsoft.com/office/drawing/2014/main" id="{053BE467-D8B5-331F-2B67-FE8A93FE2E8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45062" name="TextBox 8">
            <a:extLst>
              <a:ext uri="{FF2B5EF4-FFF2-40B4-BE49-F238E27FC236}">
                <a16:creationId xmlns:a16="http://schemas.microsoft.com/office/drawing/2014/main" id="{A25C1672-C977-4D27-B43A-440BD84B0E17}"/>
              </a:ext>
            </a:extLst>
          </p:cNvPr>
          <p:cNvSpPr txBox="1">
            <a:spLocks noChangeArrowheads="1"/>
          </p:cNvSpPr>
          <p:nvPr/>
        </p:nvSpPr>
        <p:spPr bwMode="auto">
          <a:xfrm>
            <a:off x="1262063" y="2971800"/>
            <a:ext cx="7848600" cy="265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buFontTx/>
              <a:buNone/>
            </a:pPr>
            <a:r>
              <a:rPr lang="ar-LB" altLang="en-US"/>
              <a:t>«مشاركة المرأة في الحياة السياسية تنتج في أرباح ملموسة للديمقراطية، بما في ذلك استجابة أفضل لاحتياجات المواطنين، ومزيد من التعاون بين الأحزاب السياسية، والإثنيات المختلفة، وسلام أكثر استدامةً.»</a:t>
            </a:r>
            <a:endParaRPr lang="en-US" altLang="en-US"/>
          </a:p>
          <a:p>
            <a:pPr rtl="1">
              <a:buFontTx/>
              <a:buNone/>
            </a:pPr>
            <a:r>
              <a:rPr lang="ar-LB" altLang="en-US"/>
              <a:t>مادلين ك. أولبرايت</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afterEffect">
                                  <p:stCondLst>
                                    <p:cond delay="0"/>
                                  </p:stCondLst>
                                  <p:iterate type="wd">
                                    <p:tmPct val="10000"/>
                                  </p:iterate>
                                  <p:childTnLst>
                                    <p:set>
                                      <p:cBhvr>
                                        <p:cTn id="6" dur="1" fill="hold">
                                          <p:stCondLst>
                                            <p:cond delay="0"/>
                                          </p:stCondLst>
                                        </p:cTn>
                                        <p:tgtEl>
                                          <p:spTgt spid="13314"/>
                                        </p:tgtEl>
                                        <p:attrNameLst>
                                          <p:attrName>style.visibility</p:attrName>
                                        </p:attrNameLst>
                                      </p:cBhvr>
                                      <p:to>
                                        <p:strVal val="visible"/>
                                      </p:to>
                                    </p:set>
                                    <p:animEffect transition="in" filter="randombar(horizontal)">
                                      <p:cBhvr>
                                        <p:cTn id="7" dur="2000"/>
                                        <p:tgtEl>
                                          <p:spTgt spid="13314"/>
                                        </p:tgtEl>
                                      </p:cBhvr>
                                    </p:animEffect>
                                  </p:childTnLst>
                                </p:cTn>
                              </p:par>
                            </p:childTnLst>
                          </p:cTn>
                        </p:par>
                        <p:par>
                          <p:cTn id="8" fill="hold" nodeType="afterGroup">
                            <p:stCondLst>
                              <p:cond delay="2200"/>
                            </p:stCondLst>
                            <p:childTnLst>
                              <p:par>
                                <p:cTn id="9" presetID="14" presetClass="entr" presetSubtype="10" fill="hold" nodeType="afterEffect">
                                  <p:stCondLst>
                                    <p:cond delay="0"/>
                                  </p:stCondLst>
                                  <p:iterate type="wd">
                                    <p:tmPct val="10000"/>
                                  </p:iterate>
                                  <p:childTnLst>
                                    <p:set>
                                      <p:cBhvr>
                                        <p:cTn id="10" dur="1" fill="hold">
                                          <p:stCondLst>
                                            <p:cond delay="0"/>
                                          </p:stCondLst>
                                        </p:cTn>
                                        <p:tgtEl>
                                          <p:spTgt spid="45059">
                                            <p:txEl>
                                              <p:pRg st="0" end="0"/>
                                            </p:txEl>
                                          </p:spTgt>
                                        </p:tgtEl>
                                        <p:attrNameLst>
                                          <p:attrName>style.visibility</p:attrName>
                                        </p:attrNameLst>
                                      </p:cBhvr>
                                      <p:to>
                                        <p:strVal val="visible"/>
                                      </p:to>
                                    </p:set>
                                    <p:animEffect transition="in" filter="randombar(horizontal)">
                                      <p:cBhvr>
                                        <p:cTn id="11" dur="1000"/>
                                        <p:tgtEl>
                                          <p:spTgt spid="45059">
                                            <p:txEl>
                                              <p:pRg st="0" end="0"/>
                                            </p:txEl>
                                          </p:spTgt>
                                        </p:tgtEl>
                                      </p:cBhvr>
                                    </p:animEffect>
                                  </p:childTnLst>
                                </p:cTn>
                              </p:par>
                            </p:childTnLst>
                          </p:cTn>
                        </p:par>
                        <p:par>
                          <p:cTn id="12" fill="hold" nodeType="afterGroup">
                            <p:stCondLst>
                              <p:cond delay="4400"/>
                            </p:stCondLst>
                            <p:childTnLst>
                              <p:par>
                                <p:cTn id="13" presetID="14" presetClass="entr" presetSubtype="10" fill="hold" nodeType="afterEffect">
                                  <p:stCondLst>
                                    <p:cond delay="0"/>
                                  </p:stCondLst>
                                  <p:iterate type="lt">
                                    <p:tmPct val="10000"/>
                                  </p:iterate>
                                  <p:childTnLst>
                                    <p:set>
                                      <p:cBhvr>
                                        <p:cTn id="14" dur="1" fill="hold">
                                          <p:stCondLst>
                                            <p:cond delay="0"/>
                                          </p:stCondLst>
                                        </p:cTn>
                                        <p:tgtEl>
                                          <p:spTgt spid="45062"/>
                                        </p:tgtEl>
                                        <p:attrNameLst>
                                          <p:attrName>style.visibility</p:attrName>
                                        </p:attrNameLst>
                                      </p:cBhvr>
                                      <p:to>
                                        <p:strVal val="visible"/>
                                      </p:to>
                                    </p:set>
                                    <p:animEffect transition="in" filter="randombar(horizontal)">
                                      <p:cBhvr>
                                        <p:cTn id="15" dur="500"/>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45059" grpId="0" build="p"/>
      <p:bldP spid="4506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53C06E8-2B15-CCAD-4BBD-14844E434069}"/>
              </a:ext>
            </a:extLst>
          </p:cNvPr>
          <p:cNvSpPr>
            <a:spLocks noGrp="1"/>
          </p:cNvSpPr>
          <p:nvPr>
            <p:ph type="title"/>
          </p:nvPr>
        </p:nvSpPr>
        <p:spPr>
          <a:xfrm>
            <a:off x="1371600" y="273050"/>
            <a:ext cx="7918450" cy="1066800"/>
          </a:xfrm>
        </p:spPr>
        <p:txBody>
          <a:bodyPr rtlCol="0">
            <a:noAutofit/>
          </a:bodyPr>
          <a:lstStyle/>
          <a:p>
            <a:pPr eaLnBrk="1" fontAlgn="auto" hangingPunct="1">
              <a:spcAft>
                <a:spcPts val="0"/>
              </a:spcAft>
              <a:defRPr/>
            </a:pPr>
            <a:r>
              <a:rPr lang="ar-LB" sz="5400" b="1" i="1" dirty="0">
                <a:latin typeface="Arial" panose="020B0604020202020204" pitchFamily="34" charset="0"/>
                <a:ea typeface="+mn-ea"/>
                <a:cs typeface="Arial" panose="020B0604020202020204" pitchFamily="34" charset="0"/>
              </a:rPr>
              <a:t>الأهداف</a:t>
            </a:r>
            <a:endParaRPr lang="en-US" sz="5400" b="1" i="1" dirty="0">
              <a:latin typeface="Arial" panose="020B0604020202020204" pitchFamily="34" charset="0"/>
              <a:ea typeface="+mn-ea"/>
              <a:cs typeface="Arial" panose="020B0604020202020204" pitchFamily="34" charset="0"/>
            </a:endParaRPr>
          </a:p>
        </p:txBody>
      </p:sp>
      <p:pic>
        <p:nvPicPr>
          <p:cNvPr id="13" name="Picture 2">
            <a:extLst>
              <a:ext uri="{FF2B5EF4-FFF2-40B4-BE49-F238E27FC236}">
                <a16:creationId xmlns:a16="http://schemas.microsoft.com/office/drawing/2014/main" id="{3C2D4B96-A92D-922C-7E1C-25BD1EB3EE5F}"/>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14" name="Picture 2">
            <a:extLst>
              <a:ext uri="{FF2B5EF4-FFF2-40B4-BE49-F238E27FC236}">
                <a16:creationId xmlns:a16="http://schemas.microsoft.com/office/drawing/2014/main" id="{E55537A0-F1CC-60F7-481E-3A1D01E94DC6}"/>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37894" name="Content Placeholder 15">
            <a:extLst>
              <a:ext uri="{FF2B5EF4-FFF2-40B4-BE49-F238E27FC236}">
                <a16:creationId xmlns:a16="http://schemas.microsoft.com/office/drawing/2014/main" id="{237313BE-F1E9-BDC7-30F4-452B5706C6FE}"/>
              </a:ext>
            </a:extLst>
          </p:cNvPr>
          <p:cNvSpPr>
            <a:spLocks noGrp="1"/>
          </p:cNvSpPr>
          <p:nvPr>
            <p:ph idx="1"/>
          </p:nvPr>
        </p:nvSpPr>
        <p:spPr>
          <a:xfrm>
            <a:off x="1066800" y="1219200"/>
            <a:ext cx="7848600" cy="5257800"/>
          </a:xfrm>
        </p:spPr>
        <p:txBody>
          <a:bodyPr/>
          <a:lstStyle/>
          <a:p>
            <a:pPr marL="0" indent="0" algn="r" rtl="1">
              <a:buFont typeface="Arial" charset="0"/>
              <a:buNone/>
              <a:defRPr/>
            </a:pPr>
            <a:r>
              <a:rPr lang="ar-LB" sz="4000" dirty="0">
                <a:cs typeface="Arial" panose="020B0604020202020204" pitchFamily="34" charset="0"/>
              </a:rPr>
              <a:t>نريد المزيد من:</a:t>
            </a:r>
            <a:endParaRPr lang="en-US" sz="4000" dirty="0">
              <a:cs typeface="Arial" panose="020B0604020202020204" pitchFamily="34" charset="0"/>
            </a:endParaRPr>
          </a:p>
          <a:p>
            <a:pPr algn="r" rtl="1">
              <a:defRPr/>
            </a:pPr>
            <a:r>
              <a:rPr lang="ar-LB" sz="4000" dirty="0">
                <a:cs typeface="Arial" panose="020B0604020202020204" pitchFamily="34" charset="0"/>
              </a:rPr>
              <a:t>الناخبات (الواعيات)</a:t>
            </a:r>
            <a:endParaRPr lang="en-US" sz="4000" dirty="0">
              <a:cs typeface="Arial" panose="020B0604020202020204" pitchFamily="34" charset="0"/>
            </a:endParaRPr>
          </a:p>
          <a:p>
            <a:pPr algn="r" rtl="1">
              <a:buFont typeface="Arial" charset="0"/>
              <a:buChar char="•"/>
              <a:defRPr/>
            </a:pPr>
            <a:r>
              <a:rPr lang="ar-LB" sz="4000" dirty="0">
                <a:cs typeface="Arial" panose="020B0604020202020204" pitchFamily="34" charset="0"/>
              </a:rPr>
              <a:t>القائدات الحزبيات من النساء</a:t>
            </a:r>
            <a:endParaRPr lang="en-US" sz="4000" dirty="0">
              <a:cs typeface="Arial" panose="020B0604020202020204" pitchFamily="34" charset="0"/>
            </a:endParaRPr>
          </a:p>
          <a:p>
            <a:pPr algn="r" rtl="1">
              <a:buFont typeface="Arial" charset="0"/>
              <a:buChar char="•"/>
              <a:defRPr/>
            </a:pPr>
            <a:r>
              <a:rPr lang="ar-LB" sz="4000" dirty="0">
                <a:cs typeface="Arial" panose="020B0604020202020204" pitchFamily="34" charset="0"/>
              </a:rPr>
              <a:t>النساء المنتخبات على كافة المستويات</a:t>
            </a:r>
            <a:endParaRPr lang="en-US" sz="4000" dirty="0">
              <a:cs typeface="Arial" panose="020B0604020202020204" pitchFamily="34" charset="0"/>
            </a:endParaRPr>
          </a:p>
          <a:p>
            <a:pPr algn="r" rtl="1">
              <a:buFont typeface="Arial" charset="0"/>
              <a:buChar char="•"/>
              <a:defRPr/>
            </a:pPr>
            <a:r>
              <a:rPr lang="ar-LB" sz="4000" dirty="0">
                <a:cs typeface="Arial" panose="020B0604020202020204" pitchFamily="34" charset="0"/>
              </a:rPr>
              <a:t>القائدات الفاعلات</a:t>
            </a:r>
            <a:endParaRPr lang="en-US" sz="4000" dirty="0">
              <a:cs typeface="Arial" panose="020B0604020202020204" pitchFamily="34" charset="0"/>
            </a:endParaRPr>
          </a:p>
          <a:p>
            <a:pPr algn="r" rtl="1">
              <a:buFont typeface="Arial" charset="0"/>
              <a:buChar char="•"/>
              <a:defRPr/>
            </a:pPr>
            <a:r>
              <a:rPr lang="ar-LB" sz="4000" dirty="0">
                <a:cs typeface="Arial" panose="020B0604020202020204" pitchFamily="34" charset="0"/>
              </a:rPr>
              <a:t>البرامج السياسية الدامجة</a:t>
            </a:r>
            <a:endParaRPr lang="en-US" sz="4000" dirty="0">
              <a:cs typeface="Arial" panose="020B0604020202020204" pitchFamily="34" charset="0"/>
            </a:endParaRPr>
          </a:p>
          <a:p>
            <a:pPr algn="r" rtl="1">
              <a:buFont typeface="Arial" charset="0"/>
              <a:buChar char="•"/>
              <a:defRPr/>
            </a:pPr>
            <a:r>
              <a:rPr lang="ar-LB" sz="4000" dirty="0">
                <a:cs typeface="Arial" panose="020B0604020202020204" pitchFamily="34" charset="0"/>
              </a:rPr>
              <a:t>السياسات العامة الشمولية</a:t>
            </a:r>
            <a:endParaRPr lang="fr-FR" sz="4000" dirty="0">
              <a:cs typeface="Arial" panose="020B0604020202020204" pitchFamily="34" charset="0"/>
            </a:endParaRPr>
          </a:p>
          <a:p>
            <a:pPr>
              <a:buFont typeface="Arial" charset="0"/>
              <a:buChar char="•"/>
              <a:defRPr/>
            </a:pPr>
            <a:endParaRPr lang="en-US" sz="4000" dirty="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iterate type="lt">
                                    <p:tmPct val="10000"/>
                                  </p:iterate>
                                  <p:childTnLst>
                                    <p:set>
                                      <p:cBhvr>
                                        <p:cTn id="6" dur="1" fill="hold">
                                          <p:stCondLst>
                                            <p:cond delay="0"/>
                                          </p:stCondLst>
                                        </p:cTn>
                                        <p:tgtEl>
                                          <p:spTgt spid="20482"/>
                                        </p:tgtEl>
                                        <p:attrNameLst>
                                          <p:attrName>style.visibility</p:attrName>
                                        </p:attrNameLst>
                                      </p:cBhvr>
                                      <p:to>
                                        <p:strVal val="visible"/>
                                      </p:to>
                                    </p:set>
                                    <p:animEffect transition="in" filter="wipe(down)">
                                      <p:cBhvr>
                                        <p:cTn id="7" dur="290">
                                          <p:stCondLst>
                                            <p:cond delay="0"/>
                                          </p:stCondLst>
                                        </p:cTn>
                                        <p:tgtEl>
                                          <p:spTgt spid="20482"/>
                                        </p:tgtEl>
                                      </p:cBhvr>
                                    </p:animEffect>
                                    <p:anim calcmode="lin" valueType="num">
                                      <p:cBhvr>
                                        <p:cTn id="8" dur="911" tmFilter="0,0; 0.14,0.36; 0.43,0.73; 0.71,0.91; 1.0,1.0">
                                          <p:stCondLst>
                                            <p:cond delay="0"/>
                                          </p:stCondLst>
                                        </p:cTn>
                                        <p:tgtEl>
                                          <p:spTgt spid="2048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048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048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048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0482"/>
                                        </p:tgtEl>
                                        <p:attrNameLst>
                                          <p:attrName>ppt_y</p:attrName>
                                        </p:attrNameLst>
                                      </p:cBhvr>
                                      <p:tavLst>
                                        <p:tav tm="0" fmla="#ppt_y-sin(pi*$)/81">
                                          <p:val>
                                            <p:fltVal val="0"/>
                                          </p:val>
                                        </p:tav>
                                        <p:tav tm="100000">
                                          <p:val>
                                            <p:fltVal val="1"/>
                                          </p:val>
                                        </p:tav>
                                      </p:tavLst>
                                    </p:anim>
                                    <p:animScale>
                                      <p:cBhvr>
                                        <p:cTn id="13" dur="13">
                                          <p:stCondLst>
                                            <p:cond delay="325"/>
                                          </p:stCondLst>
                                        </p:cTn>
                                        <p:tgtEl>
                                          <p:spTgt spid="20482"/>
                                        </p:tgtEl>
                                      </p:cBhvr>
                                      <p:to x="100000" y="60000"/>
                                    </p:animScale>
                                    <p:animScale>
                                      <p:cBhvr>
                                        <p:cTn id="14" dur="83" decel="50000">
                                          <p:stCondLst>
                                            <p:cond delay="338"/>
                                          </p:stCondLst>
                                        </p:cTn>
                                        <p:tgtEl>
                                          <p:spTgt spid="20482"/>
                                        </p:tgtEl>
                                      </p:cBhvr>
                                      <p:to x="100000" y="100000"/>
                                    </p:animScale>
                                    <p:animScale>
                                      <p:cBhvr>
                                        <p:cTn id="15" dur="13">
                                          <p:stCondLst>
                                            <p:cond delay="656"/>
                                          </p:stCondLst>
                                        </p:cTn>
                                        <p:tgtEl>
                                          <p:spTgt spid="20482"/>
                                        </p:tgtEl>
                                      </p:cBhvr>
                                      <p:to x="100000" y="80000"/>
                                    </p:animScale>
                                    <p:animScale>
                                      <p:cBhvr>
                                        <p:cTn id="16" dur="83" decel="50000">
                                          <p:stCondLst>
                                            <p:cond delay="669"/>
                                          </p:stCondLst>
                                        </p:cTn>
                                        <p:tgtEl>
                                          <p:spTgt spid="20482"/>
                                        </p:tgtEl>
                                      </p:cBhvr>
                                      <p:to x="100000" y="100000"/>
                                    </p:animScale>
                                    <p:animScale>
                                      <p:cBhvr>
                                        <p:cTn id="17" dur="13">
                                          <p:stCondLst>
                                            <p:cond delay="821"/>
                                          </p:stCondLst>
                                        </p:cTn>
                                        <p:tgtEl>
                                          <p:spTgt spid="20482"/>
                                        </p:tgtEl>
                                      </p:cBhvr>
                                      <p:to x="100000" y="90000"/>
                                    </p:animScale>
                                    <p:animScale>
                                      <p:cBhvr>
                                        <p:cTn id="18" dur="83" decel="50000">
                                          <p:stCondLst>
                                            <p:cond delay="834"/>
                                          </p:stCondLst>
                                        </p:cTn>
                                        <p:tgtEl>
                                          <p:spTgt spid="20482"/>
                                        </p:tgtEl>
                                      </p:cBhvr>
                                      <p:to x="100000" y="100000"/>
                                    </p:animScale>
                                    <p:animScale>
                                      <p:cBhvr>
                                        <p:cTn id="19" dur="13">
                                          <p:stCondLst>
                                            <p:cond delay="904"/>
                                          </p:stCondLst>
                                        </p:cTn>
                                        <p:tgtEl>
                                          <p:spTgt spid="20482"/>
                                        </p:tgtEl>
                                      </p:cBhvr>
                                      <p:to x="100000" y="95000"/>
                                    </p:animScale>
                                    <p:animScale>
                                      <p:cBhvr>
                                        <p:cTn id="20" dur="83" decel="50000">
                                          <p:stCondLst>
                                            <p:cond delay="917"/>
                                          </p:stCondLst>
                                        </p:cTn>
                                        <p:tgtEl>
                                          <p:spTgt spid="20482"/>
                                        </p:tgtEl>
                                      </p:cBhvr>
                                      <p:to x="100000" y="100000"/>
                                    </p:animScale>
                                  </p:childTnLst>
                                </p:cTn>
                              </p:par>
                            </p:childTnLst>
                          </p:cTn>
                        </p:par>
                        <p:par>
                          <p:cTn id="21" fill="hold" nodeType="afterGroup">
                            <p:stCondLst>
                              <p:cond delay="1600"/>
                            </p:stCondLst>
                            <p:childTnLst>
                              <p:par>
                                <p:cTn id="22" presetID="26" presetClass="entr" presetSubtype="0" fill="hold" nodeType="afterEffect">
                                  <p:stCondLst>
                                    <p:cond delay="0"/>
                                  </p:stCondLst>
                                  <p:iterate type="wd">
                                    <p:tmPct val="10000"/>
                                  </p:iterate>
                                  <p:childTnLst>
                                    <p:set>
                                      <p:cBhvr>
                                        <p:cTn id="23" dur="1" fill="hold">
                                          <p:stCondLst>
                                            <p:cond delay="0"/>
                                          </p:stCondLst>
                                        </p:cTn>
                                        <p:tgtEl>
                                          <p:spTgt spid="37894">
                                            <p:txEl>
                                              <p:pRg st="0" end="0"/>
                                            </p:txEl>
                                          </p:spTgt>
                                        </p:tgtEl>
                                        <p:attrNameLst>
                                          <p:attrName>style.visibility</p:attrName>
                                        </p:attrNameLst>
                                      </p:cBhvr>
                                      <p:to>
                                        <p:strVal val="visible"/>
                                      </p:to>
                                    </p:set>
                                    <p:animEffect transition="in" filter="wipe(down)">
                                      <p:cBhvr>
                                        <p:cTn id="24" dur="290">
                                          <p:stCondLst>
                                            <p:cond delay="0"/>
                                          </p:stCondLst>
                                        </p:cTn>
                                        <p:tgtEl>
                                          <p:spTgt spid="37894">
                                            <p:txEl>
                                              <p:pRg st="0" end="0"/>
                                            </p:txEl>
                                          </p:spTgt>
                                        </p:tgtEl>
                                      </p:cBhvr>
                                    </p:animEffect>
                                    <p:anim calcmode="lin" valueType="num">
                                      <p:cBhvr>
                                        <p:cTn id="25" dur="911" tmFilter="0,0; 0.14,0.36; 0.43,0.73; 0.71,0.91; 1.0,1.0">
                                          <p:stCondLst>
                                            <p:cond delay="0"/>
                                          </p:stCondLst>
                                        </p:cTn>
                                        <p:tgtEl>
                                          <p:spTgt spid="37894">
                                            <p:txEl>
                                              <p:pRg st="0" end="0"/>
                                            </p:txEl>
                                          </p:spTgt>
                                        </p:tgtEl>
                                        <p:attrNameLst>
                                          <p:attrName>ppt_x</p:attrName>
                                        </p:attrNameLst>
                                      </p:cBhvr>
                                      <p:tavLst>
                                        <p:tav tm="0">
                                          <p:val>
                                            <p:strVal val="#ppt_x-0.25"/>
                                          </p:val>
                                        </p:tav>
                                        <p:tav tm="100000">
                                          <p:val>
                                            <p:strVal val="#ppt_x"/>
                                          </p:val>
                                        </p:tav>
                                      </p:tavLst>
                                    </p:anim>
                                    <p:anim calcmode="lin" valueType="num">
                                      <p:cBhvr>
                                        <p:cTn id="26" dur="332" tmFilter="0.0,0.0; 0.25,0.07; 0.50,0.2; 0.75,0.467; 1.0,1.0">
                                          <p:stCondLst>
                                            <p:cond delay="0"/>
                                          </p:stCondLst>
                                        </p:cTn>
                                        <p:tgtEl>
                                          <p:spTgt spid="37894">
                                            <p:txEl>
                                              <p:pRg st="0" end="0"/>
                                            </p:txEl>
                                          </p:spTgt>
                                        </p:tgtEl>
                                        <p:attrNameLst>
                                          <p:attrName>ppt_y</p:attrName>
                                        </p:attrNameLst>
                                      </p:cBhvr>
                                      <p:tavLst>
                                        <p:tav tm="0" fmla="#ppt_y-sin(pi*$)/3">
                                          <p:val>
                                            <p:fltVal val="0.5"/>
                                          </p:val>
                                        </p:tav>
                                        <p:tav tm="100000">
                                          <p:val>
                                            <p:fltVal val="1"/>
                                          </p:val>
                                        </p:tav>
                                      </p:tavLst>
                                    </p:anim>
                                    <p:anim calcmode="lin" valueType="num">
                                      <p:cBhvr>
                                        <p:cTn id="27" dur="332" tmFilter="0, 0; 0.125,0.2665; 0.25,0.4; 0.375,0.465; 0.5,0.5;  0.625,0.535; 0.75,0.6; 0.875,0.7335; 1,1">
                                          <p:stCondLst>
                                            <p:cond delay="332"/>
                                          </p:stCondLst>
                                        </p:cTn>
                                        <p:tgtEl>
                                          <p:spTgt spid="37894">
                                            <p:txEl>
                                              <p:pRg st="0" end="0"/>
                                            </p:txEl>
                                          </p:spTgt>
                                        </p:tgtEl>
                                        <p:attrNameLst>
                                          <p:attrName>ppt_y</p:attrName>
                                        </p:attrNameLst>
                                      </p:cBhvr>
                                      <p:tavLst>
                                        <p:tav tm="0" fmla="#ppt_y-sin(pi*$)/9">
                                          <p:val>
                                            <p:fltVal val="0"/>
                                          </p:val>
                                        </p:tav>
                                        <p:tav tm="100000">
                                          <p:val>
                                            <p:fltVal val="1"/>
                                          </p:val>
                                        </p:tav>
                                      </p:tavLst>
                                    </p:anim>
                                    <p:anim calcmode="lin" valueType="num">
                                      <p:cBhvr>
                                        <p:cTn id="28" dur="166" tmFilter="0, 0; 0.125,0.2665; 0.25,0.4; 0.375,0.465; 0.5,0.5;  0.625,0.535; 0.75,0.6; 0.875,0.7335; 1,1">
                                          <p:stCondLst>
                                            <p:cond delay="662"/>
                                          </p:stCondLst>
                                        </p:cTn>
                                        <p:tgtEl>
                                          <p:spTgt spid="37894">
                                            <p:txEl>
                                              <p:pRg st="0" end="0"/>
                                            </p:txEl>
                                          </p:spTgt>
                                        </p:tgtEl>
                                        <p:attrNameLst>
                                          <p:attrName>ppt_y</p:attrName>
                                        </p:attrNameLst>
                                      </p:cBhvr>
                                      <p:tavLst>
                                        <p:tav tm="0" fmla="#ppt_y-sin(pi*$)/27">
                                          <p:val>
                                            <p:fltVal val="0"/>
                                          </p:val>
                                        </p:tav>
                                        <p:tav tm="100000">
                                          <p:val>
                                            <p:fltVal val="1"/>
                                          </p:val>
                                        </p:tav>
                                      </p:tavLst>
                                    </p:anim>
                                    <p:anim calcmode="lin" valueType="num">
                                      <p:cBhvr>
                                        <p:cTn id="29" dur="82" tmFilter="0, 0; 0.125,0.2665; 0.25,0.4; 0.375,0.465; 0.5,0.5;  0.625,0.535; 0.75,0.6; 0.875,0.7335; 1,1">
                                          <p:stCondLst>
                                            <p:cond delay="828"/>
                                          </p:stCondLst>
                                        </p:cTn>
                                        <p:tgtEl>
                                          <p:spTgt spid="37894">
                                            <p:txEl>
                                              <p:pRg st="0" end="0"/>
                                            </p:txEl>
                                          </p:spTgt>
                                        </p:tgtEl>
                                        <p:attrNameLst>
                                          <p:attrName>ppt_y</p:attrName>
                                        </p:attrNameLst>
                                      </p:cBhvr>
                                      <p:tavLst>
                                        <p:tav tm="0" fmla="#ppt_y-sin(pi*$)/81">
                                          <p:val>
                                            <p:fltVal val="0"/>
                                          </p:val>
                                        </p:tav>
                                        <p:tav tm="100000">
                                          <p:val>
                                            <p:fltVal val="1"/>
                                          </p:val>
                                        </p:tav>
                                      </p:tavLst>
                                    </p:anim>
                                    <p:animScale>
                                      <p:cBhvr>
                                        <p:cTn id="30" dur="13">
                                          <p:stCondLst>
                                            <p:cond delay="325"/>
                                          </p:stCondLst>
                                        </p:cTn>
                                        <p:tgtEl>
                                          <p:spTgt spid="37894">
                                            <p:txEl>
                                              <p:pRg st="0" end="0"/>
                                            </p:txEl>
                                          </p:spTgt>
                                        </p:tgtEl>
                                      </p:cBhvr>
                                      <p:to x="100000" y="60000"/>
                                    </p:animScale>
                                    <p:animScale>
                                      <p:cBhvr>
                                        <p:cTn id="31" dur="83" decel="50000">
                                          <p:stCondLst>
                                            <p:cond delay="338"/>
                                          </p:stCondLst>
                                        </p:cTn>
                                        <p:tgtEl>
                                          <p:spTgt spid="37894">
                                            <p:txEl>
                                              <p:pRg st="0" end="0"/>
                                            </p:txEl>
                                          </p:spTgt>
                                        </p:tgtEl>
                                      </p:cBhvr>
                                      <p:to x="100000" y="100000"/>
                                    </p:animScale>
                                    <p:animScale>
                                      <p:cBhvr>
                                        <p:cTn id="32" dur="13">
                                          <p:stCondLst>
                                            <p:cond delay="656"/>
                                          </p:stCondLst>
                                        </p:cTn>
                                        <p:tgtEl>
                                          <p:spTgt spid="37894">
                                            <p:txEl>
                                              <p:pRg st="0" end="0"/>
                                            </p:txEl>
                                          </p:spTgt>
                                        </p:tgtEl>
                                      </p:cBhvr>
                                      <p:to x="100000" y="80000"/>
                                    </p:animScale>
                                    <p:animScale>
                                      <p:cBhvr>
                                        <p:cTn id="33" dur="83" decel="50000">
                                          <p:stCondLst>
                                            <p:cond delay="669"/>
                                          </p:stCondLst>
                                        </p:cTn>
                                        <p:tgtEl>
                                          <p:spTgt spid="37894">
                                            <p:txEl>
                                              <p:pRg st="0" end="0"/>
                                            </p:txEl>
                                          </p:spTgt>
                                        </p:tgtEl>
                                      </p:cBhvr>
                                      <p:to x="100000" y="100000"/>
                                    </p:animScale>
                                    <p:animScale>
                                      <p:cBhvr>
                                        <p:cTn id="34" dur="13">
                                          <p:stCondLst>
                                            <p:cond delay="821"/>
                                          </p:stCondLst>
                                        </p:cTn>
                                        <p:tgtEl>
                                          <p:spTgt spid="37894">
                                            <p:txEl>
                                              <p:pRg st="0" end="0"/>
                                            </p:txEl>
                                          </p:spTgt>
                                        </p:tgtEl>
                                      </p:cBhvr>
                                      <p:to x="100000" y="90000"/>
                                    </p:animScale>
                                    <p:animScale>
                                      <p:cBhvr>
                                        <p:cTn id="35" dur="83" decel="50000">
                                          <p:stCondLst>
                                            <p:cond delay="834"/>
                                          </p:stCondLst>
                                        </p:cTn>
                                        <p:tgtEl>
                                          <p:spTgt spid="37894">
                                            <p:txEl>
                                              <p:pRg st="0" end="0"/>
                                            </p:txEl>
                                          </p:spTgt>
                                        </p:tgtEl>
                                      </p:cBhvr>
                                      <p:to x="100000" y="100000"/>
                                    </p:animScale>
                                    <p:animScale>
                                      <p:cBhvr>
                                        <p:cTn id="36" dur="13">
                                          <p:stCondLst>
                                            <p:cond delay="904"/>
                                          </p:stCondLst>
                                        </p:cTn>
                                        <p:tgtEl>
                                          <p:spTgt spid="37894">
                                            <p:txEl>
                                              <p:pRg st="0" end="0"/>
                                            </p:txEl>
                                          </p:spTgt>
                                        </p:tgtEl>
                                      </p:cBhvr>
                                      <p:to x="100000" y="95000"/>
                                    </p:animScale>
                                    <p:animScale>
                                      <p:cBhvr>
                                        <p:cTn id="37" dur="83" decel="50000">
                                          <p:stCondLst>
                                            <p:cond delay="917"/>
                                          </p:stCondLst>
                                        </p:cTn>
                                        <p:tgtEl>
                                          <p:spTgt spid="37894">
                                            <p:txEl>
                                              <p:pRg st="0" end="0"/>
                                            </p:txEl>
                                          </p:spTgt>
                                        </p:tgtEl>
                                      </p:cBhvr>
                                      <p:to x="100000" y="100000"/>
                                    </p:animScale>
                                  </p:childTnLst>
                                </p:cTn>
                              </p:par>
                            </p:childTnLst>
                          </p:cTn>
                        </p:par>
                        <p:par>
                          <p:cTn id="38" fill="hold" nodeType="afterGroup">
                            <p:stCondLst>
                              <p:cond delay="2900"/>
                            </p:stCondLst>
                            <p:childTnLst>
                              <p:par>
                                <p:cTn id="39" presetID="26" presetClass="entr" presetSubtype="0" fill="hold" nodeType="afterEffect">
                                  <p:stCondLst>
                                    <p:cond delay="0"/>
                                  </p:stCondLst>
                                  <p:iterate type="wd">
                                    <p:tmPct val="10000"/>
                                  </p:iterate>
                                  <p:childTnLst>
                                    <p:set>
                                      <p:cBhvr>
                                        <p:cTn id="40" dur="1" fill="hold">
                                          <p:stCondLst>
                                            <p:cond delay="0"/>
                                          </p:stCondLst>
                                        </p:cTn>
                                        <p:tgtEl>
                                          <p:spTgt spid="37894">
                                            <p:txEl>
                                              <p:pRg st="1" end="1"/>
                                            </p:txEl>
                                          </p:spTgt>
                                        </p:tgtEl>
                                        <p:attrNameLst>
                                          <p:attrName>style.visibility</p:attrName>
                                        </p:attrNameLst>
                                      </p:cBhvr>
                                      <p:to>
                                        <p:strVal val="visible"/>
                                      </p:to>
                                    </p:set>
                                    <p:animEffect transition="in" filter="wipe(down)">
                                      <p:cBhvr>
                                        <p:cTn id="41" dur="290">
                                          <p:stCondLst>
                                            <p:cond delay="0"/>
                                          </p:stCondLst>
                                        </p:cTn>
                                        <p:tgtEl>
                                          <p:spTgt spid="37894">
                                            <p:txEl>
                                              <p:pRg st="1" end="1"/>
                                            </p:txEl>
                                          </p:spTgt>
                                        </p:tgtEl>
                                      </p:cBhvr>
                                    </p:animEffect>
                                    <p:anim calcmode="lin" valueType="num">
                                      <p:cBhvr>
                                        <p:cTn id="42" dur="911" tmFilter="0,0; 0.14,0.36; 0.43,0.73; 0.71,0.91; 1.0,1.0">
                                          <p:stCondLst>
                                            <p:cond delay="0"/>
                                          </p:stCondLst>
                                        </p:cTn>
                                        <p:tgtEl>
                                          <p:spTgt spid="37894">
                                            <p:txEl>
                                              <p:pRg st="1" end="1"/>
                                            </p:txEl>
                                          </p:spTgt>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37894">
                                            <p:txEl>
                                              <p:pRg st="1" end="1"/>
                                            </p:txEl>
                                          </p:spTgt>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37894">
                                            <p:txEl>
                                              <p:pRg st="1" end="1"/>
                                            </p:txEl>
                                          </p:spTgt>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37894">
                                            <p:txEl>
                                              <p:pRg st="1" end="1"/>
                                            </p:txEl>
                                          </p:spTgt>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37894">
                                            <p:txEl>
                                              <p:pRg st="1" end="1"/>
                                            </p:txEl>
                                          </p:spTgt>
                                        </p:tgtEl>
                                        <p:attrNameLst>
                                          <p:attrName>ppt_y</p:attrName>
                                        </p:attrNameLst>
                                      </p:cBhvr>
                                      <p:tavLst>
                                        <p:tav tm="0" fmla="#ppt_y-sin(pi*$)/81">
                                          <p:val>
                                            <p:fltVal val="0"/>
                                          </p:val>
                                        </p:tav>
                                        <p:tav tm="100000">
                                          <p:val>
                                            <p:fltVal val="1"/>
                                          </p:val>
                                        </p:tav>
                                      </p:tavLst>
                                    </p:anim>
                                    <p:animScale>
                                      <p:cBhvr>
                                        <p:cTn id="47" dur="13">
                                          <p:stCondLst>
                                            <p:cond delay="325"/>
                                          </p:stCondLst>
                                        </p:cTn>
                                        <p:tgtEl>
                                          <p:spTgt spid="37894">
                                            <p:txEl>
                                              <p:pRg st="1" end="1"/>
                                            </p:txEl>
                                          </p:spTgt>
                                        </p:tgtEl>
                                      </p:cBhvr>
                                      <p:to x="100000" y="60000"/>
                                    </p:animScale>
                                    <p:animScale>
                                      <p:cBhvr>
                                        <p:cTn id="48" dur="83" decel="50000">
                                          <p:stCondLst>
                                            <p:cond delay="338"/>
                                          </p:stCondLst>
                                        </p:cTn>
                                        <p:tgtEl>
                                          <p:spTgt spid="37894">
                                            <p:txEl>
                                              <p:pRg st="1" end="1"/>
                                            </p:txEl>
                                          </p:spTgt>
                                        </p:tgtEl>
                                      </p:cBhvr>
                                      <p:to x="100000" y="100000"/>
                                    </p:animScale>
                                    <p:animScale>
                                      <p:cBhvr>
                                        <p:cTn id="49" dur="13">
                                          <p:stCondLst>
                                            <p:cond delay="656"/>
                                          </p:stCondLst>
                                        </p:cTn>
                                        <p:tgtEl>
                                          <p:spTgt spid="37894">
                                            <p:txEl>
                                              <p:pRg st="1" end="1"/>
                                            </p:txEl>
                                          </p:spTgt>
                                        </p:tgtEl>
                                      </p:cBhvr>
                                      <p:to x="100000" y="80000"/>
                                    </p:animScale>
                                    <p:animScale>
                                      <p:cBhvr>
                                        <p:cTn id="50" dur="83" decel="50000">
                                          <p:stCondLst>
                                            <p:cond delay="669"/>
                                          </p:stCondLst>
                                        </p:cTn>
                                        <p:tgtEl>
                                          <p:spTgt spid="37894">
                                            <p:txEl>
                                              <p:pRg st="1" end="1"/>
                                            </p:txEl>
                                          </p:spTgt>
                                        </p:tgtEl>
                                      </p:cBhvr>
                                      <p:to x="100000" y="100000"/>
                                    </p:animScale>
                                    <p:animScale>
                                      <p:cBhvr>
                                        <p:cTn id="51" dur="13">
                                          <p:stCondLst>
                                            <p:cond delay="821"/>
                                          </p:stCondLst>
                                        </p:cTn>
                                        <p:tgtEl>
                                          <p:spTgt spid="37894">
                                            <p:txEl>
                                              <p:pRg st="1" end="1"/>
                                            </p:txEl>
                                          </p:spTgt>
                                        </p:tgtEl>
                                      </p:cBhvr>
                                      <p:to x="100000" y="90000"/>
                                    </p:animScale>
                                    <p:animScale>
                                      <p:cBhvr>
                                        <p:cTn id="52" dur="83" decel="50000">
                                          <p:stCondLst>
                                            <p:cond delay="834"/>
                                          </p:stCondLst>
                                        </p:cTn>
                                        <p:tgtEl>
                                          <p:spTgt spid="37894">
                                            <p:txEl>
                                              <p:pRg st="1" end="1"/>
                                            </p:txEl>
                                          </p:spTgt>
                                        </p:tgtEl>
                                      </p:cBhvr>
                                      <p:to x="100000" y="100000"/>
                                    </p:animScale>
                                    <p:animScale>
                                      <p:cBhvr>
                                        <p:cTn id="53" dur="13">
                                          <p:stCondLst>
                                            <p:cond delay="904"/>
                                          </p:stCondLst>
                                        </p:cTn>
                                        <p:tgtEl>
                                          <p:spTgt spid="37894">
                                            <p:txEl>
                                              <p:pRg st="1" end="1"/>
                                            </p:txEl>
                                          </p:spTgt>
                                        </p:tgtEl>
                                      </p:cBhvr>
                                      <p:to x="100000" y="95000"/>
                                    </p:animScale>
                                    <p:animScale>
                                      <p:cBhvr>
                                        <p:cTn id="54" dur="83" decel="50000">
                                          <p:stCondLst>
                                            <p:cond delay="917"/>
                                          </p:stCondLst>
                                        </p:cTn>
                                        <p:tgtEl>
                                          <p:spTgt spid="37894">
                                            <p:txEl>
                                              <p:pRg st="1" end="1"/>
                                            </p:txEl>
                                          </p:spTgt>
                                        </p:tgtEl>
                                      </p:cBhvr>
                                      <p:to x="100000" y="100000"/>
                                    </p:animScale>
                                  </p:childTnLst>
                                </p:cTn>
                              </p:par>
                            </p:childTnLst>
                          </p:cTn>
                        </p:par>
                        <p:par>
                          <p:cTn id="55" fill="hold" nodeType="afterGroup">
                            <p:stCondLst>
                              <p:cond delay="4200"/>
                            </p:stCondLst>
                            <p:childTnLst>
                              <p:par>
                                <p:cTn id="56" presetID="26" presetClass="entr" presetSubtype="0" fill="hold" nodeType="afterEffect">
                                  <p:stCondLst>
                                    <p:cond delay="0"/>
                                  </p:stCondLst>
                                  <p:iterate type="wd">
                                    <p:tmPct val="10000"/>
                                  </p:iterate>
                                  <p:childTnLst>
                                    <p:set>
                                      <p:cBhvr>
                                        <p:cTn id="57" dur="1" fill="hold">
                                          <p:stCondLst>
                                            <p:cond delay="0"/>
                                          </p:stCondLst>
                                        </p:cTn>
                                        <p:tgtEl>
                                          <p:spTgt spid="37894">
                                            <p:txEl>
                                              <p:pRg st="2" end="2"/>
                                            </p:txEl>
                                          </p:spTgt>
                                        </p:tgtEl>
                                        <p:attrNameLst>
                                          <p:attrName>style.visibility</p:attrName>
                                        </p:attrNameLst>
                                      </p:cBhvr>
                                      <p:to>
                                        <p:strVal val="visible"/>
                                      </p:to>
                                    </p:set>
                                    <p:animEffect transition="in" filter="wipe(down)">
                                      <p:cBhvr>
                                        <p:cTn id="58" dur="290">
                                          <p:stCondLst>
                                            <p:cond delay="0"/>
                                          </p:stCondLst>
                                        </p:cTn>
                                        <p:tgtEl>
                                          <p:spTgt spid="37894">
                                            <p:txEl>
                                              <p:pRg st="2" end="2"/>
                                            </p:txEl>
                                          </p:spTgt>
                                        </p:tgtEl>
                                      </p:cBhvr>
                                    </p:animEffect>
                                    <p:anim calcmode="lin" valueType="num">
                                      <p:cBhvr>
                                        <p:cTn id="59" dur="911" tmFilter="0,0; 0.14,0.36; 0.43,0.73; 0.71,0.91; 1.0,1.0">
                                          <p:stCondLst>
                                            <p:cond delay="0"/>
                                          </p:stCondLst>
                                        </p:cTn>
                                        <p:tgtEl>
                                          <p:spTgt spid="37894">
                                            <p:txEl>
                                              <p:pRg st="2" end="2"/>
                                            </p:txEl>
                                          </p:spTgt>
                                        </p:tgtEl>
                                        <p:attrNameLst>
                                          <p:attrName>ppt_x</p:attrName>
                                        </p:attrNameLst>
                                      </p:cBhvr>
                                      <p:tavLst>
                                        <p:tav tm="0">
                                          <p:val>
                                            <p:strVal val="#ppt_x-0.25"/>
                                          </p:val>
                                        </p:tav>
                                        <p:tav tm="100000">
                                          <p:val>
                                            <p:strVal val="#ppt_x"/>
                                          </p:val>
                                        </p:tav>
                                      </p:tavLst>
                                    </p:anim>
                                    <p:anim calcmode="lin" valueType="num">
                                      <p:cBhvr>
                                        <p:cTn id="60" dur="332" tmFilter="0.0,0.0; 0.25,0.07; 0.50,0.2; 0.75,0.467; 1.0,1.0">
                                          <p:stCondLst>
                                            <p:cond delay="0"/>
                                          </p:stCondLst>
                                        </p:cTn>
                                        <p:tgtEl>
                                          <p:spTgt spid="37894">
                                            <p:txEl>
                                              <p:pRg st="2" end="2"/>
                                            </p:txEl>
                                          </p:spTgt>
                                        </p:tgtEl>
                                        <p:attrNameLst>
                                          <p:attrName>ppt_y</p:attrName>
                                        </p:attrNameLst>
                                      </p:cBhvr>
                                      <p:tavLst>
                                        <p:tav tm="0" fmla="#ppt_y-sin(pi*$)/3">
                                          <p:val>
                                            <p:fltVal val="0.5"/>
                                          </p:val>
                                        </p:tav>
                                        <p:tav tm="100000">
                                          <p:val>
                                            <p:fltVal val="1"/>
                                          </p:val>
                                        </p:tav>
                                      </p:tavLst>
                                    </p:anim>
                                    <p:anim calcmode="lin" valueType="num">
                                      <p:cBhvr>
                                        <p:cTn id="61" dur="332" tmFilter="0, 0; 0.125,0.2665; 0.25,0.4; 0.375,0.465; 0.5,0.5;  0.625,0.535; 0.75,0.6; 0.875,0.7335; 1,1">
                                          <p:stCondLst>
                                            <p:cond delay="332"/>
                                          </p:stCondLst>
                                        </p:cTn>
                                        <p:tgtEl>
                                          <p:spTgt spid="37894">
                                            <p:txEl>
                                              <p:pRg st="2" end="2"/>
                                            </p:txEl>
                                          </p:spTgt>
                                        </p:tgtEl>
                                        <p:attrNameLst>
                                          <p:attrName>ppt_y</p:attrName>
                                        </p:attrNameLst>
                                      </p:cBhvr>
                                      <p:tavLst>
                                        <p:tav tm="0" fmla="#ppt_y-sin(pi*$)/9">
                                          <p:val>
                                            <p:fltVal val="0"/>
                                          </p:val>
                                        </p:tav>
                                        <p:tav tm="100000">
                                          <p:val>
                                            <p:fltVal val="1"/>
                                          </p:val>
                                        </p:tav>
                                      </p:tavLst>
                                    </p:anim>
                                    <p:anim calcmode="lin" valueType="num">
                                      <p:cBhvr>
                                        <p:cTn id="62" dur="166" tmFilter="0, 0; 0.125,0.2665; 0.25,0.4; 0.375,0.465; 0.5,0.5;  0.625,0.535; 0.75,0.6; 0.875,0.7335; 1,1">
                                          <p:stCondLst>
                                            <p:cond delay="662"/>
                                          </p:stCondLst>
                                        </p:cTn>
                                        <p:tgtEl>
                                          <p:spTgt spid="37894">
                                            <p:txEl>
                                              <p:pRg st="2" end="2"/>
                                            </p:txEl>
                                          </p:spTgt>
                                        </p:tgtEl>
                                        <p:attrNameLst>
                                          <p:attrName>ppt_y</p:attrName>
                                        </p:attrNameLst>
                                      </p:cBhvr>
                                      <p:tavLst>
                                        <p:tav tm="0" fmla="#ppt_y-sin(pi*$)/27">
                                          <p:val>
                                            <p:fltVal val="0"/>
                                          </p:val>
                                        </p:tav>
                                        <p:tav tm="100000">
                                          <p:val>
                                            <p:fltVal val="1"/>
                                          </p:val>
                                        </p:tav>
                                      </p:tavLst>
                                    </p:anim>
                                    <p:anim calcmode="lin" valueType="num">
                                      <p:cBhvr>
                                        <p:cTn id="63" dur="82" tmFilter="0, 0; 0.125,0.2665; 0.25,0.4; 0.375,0.465; 0.5,0.5;  0.625,0.535; 0.75,0.6; 0.875,0.7335; 1,1">
                                          <p:stCondLst>
                                            <p:cond delay="828"/>
                                          </p:stCondLst>
                                        </p:cTn>
                                        <p:tgtEl>
                                          <p:spTgt spid="37894">
                                            <p:txEl>
                                              <p:pRg st="2" end="2"/>
                                            </p:txEl>
                                          </p:spTgt>
                                        </p:tgtEl>
                                        <p:attrNameLst>
                                          <p:attrName>ppt_y</p:attrName>
                                        </p:attrNameLst>
                                      </p:cBhvr>
                                      <p:tavLst>
                                        <p:tav tm="0" fmla="#ppt_y-sin(pi*$)/81">
                                          <p:val>
                                            <p:fltVal val="0"/>
                                          </p:val>
                                        </p:tav>
                                        <p:tav tm="100000">
                                          <p:val>
                                            <p:fltVal val="1"/>
                                          </p:val>
                                        </p:tav>
                                      </p:tavLst>
                                    </p:anim>
                                    <p:animScale>
                                      <p:cBhvr>
                                        <p:cTn id="64" dur="13">
                                          <p:stCondLst>
                                            <p:cond delay="325"/>
                                          </p:stCondLst>
                                        </p:cTn>
                                        <p:tgtEl>
                                          <p:spTgt spid="37894">
                                            <p:txEl>
                                              <p:pRg st="2" end="2"/>
                                            </p:txEl>
                                          </p:spTgt>
                                        </p:tgtEl>
                                      </p:cBhvr>
                                      <p:to x="100000" y="60000"/>
                                    </p:animScale>
                                    <p:animScale>
                                      <p:cBhvr>
                                        <p:cTn id="65" dur="83" decel="50000">
                                          <p:stCondLst>
                                            <p:cond delay="338"/>
                                          </p:stCondLst>
                                        </p:cTn>
                                        <p:tgtEl>
                                          <p:spTgt spid="37894">
                                            <p:txEl>
                                              <p:pRg st="2" end="2"/>
                                            </p:txEl>
                                          </p:spTgt>
                                        </p:tgtEl>
                                      </p:cBhvr>
                                      <p:to x="100000" y="100000"/>
                                    </p:animScale>
                                    <p:animScale>
                                      <p:cBhvr>
                                        <p:cTn id="66" dur="13">
                                          <p:stCondLst>
                                            <p:cond delay="656"/>
                                          </p:stCondLst>
                                        </p:cTn>
                                        <p:tgtEl>
                                          <p:spTgt spid="37894">
                                            <p:txEl>
                                              <p:pRg st="2" end="2"/>
                                            </p:txEl>
                                          </p:spTgt>
                                        </p:tgtEl>
                                      </p:cBhvr>
                                      <p:to x="100000" y="80000"/>
                                    </p:animScale>
                                    <p:animScale>
                                      <p:cBhvr>
                                        <p:cTn id="67" dur="83" decel="50000">
                                          <p:stCondLst>
                                            <p:cond delay="669"/>
                                          </p:stCondLst>
                                        </p:cTn>
                                        <p:tgtEl>
                                          <p:spTgt spid="37894">
                                            <p:txEl>
                                              <p:pRg st="2" end="2"/>
                                            </p:txEl>
                                          </p:spTgt>
                                        </p:tgtEl>
                                      </p:cBhvr>
                                      <p:to x="100000" y="100000"/>
                                    </p:animScale>
                                    <p:animScale>
                                      <p:cBhvr>
                                        <p:cTn id="68" dur="13">
                                          <p:stCondLst>
                                            <p:cond delay="821"/>
                                          </p:stCondLst>
                                        </p:cTn>
                                        <p:tgtEl>
                                          <p:spTgt spid="37894">
                                            <p:txEl>
                                              <p:pRg st="2" end="2"/>
                                            </p:txEl>
                                          </p:spTgt>
                                        </p:tgtEl>
                                      </p:cBhvr>
                                      <p:to x="100000" y="90000"/>
                                    </p:animScale>
                                    <p:animScale>
                                      <p:cBhvr>
                                        <p:cTn id="69" dur="83" decel="50000">
                                          <p:stCondLst>
                                            <p:cond delay="834"/>
                                          </p:stCondLst>
                                        </p:cTn>
                                        <p:tgtEl>
                                          <p:spTgt spid="37894">
                                            <p:txEl>
                                              <p:pRg st="2" end="2"/>
                                            </p:txEl>
                                          </p:spTgt>
                                        </p:tgtEl>
                                      </p:cBhvr>
                                      <p:to x="100000" y="100000"/>
                                    </p:animScale>
                                    <p:animScale>
                                      <p:cBhvr>
                                        <p:cTn id="70" dur="13">
                                          <p:stCondLst>
                                            <p:cond delay="904"/>
                                          </p:stCondLst>
                                        </p:cTn>
                                        <p:tgtEl>
                                          <p:spTgt spid="37894">
                                            <p:txEl>
                                              <p:pRg st="2" end="2"/>
                                            </p:txEl>
                                          </p:spTgt>
                                        </p:tgtEl>
                                      </p:cBhvr>
                                      <p:to x="100000" y="95000"/>
                                    </p:animScale>
                                    <p:animScale>
                                      <p:cBhvr>
                                        <p:cTn id="71" dur="83" decel="50000">
                                          <p:stCondLst>
                                            <p:cond delay="917"/>
                                          </p:stCondLst>
                                        </p:cTn>
                                        <p:tgtEl>
                                          <p:spTgt spid="37894">
                                            <p:txEl>
                                              <p:pRg st="2" end="2"/>
                                            </p:txEl>
                                          </p:spTgt>
                                        </p:tgtEl>
                                      </p:cBhvr>
                                      <p:to x="100000" y="100000"/>
                                    </p:animScale>
                                  </p:childTnLst>
                                </p:cTn>
                              </p:par>
                            </p:childTnLst>
                          </p:cTn>
                        </p:par>
                        <p:par>
                          <p:cTn id="72" fill="hold" nodeType="afterGroup">
                            <p:stCondLst>
                              <p:cond delay="5500"/>
                            </p:stCondLst>
                            <p:childTnLst>
                              <p:par>
                                <p:cTn id="73" presetID="26" presetClass="entr" presetSubtype="0" fill="hold" nodeType="afterEffect">
                                  <p:stCondLst>
                                    <p:cond delay="0"/>
                                  </p:stCondLst>
                                  <p:iterate type="wd">
                                    <p:tmPct val="10000"/>
                                  </p:iterate>
                                  <p:childTnLst>
                                    <p:set>
                                      <p:cBhvr>
                                        <p:cTn id="74" dur="1" fill="hold">
                                          <p:stCondLst>
                                            <p:cond delay="0"/>
                                          </p:stCondLst>
                                        </p:cTn>
                                        <p:tgtEl>
                                          <p:spTgt spid="37894">
                                            <p:txEl>
                                              <p:pRg st="3" end="3"/>
                                            </p:txEl>
                                          </p:spTgt>
                                        </p:tgtEl>
                                        <p:attrNameLst>
                                          <p:attrName>style.visibility</p:attrName>
                                        </p:attrNameLst>
                                      </p:cBhvr>
                                      <p:to>
                                        <p:strVal val="visible"/>
                                      </p:to>
                                    </p:set>
                                    <p:animEffect transition="in" filter="wipe(down)">
                                      <p:cBhvr>
                                        <p:cTn id="75" dur="290">
                                          <p:stCondLst>
                                            <p:cond delay="0"/>
                                          </p:stCondLst>
                                        </p:cTn>
                                        <p:tgtEl>
                                          <p:spTgt spid="37894">
                                            <p:txEl>
                                              <p:pRg st="3" end="3"/>
                                            </p:txEl>
                                          </p:spTgt>
                                        </p:tgtEl>
                                      </p:cBhvr>
                                    </p:animEffect>
                                    <p:anim calcmode="lin" valueType="num">
                                      <p:cBhvr>
                                        <p:cTn id="76" dur="911" tmFilter="0,0; 0.14,0.36; 0.43,0.73; 0.71,0.91; 1.0,1.0">
                                          <p:stCondLst>
                                            <p:cond delay="0"/>
                                          </p:stCondLst>
                                        </p:cTn>
                                        <p:tgtEl>
                                          <p:spTgt spid="37894">
                                            <p:txEl>
                                              <p:pRg st="3" end="3"/>
                                            </p:txEl>
                                          </p:spTgt>
                                        </p:tgtEl>
                                        <p:attrNameLst>
                                          <p:attrName>ppt_x</p:attrName>
                                        </p:attrNameLst>
                                      </p:cBhvr>
                                      <p:tavLst>
                                        <p:tav tm="0">
                                          <p:val>
                                            <p:strVal val="#ppt_x-0.25"/>
                                          </p:val>
                                        </p:tav>
                                        <p:tav tm="100000">
                                          <p:val>
                                            <p:strVal val="#ppt_x"/>
                                          </p:val>
                                        </p:tav>
                                      </p:tavLst>
                                    </p:anim>
                                    <p:anim calcmode="lin" valueType="num">
                                      <p:cBhvr>
                                        <p:cTn id="77" dur="332" tmFilter="0.0,0.0; 0.25,0.07; 0.50,0.2; 0.75,0.467; 1.0,1.0">
                                          <p:stCondLst>
                                            <p:cond delay="0"/>
                                          </p:stCondLst>
                                        </p:cTn>
                                        <p:tgtEl>
                                          <p:spTgt spid="37894">
                                            <p:txEl>
                                              <p:pRg st="3" end="3"/>
                                            </p:txEl>
                                          </p:spTgt>
                                        </p:tgtEl>
                                        <p:attrNameLst>
                                          <p:attrName>ppt_y</p:attrName>
                                        </p:attrNameLst>
                                      </p:cBhvr>
                                      <p:tavLst>
                                        <p:tav tm="0" fmla="#ppt_y-sin(pi*$)/3">
                                          <p:val>
                                            <p:fltVal val="0.5"/>
                                          </p:val>
                                        </p:tav>
                                        <p:tav tm="100000">
                                          <p:val>
                                            <p:fltVal val="1"/>
                                          </p:val>
                                        </p:tav>
                                      </p:tavLst>
                                    </p:anim>
                                    <p:anim calcmode="lin" valueType="num">
                                      <p:cBhvr>
                                        <p:cTn id="78" dur="332" tmFilter="0, 0; 0.125,0.2665; 0.25,0.4; 0.375,0.465; 0.5,0.5;  0.625,0.535; 0.75,0.6; 0.875,0.7335; 1,1">
                                          <p:stCondLst>
                                            <p:cond delay="332"/>
                                          </p:stCondLst>
                                        </p:cTn>
                                        <p:tgtEl>
                                          <p:spTgt spid="37894">
                                            <p:txEl>
                                              <p:pRg st="3" end="3"/>
                                            </p:txEl>
                                          </p:spTgt>
                                        </p:tgtEl>
                                        <p:attrNameLst>
                                          <p:attrName>ppt_y</p:attrName>
                                        </p:attrNameLst>
                                      </p:cBhvr>
                                      <p:tavLst>
                                        <p:tav tm="0" fmla="#ppt_y-sin(pi*$)/9">
                                          <p:val>
                                            <p:fltVal val="0"/>
                                          </p:val>
                                        </p:tav>
                                        <p:tav tm="100000">
                                          <p:val>
                                            <p:fltVal val="1"/>
                                          </p:val>
                                        </p:tav>
                                      </p:tavLst>
                                    </p:anim>
                                    <p:anim calcmode="lin" valueType="num">
                                      <p:cBhvr>
                                        <p:cTn id="79" dur="166" tmFilter="0, 0; 0.125,0.2665; 0.25,0.4; 0.375,0.465; 0.5,0.5;  0.625,0.535; 0.75,0.6; 0.875,0.7335; 1,1">
                                          <p:stCondLst>
                                            <p:cond delay="662"/>
                                          </p:stCondLst>
                                        </p:cTn>
                                        <p:tgtEl>
                                          <p:spTgt spid="37894">
                                            <p:txEl>
                                              <p:pRg st="3" end="3"/>
                                            </p:txEl>
                                          </p:spTgt>
                                        </p:tgtEl>
                                        <p:attrNameLst>
                                          <p:attrName>ppt_y</p:attrName>
                                        </p:attrNameLst>
                                      </p:cBhvr>
                                      <p:tavLst>
                                        <p:tav tm="0" fmla="#ppt_y-sin(pi*$)/27">
                                          <p:val>
                                            <p:fltVal val="0"/>
                                          </p:val>
                                        </p:tav>
                                        <p:tav tm="100000">
                                          <p:val>
                                            <p:fltVal val="1"/>
                                          </p:val>
                                        </p:tav>
                                      </p:tavLst>
                                    </p:anim>
                                    <p:anim calcmode="lin" valueType="num">
                                      <p:cBhvr>
                                        <p:cTn id="80" dur="82" tmFilter="0, 0; 0.125,0.2665; 0.25,0.4; 0.375,0.465; 0.5,0.5;  0.625,0.535; 0.75,0.6; 0.875,0.7335; 1,1">
                                          <p:stCondLst>
                                            <p:cond delay="828"/>
                                          </p:stCondLst>
                                        </p:cTn>
                                        <p:tgtEl>
                                          <p:spTgt spid="37894">
                                            <p:txEl>
                                              <p:pRg st="3" end="3"/>
                                            </p:txEl>
                                          </p:spTgt>
                                        </p:tgtEl>
                                        <p:attrNameLst>
                                          <p:attrName>ppt_y</p:attrName>
                                        </p:attrNameLst>
                                      </p:cBhvr>
                                      <p:tavLst>
                                        <p:tav tm="0" fmla="#ppt_y-sin(pi*$)/81">
                                          <p:val>
                                            <p:fltVal val="0"/>
                                          </p:val>
                                        </p:tav>
                                        <p:tav tm="100000">
                                          <p:val>
                                            <p:fltVal val="1"/>
                                          </p:val>
                                        </p:tav>
                                      </p:tavLst>
                                    </p:anim>
                                    <p:animScale>
                                      <p:cBhvr>
                                        <p:cTn id="81" dur="13">
                                          <p:stCondLst>
                                            <p:cond delay="325"/>
                                          </p:stCondLst>
                                        </p:cTn>
                                        <p:tgtEl>
                                          <p:spTgt spid="37894">
                                            <p:txEl>
                                              <p:pRg st="3" end="3"/>
                                            </p:txEl>
                                          </p:spTgt>
                                        </p:tgtEl>
                                      </p:cBhvr>
                                      <p:to x="100000" y="60000"/>
                                    </p:animScale>
                                    <p:animScale>
                                      <p:cBhvr>
                                        <p:cTn id="82" dur="83" decel="50000">
                                          <p:stCondLst>
                                            <p:cond delay="338"/>
                                          </p:stCondLst>
                                        </p:cTn>
                                        <p:tgtEl>
                                          <p:spTgt spid="37894">
                                            <p:txEl>
                                              <p:pRg st="3" end="3"/>
                                            </p:txEl>
                                          </p:spTgt>
                                        </p:tgtEl>
                                      </p:cBhvr>
                                      <p:to x="100000" y="100000"/>
                                    </p:animScale>
                                    <p:animScale>
                                      <p:cBhvr>
                                        <p:cTn id="83" dur="13">
                                          <p:stCondLst>
                                            <p:cond delay="656"/>
                                          </p:stCondLst>
                                        </p:cTn>
                                        <p:tgtEl>
                                          <p:spTgt spid="37894">
                                            <p:txEl>
                                              <p:pRg st="3" end="3"/>
                                            </p:txEl>
                                          </p:spTgt>
                                        </p:tgtEl>
                                      </p:cBhvr>
                                      <p:to x="100000" y="80000"/>
                                    </p:animScale>
                                    <p:animScale>
                                      <p:cBhvr>
                                        <p:cTn id="84" dur="83" decel="50000">
                                          <p:stCondLst>
                                            <p:cond delay="669"/>
                                          </p:stCondLst>
                                        </p:cTn>
                                        <p:tgtEl>
                                          <p:spTgt spid="37894">
                                            <p:txEl>
                                              <p:pRg st="3" end="3"/>
                                            </p:txEl>
                                          </p:spTgt>
                                        </p:tgtEl>
                                      </p:cBhvr>
                                      <p:to x="100000" y="100000"/>
                                    </p:animScale>
                                    <p:animScale>
                                      <p:cBhvr>
                                        <p:cTn id="85" dur="13">
                                          <p:stCondLst>
                                            <p:cond delay="821"/>
                                          </p:stCondLst>
                                        </p:cTn>
                                        <p:tgtEl>
                                          <p:spTgt spid="37894">
                                            <p:txEl>
                                              <p:pRg st="3" end="3"/>
                                            </p:txEl>
                                          </p:spTgt>
                                        </p:tgtEl>
                                      </p:cBhvr>
                                      <p:to x="100000" y="90000"/>
                                    </p:animScale>
                                    <p:animScale>
                                      <p:cBhvr>
                                        <p:cTn id="86" dur="83" decel="50000">
                                          <p:stCondLst>
                                            <p:cond delay="834"/>
                                          </p:stCondLst>
                                        </p:cTn>
                                        <p:tgtEl>
                                          <p:spTgt spid="37894">
                                            <p:txEl>
                                              <p:pRg st="3" end="3"/>
                                            </p:txEl>
                                          </p:spTgt>
                                        </p:tgtEl>
                                      </p:cBhvr>
                                      <p:to x="100000" y="100000"/>
                                    </p:animScale>
                                    <p:animScale>
                                      <p:cBhvr>
                                        <p:cTn id="87" dur="13">
                                          <p:stCondLst>
                                            <p:cond delay="904"/>
                                          </p:stCondLst>
                                        </p:cTn>
                                        <p:tgtEl>
                                          <p:spTgt spid="37894">
                                            <p:txEl>
                                              <p:pRg st="3" end="3"/>
                                            </p:txEl>
                                          </p:spTgt>
                                        </p:tgtEl>
                                      </p:cBhvr>
                                      <p:to x="100000" y="95000"/>
                                    </p:animScale>
                                    <p:animScale>
                                      <p:cBhvr>
                                        <p:cTn id="88" dur="83" decel="50000">
                                          <p:stCondLst>
                                            <p:cond delay="917"/>
                                          </p:stCondLst>
                                        </p:cTn>
                                        <p:tgtEl>
                                          <p:spTgt spid="37894">
                                            <p:txEl>
                                              <p:pRg st="3" end="3"/>
                                            </p:txEl>
                                          </p:spTgt>
                                        </p:tgtEl>
                                      </p:cBhvr>
                                      <p:to x="100000" y="100000"/>
                                    </p:animScale>
                                  </p:childTnLst>
                                </p:cTn>
                              </p:par>
                            </p:childTnLst>
                          </p:cTn>
                        </p:par>
                        <p:par>
                          <p:cTn id="89" fill="hold" nodeType="afterGroup">
                            <p:stCondLst>
                              <p:cond delay="6900"/>
                            </p:stCondLst>
                            <p:childTnLst>
                              <p:par>
                                <p:cTn id="90" presetID="26" presetClass="entr" presetSubtype="0" fill="hold" nodeType="afterEffect">
                                  <p:stCondLst>
                                    <p:cond delay="0"/>
                                  </p:stCondLst>
                                  <p:iterate type="wd">
                                    <p:tmPct val="10000"/>
                                  </p:iterate>
                                  <p:childTnLst>
                                    <p:set>
                                      <p:cBhvr>
                                        <p:cTn id="91" dur="1" fill="hold">
                                          <p:stCondLst>
                                            <p:cond delay="0"/>
                                          </p:stCondLst>
                                        </p:cTn>
                                        <p:tgtEl>
                                          <p:spTgt spid="37894">
                                            <p:txEl>
                                              <p:pRg st="4" end="4"/>
                                            </p:txEl>
                                          </p:spTgt>
                                        </p:tgtEl>
                                        <p:attrNameLst>
                                          <p:attrName>style.visibility</p:attrName>
                                        </p:attrNameLst>
                                      </p:cBhvr>
                                      <p:to>
                                        <p:strVal val="visible"/>
                                      </p:to>
                                    </p:set>
                                    <p:animEffect transition="in" filter="wipe(down)">
                                      <p:cBhvr>
                                        <p:cTn id="92" dur="290">
                                          <p:stCondLst>
                                            <p:cond delay="0"/>
                                          </p:stCondLst>
                                        </p:cTn>
                                        <p:tgtEl>
                                          <p:spTgt spid="37894">
                                            <p:txEl>
                                              <p:pRg st="4" end="4"/>
                                            </p:txEl>
                                          </p:spTgt>
                                        </p:tgtEl>
                                      </p:cBhvr>
                                    </p:animEffect>
                                    <p:anim calcmode="lin" valueType="num">
                                      <p:cBhvr>
                                        <p:cTn id="93" dur="911" tmFilter="0,0; 0.14,0.36; 0.43,0.73; 0.71,0.91; 1.0,1.0">
                                          <p:stCondLst>
                                            <p:cond delay="0"/>
                                          </p:stCondLst>
                                        </p:cTn>
                                        <p:tgtEl>
                                          <p:spTgt spid="37894">
                                            <p:txEl>
                                              <p:pRg st="4" end="4"/>
                                            </p:txEl>
                                          </p:spTgt>
                                        </p:tgtEl>
                                        <p:attrNameLst>
                                          <p:attrName>ppt_x</p:attrName>
                                        </p:attrNameLst>
                                      </p:cBhvr>
                                      <p:tavLst>
                                        <p:tav tm="0">
                                          <p:val>
                                            <p:strVal val="#ppt_x-0.25"/>
                                          </p:val>
                                        </p:tav>
                                        <p:tav tm="100000">
                                          <p:val>
                                            <p:strVal val="#ppt_x"/>
                                          </p:val>
                                        </p:tav>
                                      </p:tavLst>
                                    </p:anim>
                                    <p:anim calcmode="lin" valueType="num">
                                      <p:cBhvr>
                                        <p:cTn id="94" dur="332" tmFilter="0.0,0.0; 0.25,0.07; 0.50,0.2; 0.75,0.467; 1.0,1.0">
                                          <p:stCondLst>
                                            <p:cond delay="0"/>
                                          </p:stCondLst>
                                        </p:cTn>
                                        <p:tgtEl>
                                          <p:spTgt spid="37894">
                                            <p:txEl>
                                              <p:pRg st="4" end="4"/>
                                            </p:txEl>
                                          </p:spTgt>
                                        </p:tgtEl>
                                        <p:attrNameLst>
                                          <p:attrName>ppt_y</p:attrName>
                                        </p:attrNameLst>
                                      </p:cBhvr>
                                      <p:tavLst>
                                        <p:tav tm="0" fmla="#ppt_y-sin(pi*$)/3">
                                          <p:val>
                                            <p:fltVal val="0.5"/>
                                          </p:val>
                                        </p:tav>
                                        <p:tav tm="100000">
                                          <p:val>
                                            <p:fltVal val="1"/>
                                          </p:val>
                                        </p:tav>
                                      </p:tavLst>
                                    </p:anim>
                                    <p:anim calcmode="lin" valueType="num">
                                      <p:cBhvr>
                                        <p:cTn id="95" dur="332" tmFilter="0, 0; 0.125,0.2665; 0.25,0.4; 0.375,0.465; 0.5,0.5;  0.625,0.535; 0.75,0.6; 0.875,0.7335; 1,1">
                                          <p:stCondLst>
                                            <p:cond delay="332"/>
                                          </p:stCondLst>
                                        </p:cTn>
                                        <p:tgtEl>
                                          <p:spTgt spid="37894">
                                            <p:txEl>
                                              <p:pRg st="4" end="4"/>
                                            </p:txEl>
                                          </p:spTgt>
                                        </p:tgtEl>
                                        <p:attrNameLst>
                                          <p:attrName>ppt_y</p:attrName>
                                        </p:attrNameLst>
                                      </p:cBhvr>
                                      <p:tavLst>
                                        <p:tav tm="0" fmla="#ppt_y-sin(pi*$)/9">
                                          <p:val>
                                            <p:fltVal val="0"/>
                                          </p:val>
                                        </p:tav>
                                        <p:tav tm="100000">
                                          <p:val>
                                            <p:fltVal val="1"/>
                                          </p:val>
                                        </p:tav>
                                      </p:tavLst>
                                    </p:anim>
                                    <p:anim calcmode="lin" valueType="num">
                                      <p:cBhvr>
                                        <p:cTn id="96" dur="166" tmFilter="0, 0; 0.125,0.2665; 0.25,0.4; 0.375,0.465; 0.5,0.5;  0.625,0.535; 0.75,0.6; 0.875,0.7335; 1,1">
                                          <p:stCondLst>
                                            <p:cond delay="662"/>
                                          </p:stCondLst>
                                        </p:cTn>
                                        <p:tgtEl>
                                          <p:spTgt spid="37894">
                                            <p:txEl>
                                              <p:pRg st="4" end="4"/>
                                            </p:txEl>
                                          </p:spTgt>
                                        </p:tgtEl>
                                        <p:attrNameLst>
                                          <p:attrName>ppt_y</p:attrName>
                                        </p:attrNameLst>
                                      </p:cBhvr>
                                      <p:tavLst>
                                        <p:tav tm="0" fmla="#ppt_y-sin(pi*$)/27">
                                          <p:val>
                                            <p:fltVal val="0"/>
                                          </p:val>
                                        </p:tav>
                                        <p:tav tm="100000">
                                          <p:val>
                                            <p:fltVal val="1"/>
                                          </p:val>
                                        </p:tav>
                                      </p:tavLst>
                                    </p:anim>
                                    <p:anim calcmode="lin" valueType="num">
                                      <p:cBhvr>
                                        <p:cTn id="97" dur="82" tmFilter="0, 0; 0.125,0.2665; 0.25,0.4; 0.375,0.465; 0.5,0.5;  0.625,0.535; 0.75,0.6; 0.875,0.7335; 1,1">
                                          <p:stCondLst>
                                            <p:cond delay="828"/>
                                          </p:stCondLst>
                                        </p:cTn>
                                        <p:tgtEl>
                                          <p:spTgt spid="37894">
                                            <p:txEl>
                                              <p:pRg st="4" end="4"/>
                                            </p:txEl>
                                          </p:spTgt>
                                        </p:tgtEl>
                                        <p:attrNameLst>
                                          <p:attrName>ppt_y</p:attrName>
                                        </p:attrNameLst>
                                      </p:cBhvr>
                                      <p:tavLst>
                                        <p:tav tm="0" fmla="#ppt_y-sin(pi*$)/81">
                                          <p:val>
                                            <p:fltVal val="0"/>
                                          </p:val>
                                        </p:tav>
                                        <p:tav tm="100000">
                                          <p:val>
                                            <p:fltVal val="1"/>
                                          </p:val>
                                        </p:tav>
                                      </p:tavLst>
                                    </p:anim>
                                    <p:animScale>
                                      <p:cBhvr>
                                        <p:cTn id="98" dur="13">
                                          <p:stCondLst>
                                            <p:cond delay="325"/>
                                          </p:stCondLst>
                                        </p:cTn>
                                        <p:tgtEl>
                                          <p:spTgt spid="37894">
                                            <p:txEl>
                                              <p:pRg st="4" end="4"/>
                                            </p:txEl>
                                          </p:spTgt>
                                        </p:tgtEl>
                                      </p:cBhvr>
                                      <p:to x="100000" y="60000"/>
                                    </p:animScale>
                                    <p:animScale>
                                      <p:cBhvr>
                                        <p:cTn id="99" dur="83" decel="50000">
                                          <p:stCondLst>
                                            <p:cond delay="338"/>
                                          </p:stCondLst>
                                        </p:cTn>
                                        <p:tgtEl>
                                          <p:spTgt spid="37894">
                                            <p:txEl>
                                              <p:pRg st="4" end="4"/>
                                            </p:txEl>
                                          </p:spTgt>
                                        </p:tgtEl>
                                      </p:cBhvr>
                                      <p:to x="100000" y="100000"/>
                                    </p:animScale>
                                    <p:animScale>
                                      <p:cBhvr>
                                        <p:cTn id="100" dur="13">
                                          <p:stCondLst>
                                            <p:cond delay="656"/>
                                          </p:stCondLst>
                                        </p:cTn>
                                        <p:tgtEl>
                                          <p:spTgt spid="37894">
                                            <p:txEl>
                                              <p:pRg st="4" end="4"/>
                                            </p:txEl>
                                          </p:spTgt>
                                        </p:tgtEl>
                                      </p:cBhvr>
                                      <p:to x="100000" y="80000"/>
                                    </p:animScale>
                                    <p:animScale>
                                      <p:cBhvr>
                                        <p:cTn id="101" dur="83" decel="50000">
                                          <p:stCondLst>
                                            <p:cond delay="669"/>
                                          </p:stCondLst>
                                        </p:cTn>
                                        <p:tgtEl>
                                          <p:spTgt spid="37894">
                                            <p:txEl>
                                              <p:pRg st="4" end="4"/>
                                            </p:txEl>
                                          </p:spTgt>
                                        </p:tgtEl>
                                      </p:cBhvr>
                                      <p:to x="100000" y="100000"/>
                                    </p:animScale>
                                    <p:animScale>
                                      <p:cBhvr>
                                        <p:cTn id="102" dur="13">
                                          <p:stCondLst>
                                            <p:cond delay="821"/>
                                          </p:stCondLst>
                                        </p:cTn>
                                        <p:tgtEl>
                                          <p:spTgt spid="37894">
                                            <p:txEl>
                                              <p:pRg st="4" end="4"/>
                                            </p:txEl>
                                          </p:spTgt>
                                        </p:tgtEl>
                                      </p:cBhvr>
                                      <p:to x="100000" y="90000"/>
                                    </p:animScale>
                                    <p:animScale>
                                      <p:cBhvr>
                                        <p:cTn id="103" dur="83" decel="50000">
                                          <p:stCondLst>
                                            <p:cond delay="834"/>
                                          </p:stCondLst>
                                        </p:cTn>
                                        <p:tgtEl>
                                          <p:spTgt spid="37894">
                                            <p:txEl>
                                              <p:pRg st="4" end="4"/>
                                            </p:txEl>
                                          </p:spTgt>
                                        </p:tgtEl>
                                      </p:cBhvr>
                                      <p:to x="100000" y="100000"/>
                                    </p:animScale>
                                    <p:animScale>
                                      <p:cBhvr>
                                        <p:cTn id="104" dur="13">
                                          <p:stCondLst>
                                            <p:cond delay="904"/>
                                          </p:stCondLst>
                                        </p:cTn>
                                        <p:tgtEl>
                                          <p:spTgt spid="37894">
                                            <p:txEl>
                                              <p:pRg st="4" end="4"/>
                                            </p:txEl>
                                          </p:spTgt>
                                        </p:tgtEl>
                                      </p:cBhvr>
                                      <p:to x="100000" y="95000"/>
                                    </p:animScale>
                                    <p:animScale>
                                      <p:cBhvr>
                                        <p:cTn id="105" dur="83" decel="50000">
                                          <p:stCondLst>
                                            <p:cond delay="917"/>
                                          </p:stCondLst>
                                        </p:cTn>
                                        <p:tgtEl>
                                          <p:spTgt spid="37894">
                                            <p:txEl>
                                              <p:pRg st="4" end="4"/>
                                            </p:txEl>
                                          </p:spTgt>
                                        </p:tgtEl>
                                      </p:cBhvr>
                                      <p:to x="100000" y="100000"/>
                                    </p:animScale>
                                  </p:childTnLst>
                                </p:cTn>
                              </p:par>
                            </p:childTnLst>
                          </p:cTn>
                        </p:par>
                        <p:par>
                          <p:cTn id="106" fill="hold" nodeType="afterGroup">
                            <p:stCondLst>
                              <p:cond delay="8000"/>
                            </p:stCondLst>
                            <p:childTnLst>
                              <p:par>
                                <p:cTn id="107" presetID="26" presetClass="entr" presetSubtype="0" fill="hold" nodeType="afterEffect">
                                  <p:stCondLst>
                                    <p:cond delay="0"/>
                                  </p:stCondLst>
                                  <p:iterate type="wd">
                                    <p:tmPct val="10000"/>
                                  </p:iterate>
                                  <p:childTnLst>
                                    <p:set>
                                      <p:cBhvr>
                                        <p:cTn id="108" dur="1" fill="hold">
                                          <p:stCondLst>
                                            <p:cond delay="0"/>
                                          </p:stCondLst>
                                        </p:cTn>
                                        <p:tgtEl>
                                          <p:spTgt spid="37894">
                                            <p:txEl>
                                              <p:pRg st="5" end="5"/>
                                            </p:txEl>
                                          </p:spTgt>
                                        </p:tgtEl>
                                        <p:attrNameLst>
                                          <p:attrName>style.visibility</p:attrName>
                                        </p:attrNameLst>
                                      </p:cBhvr>
                                      <p:to>
                                        <p:strVal val="visible"/>
                                      </p:to>
                                    </p:set>
                                    <p:animEffect transition="in" filter="wipe(down)">
                                      <p:cBhvr>
                                        <p:cTn id="109" dur="290">
                                          <p:stCondLst>
                                            <p:cond delay="0"/>
                                          </p:stCondLst>
                                        </p:cTn>
                                        <p:tgtEl>
                                          <p:spTgt spid="37894">
                                            <p:txEl>
                                              <p:pRg st="5" end="5"/>
                                            </p:txEl>
                                          </p:spTgt>
                                        </p:tgtEl>
                                      </p:cBhvr>
                                    </p:animEffect>
                                    <p:anim calcmode="lin" valueType="num">
                                      <p:cBhvr>
                                        <p:cTn id="110" dur="911" tmFilter="0,0; 0.14,0.36; 0.43,0.73; 0.71,0.91; 1.0,1.0">
                                          <p:stCondLst>
                                            <p:cond delay="0"/>
                                          </p:stCondLst>
                                        </p:cTn>
                                        <p:tgtEl>
                                          <p:spTgt spid="37894">
                                            <p:txEl>
                                              <p:pRg st="5" end="5"/>
                                            </p:txEl>
                                          </p:spTgt>
                                        </p:tgtEl>
                                        <p:attrNameLst>
                                          <p:attrName>ppt_x</p:attrName>
                                        </p:attrNameLst>
                                      </p:cBhvr>
                                      <p:tavLst>
                                        <p:tav tm="0">
                                          <p:val>
                                            <p:strVal val="#ppt_x-0.25"/>
                                          </p:val>
                                        </p:tav>
                                        <p:tav tm="100000">
                                          <p:val>
                                            <p:strVal val="#ppt_x"/>
                                          </p:val>
                                        </p:tav>
                                      </p:tavLst>
                                    </p:anim>
                                    <p:anim calcmode="lin" valueType="num">
                                      <p:cBhvr>
                                        <p:cTn id="111" dur="332" tmFilter="0.0,0.0; 0.25,0.07; 0.50,0.2; 0.75,0.467; 1.0,1.0">
                                          <p:stCondLst>
                                            <p:cond delay="0"/>
                                          </p:stCondLst>
                                        </p:cTn>
                                        <p:tgtEl>
                                          <p:spTgt spid="37894">
                                            <p:txEl>
                                              <p:pRg st="5" end="5"/>
                                            </p:txEl>
                                          </p:spTgt>
                                        </p:tgtEl>
                                        <p:attrNameLst>
                                          <p:attrName>ppt_y</p:attrName>
                                        </p:attrNameLst>
                                      </p:cBhvr>
                                      <p:tavLst>
                                        <p:tav tm="0" fmla="#ppt_y-sin(pi*$)/3">
                                          <p:val>
                                            <p:fltVal val="0.5"/>
                                          </p:val>
                                        </p:tav>
                                        <p:tav tm="100000">
                                          <p:val>
                                            <p:fltVal val="1"/>
                                          </p:val>
                                        </p:tav>
                                      </p:tavLst>
                                    </p:anim>
                                    <p:anim calcmode="lin" valueType="num">
                                      <p:cBhvr>
                                        <p:cTn id="112" dur="332" tmFilter="0, 0; 0.125,0.2665; 0.25,0.4; 0.375,0.465; 0.5,0.5;  0.625,0.535; 0.75,0.6; 0.875,0.7335; 1,1">
                                          <p:stCondLst>
                                            <p:cond delay="332"/>
                                          </p:stCondLst>
                                        </p:cTn>
                                        <p:tgtEl>
                                          <p:spTgt spid="37894">
                                            <p:txEl>
                                              <p:pRg st="5" end="5"/>
                                            </p:txEl>
                                          </p:spTgt>
                                        </p:tgtEl>
                                        <p:attrNameLst>
                                          <p:attrName>ppt_y</p:attrName>
                                        </p:attrNameLst>
                                      </p:cBhvr>
                                      <p:tavLst>
                                        <p:tav tm="0" fmla="#ppt_y-sin(pi*$)/9">
                                          <p:val>
                                            <p:fltVal val="0"/>
                                          </p:val>
                                        </p:tav>
                                        <p:tav tm="100000">
                                          <p:val>
                                            <p:fltVal val="1"/>
                                          </p:val>
                                        </p:tav>
                                      </p:tavLst>
                                    </p:anim>
                                    <p:anim calcmode="lin" valueType="num">
                                      <p:cBhvr>
                                        <p:cTn id="113" dur="166" tmFilter="0, 0; 0.125,0.2665; 0.25,0.4; 0.375,0.465; 0.5,0.5;  0.625,0.535; 0.75,0.6; 0.875,0.7335; 1,1">
                                          <p:stCondLst>
                                            <p:cond delay="662"/>
                                          </p:stCondLst>
                                        </p:cTn>
                                        <p:tgtEl>
                                          <p:spTgt spid="37894">
                                            <p:txEl>
                                              <p:pRg st="5" end="5"/>
                                            </p:txEl>
                                          </p:spTgt>
                                        </p:tgtEl>
                                        <p:attrNameLst>
                                          <p:attrName>ppt_y</p:attrName>
                                        </p:attrNameLst>
                                      </p:cBhvr>
                                      <p:tavLst>
                                        <p:tav tm="0" fmla="#ppt_y-sin(pi*$)/27">
                                          <p:val>
                                            <p:fltVal val="0"/>
                                          </p:val>
                                        </p:tav>
                                        <p:tav tm="100000">
                                          <p:val>
                                            <p:fltVal val="1"/>
                                          </p:val>
                                        </p:tav>
                                      </p:tavLst>
                                    </p:anim>
                                    <p:anim calcmode="lin" valueType="num">
                                      <p:cBhvr>
                                        <p:cTn id="114" dur="82" tmFilter="0, 0; 0.125,0.2665; 0.25,0.4; 0.375,0.465; 0.5,0.5;  0.625,0.535; 0.75,0.6; 0.875,0.7335; 1,1">
                                          <p:stCondLst>
                                            <p:cond delay="828"/>
                                          </p:stCondLst>
                                        </p:cTn>
                                        <p:tgtEl>
                                          <p:spTgt spid="37894">
                                            <p:txEl>
                                              <p:pRg st="5" end="5"/>
                                            </p:txEl>
                                          </p:spTgt>
                                        </p:tgtEl>
                                        <p:attrNameLst>
                                          <p:attrName>ppt_y</p:attrName>
                                        </p:attrNameLst>
                                      </p:cBhvr>
                                      <p:tavLst>
                                        <p:tav tm="0" fmla="#ppt_y-sin(pi*$)/81">
                                          <p:val>
                                            <p:fltVal val="0"/>
                                          </p:val>
                                        </p:tav>
                                        <p:tav tm="100000">
                                          <p:val>
                                            <p:fltVal val="1"/>
                                          </p:val>
                                        </p:tav>
                                      </p:tavLst>
                                    </p:anim>
                                    <p:animScale>
                                      <p:cBhvr>
                                        <p:cTn id="115" dur="13">
                                          <p:stCondLst>
                                            <p:cond delay="325"/>
                                          </p:stCondLst>
                                        </p:cTn>
                                        <p:tgtEl>
                                          <p:spTgt spid="37894">
                                            <p:txEl>
                                              <p:pRg st="5" end="5"/>
                                            </p:txEl>
                                          </p:spTgt>
                                        </p:tgtEl>
                                      </p:cBhvr>
                                      <p:to x="100000" y="60000"/>
                                    </p:animScale>
                                    <p:animScale>
                                      <p:cBhvr>
                                        <p:cTn id="116" dur="83" decel="50000">
                                          <p:stCondLst>
                                            <p:cond delay="338"/>
                                          </p:stCondLst>
                                        </p:cTn>
                                        <p:tgtEl>
                                          <p:spTgt spid="37894">
                                            <p:txEl>
                                              <p:pRg st="5" end="5"/>
                                            </p:txEl>
                                          </p:spTgt>
                                        </p:tgtEl>
                                      </p:cBhvr>
                                      <p:to x="100000" y="100000"/>
                                    </p:animScale>
                                    <p:animScale>
                                      <p:cBhvr>
                                        <p:cTn id="117" dur="13">
                                          <p:stCondLst>
                                            <p:cond delay="656"/>
                                          </p:stCondLst>
                                        </p:cTn>
                                        <p:tgtEl>
                                          <p:spTgt spid="37894">
                                            <p:txEl>
                                              <p:pRg st="5" end="5"/>
                                            </p:txEl>
                                          </p:spTgt>
                                        </p:tgtEl>
                                      </p:cBhvr>
                                      <p:to x="100000" y="80000"/>
                                    </p:animScale>
                                    <p:animScale>
                                      <p:cBhvr>
                                        <p:cTn id="118" dur="83" decel="50000">
                                          <p:stCondLst>
                                            <p:cond delay="669"/>
                                          </p:stCondLst>
                                        </p:cTn>
                                        <p:tgtEl>
                                          <p:spTgt spid="37894">
                                            <p:txEl>
                                              <p:pRg st="5" end="5"/>
                                            </p:txEl>
                                          </p:spTgt>
                                        </p:tgtEl>
                                      </p:cBhvr>
                                      <p:to x="100000" y="100000"/>
                                    </p:animScale>
                                    <p:animScale>
                                      <p:cBhvr>
                                        <p:cTn id="119" dur="13">
                                          <p:stCondLst>
                                            <p:cond delay="821"/>
                                          </p:stCondLst>
                                        </p:cTn>
                                        <p:tgtEl>
                                          <p:spTgt spid="37894">
                                            <p:txEl>
                                              <p:pRg st="5" end="5"/>
                                            </p:txEl>
                                          </p:spTgt>
                                        </p:tgtEl>
                                      </p:cBhvr>
                                      <p:to x="100000" y="90000"/>
                                    </p:animScale>
                                    <p:animScale>
                                      <p:cBhvr>
                                        <p:cTn id="120" dur="83" decel="50000">
                                          <p:stCondLst>
                                            <p:cond delay="834"/>
                                          </p:stCondLst>
                                        </p:cTn>
                                        <p:tgtEl>
                                          <p:spTgt spid="37894">
                                            <p:txEl>
                                              <p:pRg st="5" end="5"/>
                                            </p:txEl>
                                          </p:spTgt>
                                        </p:tgtEl>
                                      </p:cBhvr>
                                      <p:to x="100000" y="100000"/>
                                    </p:animScale>
                                    <p:animScale>
                                      <p:cBhvr>
                                        <p:cTn id="121" dur="13">
                                          <p:stCondLst>
                                            <p:cond delay="904"/>
                                          </p:stCondLst>
                                        </p:cTn>
                                        <p:tgtEl>
                                          <p:spTgt spid="37894">
                                            <p:txEl>
                                              <p:pRg st="5" end="5"/>
                                            </p:txEl>
                                          </p:spTgt>
                                        </p:tgtEl>
                                      </p:cBhvr>
                                      <p:to x="100000" y="95000"/>
                                    </p:animScale>
                                    <p:animScale>
                                      <p:cBhvr>
                                        <p:cTn id="122" dur="83" decel="50000">
                                          <p:stCondLst>
                                            <p:cond delay="917"/>
                                          </p:stCondLst>
                                        </p:cTn>
                                        <p:tgtEl>
                                          <p:spTgt spid="37894">
                                            <p:txEl>
                                              <p:pRg st="5" end="5"/>
                                            </p:txEl>
                                          </p:spTgt>
                                        </p:tgtEl>
                                      </p:cBhvr>
                                      <p:to x="100000" y="100000"/>
                                    </p:animScale>
                                  </p:childTnLst>
                                </p:cTn>
                              </p:par>
                            </p:childTnLst>
                          </p:cTn>
                        </p:par>
                        <p:par>
                          <p:cTn id="123" fill="hold" nodeType="afterGroup">
                            <p:stCondLst>
                              <p:cond delay="9200"/>
                            </p:stCondLst>
                            <p:childTnLst>
                              <p:par>
                                <p:cTn id="124" presetID="26" presetClass="entr" presetSubtype="0" fill="hold" nodeType="afterEffect">
                                  <p:stCondLst>
                                    <p:cond delay="0"/>
                                  </p:stCondLst>
                                  <p:iterate type="wd">
                                    <p:tmPct val="10000"/>
                                  </p:iterate>
                                  <p:childTnLst>
                                    <p:set>
                                      <p:cBhvr>
                                        <p:cTn id="125" dur="1" fill="hold">
                                          <p:stCondLst>
                                            <p:cond delay="0"/>
                                          </p:stCondLst>
                                        </p:cTn>
                                        <p:tgtEl>
                                          <p:spTgt spid="37894">
                                            <p:txEl>
                                              <p:pRg st="6" end="6"/>
                                            </p:txEl>
                                          </p:spTgt>
                                        </p:tgtEl>
                                        <p:attrNameLst>
                                          <p:attrName>style.visibility</p:attrName>
                                        </p:attrNameLst>
                                      </p:cBhvr>
                                      <p:to>
                                        <p:strVal val="visible"/>
                                      </p:to>
                                    </p:set>
                                    <p:animEffect transition="in" filter="wipe(down)">
                                      <p:cBhvr>
                                        <p:cTn id="126" dur="290">
                                          <p:stCondLst>
                                            <p:cond delay="0"/>
                                          </p:stCondLst>
                                        </p:cTn>
                                        <p:tgtEl>
                                          <p:spTgt spid="37894">
                                            <p:txEl>
                                              <p:pRg st="6" end="6"/>
                                            </p:txEl>
                                          </p:spTgt>
                                        </p:tgtEl>
                                      </p:cBhvr>
                                    </p:animEffect>
                                    <p:anim calcmode="lin" valueType="num">
                                      <p:cBhvr>
                                        <p:cTn id="127" dur="911" tmFilter="0,0; 0.14,0.36; 0.43,0.73; 0.71,0.91; 1.0,1.0">
                                          <p:stCondLst>
                                            <p:cond delay="0"/>
                                          </p:stCondLst>
                                        </p:cTn>
                                        <p:tgtEl>
                                          <p:spTgt spid="37894">
                                            <p:txEl>
                                              <p:pRg st="6" end="6"/>
                                            </p:txEl>
                                          </p:spTgt>
                                        </p:tgtEl>
                                        <p:attrNameLst>
                                          <p:attrName>ppt_x</p:attrName>
                                        </p:attrNameLst>
                                      </p:cBhvr>
                                      <p:tavLst>
                                        <p:tav tm="0">
                                          <p:val>
                                            <p:strVal val="#ppt_x-0.25"/>
                                          </p:val>
                                        </p:tav>
                                        <p:tav tm="100000">
                                          <p:val>
                                            <p:strVal val="#ppt_x"/>
                                          </p:val>
                                        </p:tav>
                                      </p:tavLst>
                                    </p:anim>
                                    <p:anim calcmode="lin" valueType="num">
                                      <p:cBhvr>
                                        <p:cTn id="128" dur="332" tmFilter="0.0,0.0; 0.25,0.07; 0.50,0.2; 0.75,0.467; 1.0,1.0">
                                          <p:stCondLst>
                                            <p:cond delay="0"/>
                                          </p:stCondLst>
                                        </p:cTn>
                                        <p:tgtEl>
                                          <p:spTgt spid="37894">
                                            <p:txEl>
                                              <p:pRg st="6" end="6"/>
                                            </p:txEl>
                                          </p:spTgt>
                                        </p:tgtEl>
                                        <p:attrNameLst>
                                          <p:attrName>ppt_y</p:attrName>
                                        </p:attrNameLst>
                                      </p:cBhvr>
                                      <p:tavLst>
                                        <p:tav tm="0" fmla="#ppt_y-sin(pi*$)/3">
                                          <p:val>
                                            <p:fltVal val="0.5"/>
                                          </p:val>
                                        </p:tav>
                                        <p:tav tm="100000">
                                          <p:val>
                                            <p:fltVal val="1"/>
                                          </p:val>
                                        </p:tav>
                                      </p:tavLst>
                                    </p:anim>
                                    <p:anim calcmode="lin" valueType="num">
                                      <p:cBhvr>
                                        <p:cTn id="129" dur="332" tmFilter="0, 0; 0.125,0.2665; 0.25,0.4; 0.375,0.465; 0.5,0.5;  0.625,0.535; 0.75,0.6; 0.875,0.7335; 1,1">
                                          <p:stCondLst>
                                            <p:cond delay="332"/>
                                          </p:stCondLst>
                                        </p:cTn>
                                        <p:tgtEl>
                                          <p:spTgt spid="37894">
                                            <p:txEl>
                                              <p:pRg st="6" end="6"/>
                                            </p:txEl>
                                          </p:spTgt>
                                        </p:tgtEl>
                                        <p:attrNameLst>
                                          <p:attrName>ppt_y</p:attrName>
                                        </p:attrNameLst>
                                      </p:cBhvr>
                                      <p:tavLst>
                                        <p:tav tm="0" fmla="#ppt_y-sin(pi*$)/9">
                                          <p:val>
                                            <p:fltVal val="0"/>
                                          </p:val>
                                        </p:tav>
                                        <p:tav tm="100000">
                                          <p:val>
                                            <p:fltVal val="1"/>
                                          </p:val>
                                        </p:tav>
                                      </p:tavLst>
                                    </p:anim>
                                    <p:anim calcmode="lin" valueType="num">
                                      <p:cBhvr>
                                        <p:cTn id="130" dur="166" tmFilter="0, 0; 0.125,0.2665; 0.25,0.4; 0.375,0.465; 0.5,0.5;  0.625,0.535; 0.75,0.6; 0.875,0.7335; 1,1">
                                          <p:stCondLst>
                                            <p:cond delay="662"/>
                                          </p:stCondLst>
                                        </p:cTn>
                                        <p:tgtEl>
                                          <p:spTgt spid="37894">
                                            <p:txEl>
                                              <p:pRg st="6" end="6"/>
                                            </p:txEl>
                                          </p:spTgt>
                                        </p:tgtEl>
                                        <p:attrNameLst>
                                          <p:attrName>ppt_y</p:attrName>
                                        </p:attrNameLst>
                                      </p:cBhvr>
                                      <p:tavLst>
                                        <p:tav tm="0" fmla="#ppt_y-sin(pi*$)/27">
                                          <p:val>
                                            <p:fltVal val="0"/>
                                          </p:val>
                                        </p:tav>
                                        <p:tav tm="100000">
                                          <p:val>
                                            <p:fltVal val="1"/>
                                          </p:val>
                                        </p:tav>
                                      </p:tavLst>
                                    </p:anim>
                                    <p:anim calcmode="lin" valueType="num">
                                      <p:cBhvr>
                                        <p:cTn id="131" dur="82" tmFilter="0, 0; 0.125,0.2665; 0.25,0.4; 0.375,0.465; 0.5,0.5;  0.625,0.535; 0.75,0.6; 0.875,0.7335; 1,1">
                                          <p:stCondLst>
                                            <p:cond delay="828"/>
                                          </p:stCondLst>
                                        </p:cTn>
                                        <p:tgtEl>
                                          <p:spTgt spid="37894">
                                            <p:txEl>
                                              <p:pRg st="6" end="6"/>
                                            </p:txEl>
                                          </p:spTgt>
                                        </p:tgtEl>
                                        <p:attrNameLst>
                                          <p:attrName>ppt_y</p:attrName>
                                        </p:attrNameLst>
                                      </p:cBhvr>
                                      <p:tavLst>
                                        <p:tav tm="0" fmla="#ppt_y-sin(pi*$)/81">
                                          <p:val>
                                            <p:fltVal val="0"/>
                                          </p:val>
                                        </p:tav>
                                        <p:tav tm="100000">
                                          <p:val>
                                            <p:fltVal val="1"/>
                                          </p:val>
                                        </p:tav>
                                      </p:tavLst>
                                    </p:anim>
                                    <p:animScale>
                                      <p:cBhvr>
                                        <p:cTn id="132" dur="13">
                                          <p:stCondLst>
                                            <p:cond delay="325"/>
                                          </p:stCondLst>
                                        </p:cTn>
                                        <p:tgtEl>
                                          <p:spTgt spid="37894">
                                            <p:txEl>
                                              <p:pRg st="6" end="6"/>
                                            </p:txEl>
                                          </p:spTgt>
                                        </p:tgtEl>
                                      </p:cBhvr>
                                      <p:to x="100000" y="60000"/>
                                    </p:animScale>
                                    <p:animScale>
                                      <p:cBhvr>
                                        <p:cTn id="133" dur="83" decel="50000">
                                          <p:stCondLst>
                                            <p:cond delay="338"/>
                                          </p:stCondLst>
                                        </p:cTn>
                                        <p:tgtEl>
                                          <p:spTgt spid="37894">
                                            <p:txEl>
                                              <p:pRg st="6" end="6"/>
                                            </p:txEl>
                                          </p:spTgt>
                                        </p:tgtEl>
                                      </p:cBhvr>
                                      <p:to x="100000" y="100000"/>
                                    </p:animScale>
                                    <p:animScale>
                                      <p:cBhvr>
                                        <p:cTn id="134" dur="13">
                                          <p:stCondLst>
                                            <p:cond delay="656"/>
                                          </p:stCondLst>
                                        </p:cTn>
                                        <p:tgtEl>
                                          <p:spTgt spid="37894">
                                            <p:txEl>
                                              <p:pRg st="6" end="6"/>
                                            </p:txEl>
                                          </p:spTgt>
                                        </p:tgtEl>
                                      </p:cBhvr>
                                      <p:to x="100000" y="80000"/>
                                    </p:animScale>
                                    <p:animScale>
                                      <p:cBhvr>
                                        <p:cTn id="135" dur="83" decel="50000">
                                          <p:stCondLst>
                                            <p:cond delay="669"/>
                                          </p:stCondLst>
                                        </p:cTn>
                                        <p:tgtEl>
                                          <p:spTgt spid="37894">
                                            <p:txEl>
                                              <p:pRg st="6" end="6"/>
                                            </p:txEl>
                                          </p:spTgt>
                                        </p:tgtEl>
                                      </p:cBhvr>
                                      <p:to x="100000" y="100000"/>
                                    </p:animScale>
                                    <p:animScale>
                                      <p:cBhvr>
                                        <p:cTn id="136" dur="13">
                                          <p:stCondLst>
                                            <p:cond delay="821"/>
                                          </p:stCondLst>
                                        </p:cTn>
                                        <p:tgtEl>
                                          <p:spTgt spid="37894">
                                            <p:txEl>
                                              <p:pRg st="6" end="6"/>
                                            </p:txEl>
                                          </p:spTgt>
                                        </p:tgtEl>
                                      </p:cBhvr>
                                      <p:to x="100000" y="90000"/>
                                    </p:animScale>
                                    <p:animScale>
                                      <p:cBhvr>
                                        <p:cTn id="137" dur="83" decel="50000">
                                          <p:stCondLst>
                                            <p:cond delay="834"/>
                                          </p:stCondLst>
                                        </p:cTn>
                                        <p:tgtEl>
                                          <p:spTgt spid="37894">
                                            <p:txEl>
                                              <p:pRg st="6" end="6"/>
                                            </p:txEl>
                                          </p:spTgt>
                                        </p:tgtEl>
                                      </p:cBhvr>
                                      <p:to x="100000" y="100000"/>
                                    </p:animScale>
                                    <p:animScale>
                                      <p:cBhvr>
                                        <p:cTn id="138" dur="13">
                                          <p:stCondLst>
                                            <p:cond delay="904"/>
                                          </p:stCondLst>
                                        </p:cTn>
                                        <p:tgtEl>
                                          <p:spTgt spid="37894">
                                            <p:txEl>
                                              <p:pRg st="6" end="6"/>
                                            </p:txEl>
                                          </p:spTgt>
                                        </p:tgtEl>
                                      </p:cBhvr>
                                      <p:to x="100000" y="95000"/>
                                    </p:animScale>
                                    <p:animScale>
                                      <p:cBhvr>
                                        <p:cTn id="139" dur="83" decel="50000">
                                          <p:stCondLst>
                                            <p:cond delay="917"/>
                                          </p:stCondLst>
                                        </p:cTn>
                                        <p:tgtEl>
                                          <p:spTgt spid="37894">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3789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9E4FAC0C-FE0B-8572-3042-E85134B4762E}"/>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14" name="Picture 2">
            <a:extLst>
              <a:ext uri="{FF2B5EF4-FFF2-40B4-BE49-F238E27FC236}">
                <a16:creationId xmlns:a16="http://schemas.microsoft.com/office/drawing/2014/main" id="{959CC9C4-DBBB-B6A1-BA08-46670DB281F5}"/>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49156" name="Content Placeholder 15">
            <a:extLst>
              <a:ext uri="{FF2B5EF4-FFF2-40B4-BE49-F238E27FC236}">
                <a16:creationId xmlns:a16="http://schemas.microsoft.com/office/drawing/2014/main" id="{C7551C45-87B2-31A9-46D4-DF3499A970A1}"/>
              </a:ext>
            </a:extLst>
          </p:cNvPr>
          <p:cNvSpPr>
            <a:spLocks noGrp="1"/>
          </p:cNvSpPr>
          <p:nvPr>
            <p:ph idx="1"/>
          </p:nvPr>
        </p:nvSpPr>
        <p:spPr>
          <a:xfrm>
            <a:off x="1295400" y="990600"/>
            <a:ext cx="7848600" cy="4572000"/>
          </a:xfrm>
        </p:spPr>
        <p:txBody>
          <a:bodyPr/>
          <a:lstStyle/>
          <a:p>
            <a:pPr algn="r" rtl="1"/>
            <a:r>
              <a:rPr lang="ar-LB" altLang="en-US" sz="3800">
                <a:cs typeface="Arial" panose="020B0604020202020204" pitchFamily="34" charset="0"/>
              </a:rPr>
              <a:t>البرنامج الوطني للمرأة في العراق</a:t>
            </a:r>
            <a:endParaRPr lang="en-US" altLang="en-US" sz="3800">
              <a:cs typeface="Arial" panose="020B0604020202020204" pitchFamily="34" charset="0"/>
            </a:endParaRPr>
          </a:p>
          <a:p>
            <a:pPr lvl="1" algn="r" rtl="1">
              <a:buFont typeface="Courier New" panose="02070309020205020404" pitchFamily="49" charset="0"/>
              <a:buChar char="o"/>
            </a:pPr>
            <a:r>
              <a:rPr lang="en-US" altLang="en-US" sz="3800">
                <a:cs typeface="Arial" panose="020B0604020202020204" pitchFamily="34" charset="0"/>
              </a:rPr>
              <a:t> </a:t>
            </a:r>
            <a:r>
              <a:rPr lang="ar-LB" altLang="en-US" sz="3800">
                <a:cs typeface="Arial" panose="020B0604020202020204" pitchFamily="34" charset="0"/>
              </a:rPr>
              <a:t>متعدّد الأحزاب والقطاعات</a:t>
            </a:r>
            <a:endParaRPr lang="en-US" altLang="en-US" sz="3800">
              <a:cs typeface="Arial" panose="020B0604020202020204" pitchFamily="34" charset="0"/>
            </a:endParaRPr>
          </a:p>
          <a:p>
            <a:pPr lvl="1" algn="r" rtl="1">
              <a:buFont typeface="Courier New" panose="02070309020205020404" pitchFamily="49" charset="0"/>
              <a:buChar char="o"/>
            </a:pPr>
            <a:r>
              <a:rPr lang="en-US" altLang="en-US" sz="3800">
                <a:cs typeface="Arial" panose="020B0604020202020204" pitchFamily="34" charset="0"/>
              </a:rPr>
              <a:t> </a:t>
            </a:r>
            <a:r>
              <a:rPr lang="ar-LB" altLang="en-US" sz="3800">
                <a:cs typeface="Arial" panose="020B0604020202020204" pitchFamily="34" charset="0"/>
              </a:rPr>
              <a:t>حدّد القضايا الهامة وحلولاً في مجال السياسات</a:t>
            </a:r>
            <a:endParaRPr lang="en-US" altLang="en-US" sz="3800">
              <a:cs typeface="Arial" panose="020B0604020202020204" pitchFamily="34" charset="0"/>
            </a:endParaRPr>
          </a:p>
          <a:p>
            <a:pPr lvl="1" algn="r" rtl="1">
              <a:buFont typeface="Courier New" panose="02070309020205020404" pitchFamily="49" charset="0"/>
              <a:buChar char="o"/>
            </a:pPr>
            <a:r>
              <a:rPr lang="en-US" altLang="en-US" sz="3800">
                <a:cs typeface="Arial" panose="020B0604020202020204" pitchFamily="34" charset="0"/>
              </a:rPr>
              <a:t> </a:t>
            </a:r>
            <a:r>
              <a:rPr lang="ar-LB" altLang="en-US" sz="3800">
                <a:cs typeface="Arial" panose="020B0604020202020204" pitchFamily="34" charset="0"/>
              </a:rPr>
              <a:t>استخدم البرنامج</a:t>
            </a:r>
            <a:r>
              <a:rPr lang="ar-SA" altLang="en-US" sz="3800">
                <a:cs typeface="Arial" panose="020B0604020202020204" pitchFamily="34" charset="0"/>
              </a:rPr>
              <a:t> الوطني</a:t>
            </a:r>
            <a:r>
              <a:rPr lang="ar-LB" altLang="en-US" sz="3800">
                <a:cs typeface="Arial" panose="020B0604020202020204" pitchFamily="34" charset="0"/>
              </a:rPr>
              <a:t> لتنسيق المدافعة والمبادرات التشريعية</a:t>
            </a:r>
            <a:endParaRPr lang="en-US" altLang="en-US" sz="3800">
              <a:cs typeface="Arial" panose="020B0604020202020204" pitchFamily="34" charset="0"/>
            </a:endParaRPr>
          </a:p>
        </p:txBody>
      </p:sp>
      <p:sp>
        <p:nvSpPr>
          <p:cNvPr id="8" name="Title 1">
            <a:extLst>
              <a:ext uri="{FF2B5EF4-FFF2-40B4-BE49-F238E27FC236}">
                <a16:creationId xmlns:a16="http://schemas.microsoft.com/office/drawing/2014/main" id="{03AA04DD-38A3-3004-D59A-5058E22E920A}"/>
              </a:ext>
            </a:extLst>
          </p:cNvPr>
          <p:cNvSpPr>
            <a:spLocks noGrp="1"/>
          </p:cNvSpPr>
          <p:nvPr>
            <p:ph type="title"/>
          </p:nvPr>
        </p:nvSpPr>
        <p:spPr>
          <a:xfrm>
            <a:off x="1214438" y="0"/>
            <a:ext cx="7918450" cy="990600"/>
          </a:xfrm>
        </p:spPr>
        <p:txBody>
          <a:bodyPr rtlCol="0">
            <a:noAutofit/>
          </a:bodyPr>
          <a:lstStyle/>
          <a:p>
            <a:pPr eaLnBrk="1" fontAlgn="auto" hangingPunct="1">
              <a:spcAft>
                <a:spcPts val="0"/>
              </a:spcAft>
              <a:defRPr/>
            </a:pPr>
            <a:r>
              <a:rPr lang="ar-LB" sz="5400" b="1" i="1" dirty="0">
                <a:latin typeface="Arial" panose="020B0604020202020204" pitchFamily="34" charset="0"/>
                <a:ea typeface="+mn-ea"/>
                <a:cs typeface="Arial" panose="020B0604020202020204" pitchFamily="34" charset="0"/>
              </a:rPr>
              <a:t>نساء يعملن معاً</a:t>
            </a:r>
            <a:endParaRPr lang="en-US" sz="5400" b="1" i="1" dirty="0">
              <a:latin typeface="Arial" panose="020B0604020202020204" pitchFamily="34" charset="0"/>
              <a:ea typeface="+mn-ea"/>
              <a:cs typeface="Arial" panose="020B0604020202020204" pitchFamily="34" charset="0"/>
            </a:endParaRPr>
          </a:p>
        </p:txBody>
      </p:sp>
      <p:pic>
        <p:nvPicPr>
          <p:cNvPr id="49158" name="Picture 8" descr="http://www.ndi.org/files/images/IraqWomen.jpg">
            <a:extLst>
              <a:ext uri="{FF2B5EF4-FFF2-40B4-BE49-F238E27FC236}">
                <a16:creationId xmlns:a16="http://schemas.microsoft.com/office/drawing/2014/main" id="{609AD9D6-84AD-9743-3D0D-A761CFF229F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6800" y="4203700"/>
            <a:ext cx="2881313"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1100"/>
                            </p:stCondLst>
                            <p:childTnLst>
                              <p:par>
                                <p:cTn id="11" presetID="53" presetClass="entr" presetSubtype="16" fill="hold" nodeType="afterEffect">
                                  <p:stCondLst>
                                    <p:cond delay="0"/>
                                  </p:stCondLst>
                                  <p:iterate type="wd">
                                    <p:tmPct val="10000"/>
                                  </p:iterate>
                                  <p:childTnLst>
                                    <p:set>
                                      <p:cBhvr>
                                        <p:cTn id="12" dur="1" fill="hold">
                                          <p:stCondLst>
                                            <p:cond delay="0"/>
                                          </p:stCondLst>
                                        </p:cTn>
                                        <p:tgtEl>
                                          <p:spTgt spid="49156">
                                            <p:txEl>
                                              <p:pRg st="0" end="0"/>
                                            </p:txEl>
                                          </p:spTgt>
                                        </p:tgtEl>
                                        <p:attrNameLst>
                                          <p:attrName>style.visibility</p:attrName>
                                        </p:attrNameLst>
                                      </p:cBhvr>
                                      <p:to>
                                        <p:strVal val="visible"/>
                                      </p:to>
                                    </p:set>
                                    <p:anim calcmode="lin" valueType="num">
                                      <p:cBhvr>
                                        <p:cTn id="13" dur="1000" fill="hold"/>
                                        <p:tgtEl>
                                          <p:spTgt spid="49156">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49156">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49156">
                                            <p:txEl>
                                              <p:pRg st="0" end="0"/>
                                            </p:txEl>
                                          </p:spTgt>
                                        </p:tgtEl>
                                      </p:cBhvr>
                                    </p:animEffect>
                                  </p:childTnLst>
                                </p:cTn>
                              </p:par>
                            </p:childTnLst>
                          </p:cTn>
                        </p:par>
                        <p:par>
                          <p:cTn id="16" fill="hold" nodeType="afterGroup">
                            <p:stCondLst>
                              <p:cond delay="2500"/>
                            </p:stCondLst>
                            <p:childTnLst>
                              <p:par>
                                <p:cTn id="17" presetID="53" presetClass="entr" presetSubtype="16" fill="hold" nodeType="afterEffect">
                                  <p:stCondLst>
                                    <p:cond delay="0"/>
                                  </p:stCondLst>
                                  <p:iterate type="wd">
                                    <p:tmPct val="10000"/>
                                  </p:iterate>
                                  <p:childTnLst>
                                    <p:set>
                                      <p:cBhvr>
                                        <p:cTn id="18" dur="1" fill="hold">
                                          <p:stCondLst>
                                            <p:cond delay="0"/>
                                          </p:stCondLst>
                                        </p:cTn>
                                        <p:tgtEl>
                                          <p:spTgt spid="49156">
                                            <p:txEl>
                                              <p:pRg st="1" end="1"/>
                                            </p:txEl>
                                          </p:spTgt>
                                        </p:tgtEl>
                                        <p:attrNameLst>
                                          <p:attrName>style.visibility</p:attrName>
                                        </p:attrNameLst>
                                      </p:cBhvr>
                                      <p:to>
                                        <p:strVal val="visible"/>
                                      </p:to>
                                    </p:set>
                                    <p:anim calcmode="lin" valueType="num">
                                      <p:cBhvr>
                                        <p:cTn id="19" dur="1000" fill="hold"/>
                                        <p:tgtEl>
                                          <p:spTgt spid="49156">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49156">
                                            <p:txEl>
                                              <p:pRg st="1" end="1"/>
                                            </p:txEl>
                                          </p:spTgt>
                                        </p:tgtEl>
                                        <p:attrNameLst>
                                          <p:attrName>ppt_h</p:attrName>
                                        </p:attrNameLst>
                                      </p:cBhvr>
                                      <p:tavLst>
                                        <p:tav tm="0">
                                          <p:val>
                                            <p:fltVal val="0"/>
                                          </p:val>
                                        </p:tav>
                                        <p:tav tm="100000">
                                          <p:val>
                                            <p:strVal val="#ppt_h"/>
                                          </p:val>
                                        </p:tav>
                                      </p:tavLst>
                                    </p:anim>
                                    <p:animEffect transition="in" filter="fade">
                                      <p:cBhvr>
                                        <p:cTn id="21" dur="1000"/>
                                        <p:tgtEl>
                                          <p:spTgt spid="49156">
                                            <p:txEl>
                                              <p:pRg st="1" end="1"/>
                                            </p:txEl>
                                          </p:spTgt>
                                        </p:tgtEl>
                                      </p:cBhvr>
                                    </p:animEffect>
                                  </p:childTnLst>
                                </p:cTn>
                              </p:par>
                            </p:childTnLst>
                          </p:cTn>
                        </p:par>
                        <p:par>
                          <p:cTn id="22" fill="hold" nodeType="afterGroup">
                            <p:stCondLst>
                              <p:cond delay="3800"/>
                            </p:stCondLst>
                            <p:childTnLst>
                              <p:par>
                                <p:cTn id="23" presetID="53" presetClass="entr" presetSubtype="16" fill="hold" nodeType="afterEffect">
                                  <p:stCondLst>
                                    <p:cond delay="0"/>
                                  </p:stCondLst>
                                  <p:iterate type="wd">
                                    <p:tmPct val="10000"/>
                                  </p:iterate>
                                  <p:childTnLst>
                                    <p:set>
                                      <p:cBhvr>
                                        <p:cTn id="24" dur="1" fill="hold">
                                          <p:stCondLst>
                                            <p:cond delay="0"/>
                                          </p:stCondLst>
                                        </p:cTn>
                                        <p:tgtEl>
                                          <p:spTgt spid="49156">
                                            <p:txEl>
                                              <p:pRg st="2" end="2"/>
                                            </p:txEl>
                                          </p:spTgt>
                                        </p:tgtEl>
                                        <p:attrNameLst>
                                          <p:attrName>style.visibility</p:attrName>
                                        </p:attrNameLst>
                                      </p:cBhvr>
                                      <p:to>
                                        <p:strVal val="visible"/>
                                      </p:to>
                                    </p:set>
                                    <p:anim calcmode="lin" valueType="num">
                                      <p:cBhvr>
                                        <p:cTn id="25" dur="1000" fill="hold"/>
                                        <p:tgtEl>
                                          <p:spTgt spid="49156">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49156">
                                            <p:txEl>
                                              <p:pRg st="2" end="2"/>
                                            </p:txEl>
                                          </p:spTgt>
                                        </p:tgtEl>
                                        <p:attrNameLst>
                                          <p:attrName>ppt_h</p:attrName>
                                        </p:attrNameLst>
                                      </p:cBhvr>
                                      <p:tavLst>
                                        <p:tav tm="0">
                                          <p:val>
                                            <p:fltVal val="0"/>
                                          </p:val>
                                        </p:tav>
                                        <p:tav tm="100000">
                                          <p:val>
                                            <p:strVal val="#ppt_h"/>
                                          </p:val>
                                        </p:tav>
                                      </p:tavLst>
                                    </p:anim>
                                    <p:animEffect transition="in" filter="fade">
                                      <p:cBhvr>
                                        <p:cTn id="27" dur="1000"/>
                                        <p:tgtEl>
                                          <p:spTgt spid="49156">
                                            <p:txEl>
                                              <p:pRg st="2" end="2"/>
                                            </p:txEl>
                                          </p:spTgt>
                                        </p:tgtEl>
                                      </p:cBhvr>
                                    </p:animEffect>
                                  </p:childTnLst>
                                </p:cTn>
                              </p:par>
                            </p:childTnLst>
                          </p:cTn>
                        </p:par>
                        <p:par>
                          <p:cTn id="28" fill="hold" nodeType="afterGroup">
                            <p:stCondLst>
                              <p:cond delay="5500"/>
                            </p:stCondLst>
                            <p:childTnLst>
                              <p:par>
                                <p:cTn id="29" presetID="53" presetClass="entr" presetSubtype="16" fill="hold" nodeType="afterEffect">
                                  <p:stCondLst>
                                    <p:cond delay="0"/>
                                  </p:stCondLst>
                                  <p:iterate type="wd">
                                    <p:tmPct val="10000"/>
                                  </p:iterate>
                                  <p:childTnLst>
                                    <p:set>
                                      <p:cBhvr>
                                        <p:cTn id="30" dur="1" fill="hold">
                                          <p:stCondLst>
                                            <p:cond delay="0"/>
                                          </p:stCondLst>
                                        </p:cTn>
                                        <p:tgtEl>
                                          <p:spTgt spid="49156">
                                            <p:txEl>
                                              <p:pRg st="3" end="3"/>
                                            </p:txEl>
                                          </p:spTgt>
                                        </p:tgtEl>
                                        <p:attrNameLst>
                                          <p:attrName>style.visibility</p:attrName>
                                        </p:attrNameLst>
                                      </p:cBhvr>
                                      <p:to>
                                        <p:strVal val="visible"/>
                                      </p:to>
                                    </p:set>
                                    <p:anim calcmode="lin" valueType="num">
                                      <p:cBhvr>
                                        <p:cTn id="31" dur="1000" fill="hold"/>
                                        <p:tgtEl>
                                          <p:spTgt spid="4915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9156">
                                            <p:txEl>
                                              <p:pRg st="3" end="3"/>
                                            </p:txEl>
                                          </p:spTgt>
                                        </p:tgtEl>
                                        <p:attrNameLst>
                                          <p:attrName>ppt_h</p:attrName>
                                        </p:attrNameLst>
                                      </p:cBhvr>
                                      <p:tavLst>
                                        <p:tav tm="0">
                                          <p:val>
                                            <p:fltVal val="0"/>
                                          </p:val>
                                        </p:tav>
                                        <p:tav tm="100000">
                                          <p:val>
                                            <p:strVal val="#ppt_h"/>
                                          </p:val>
                                        </p:tav>
                                      </p:tavLst>
                                    </p:anim>
                                    <p:animEffect transition="in" filter="fade">
                                      <p:cBhvr>
                                        <p:cTn id="33" dur="1000"/>
                                        <p:tgtEl>
                                          <p:spTgt spid="491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a:extLst>
              <a:ext uri="{FF2B5EF4-FFF2-40B4-BE49-F238E27FC236}">
                <a16:creationId xmlns:a16="http://schemas.microsoft.com/office/drawing/2014/main" id="{6FFA8B2A-CF30-BC12-A26A-8A23ECEE8C51}"/>
              </a:ext>
            </a:extLst>
          </p:cNvPr>
          <p:cNvSpPr>
            <a:spLocks noGrp="1" noChangeArrowheads="1"/>
          </p:cNvSpPr>
          <p:nvPr>
            <p:ph idx="1"/>
          </p:nvPr>
        </p:nvSpPr>
        <p:spPr>
          <a:xfrm>
            <a:off x="1371600" y="1828800"/>
            <a:ext cx="7772400" cy="4114800"/>
          </a:xfrm>
        </p:spPr>
        <p:txBody>
          <a:bodyPr rtlCol="0">
            <a:normAutofit/>
          </a:bodyPr>
          <a:lstStyle/>
          <a:p>
            <a:pPr marL="0" indent="0" eaLnBrk="1" fontAlgn="auto" hangingPunct="1">
              <a:spcAft>
                <a:spcPts val="0"/>
              </a:spcAft>
              <a:buFont typeface="Arial" panose="020B0604020202020204" pitchFamily="34" charset="0"/>
              <a:buNone/>
              <a:defRPr/>
            </a:pPr>
            <a:endParaRPr lang="en-US" sz="3000" dirty="0"/>
          </a:p>
          <a:p>
            <a:pPr eaLnBrk="1" fontAlgn="auto" hangingPunct="1">
              <a:spcAft>
                <a:spcPts val="0"/>
              </a:spcAft>
              <a:defRPr/>
            </a:pPr>
            <a:endParaRPr lang="en-US" sz="3000" dirty="0">
              <a:solidFill>
                <a:srgbClr val="003366"/>
              </a:solidFill>
            </a:endParaRPr>
          </a:p>
        </p:txBody>
      </p:sp>
      <p:pic>
        <p:nvPicPr>
          <p:cNvPr id="7" name="Picture 2">
            <a:extLst>
              <a:ext uri="{FF2B5EF4-FFF2-40B4-BE49-F238E27FC236}">
                <a16:creationId xmlns:a16="http://schemas.microsoft.com/office/drawing/2014/main" id="{068F9F2D-171A-DE59-4AE6-4DFB6F80AD1C}"/>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8" name="Picture 2">
            <a:extLst>
              <a:ext uri="{FF2B5EF4-FFF2-40B4-BE49-F238E27FC236}">
                <a16:creationId xmlns:a16="http://schemas.microsoft.com/office/drawing/2014/main" id="{81FC212E-8ACE-C8D5-2832-6E03C8D5697C}"/>
              </a:ext>
            </a:extLst>
          </p:cNvPr>
          <p:cNvPicPr>
            <a:picLocks noChangeAspect="1" noChangeArrowheads="1"/>
          </p:cNvPicPr>
          <p:nvPr/>
        </p:nvPicPr>
        <p:blipFill rotWithShape="1">
          <a:blip r:embed="rId4"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11" name="Rectangle 2">
            <a:extLst>
              <a:ext uri="{FF2B5EF4-FFF2-40B4-BE49-F238E27FC236}">
                <a16:creationId xmlns:a16="http://schemas.microsoft.com/office/drawing/2014/main" id="{DC18600E-05F7-F98A-3196-2671A55FD262}"/>
              </a:ext>
            </a:extLst>
          </p:cNvPr>
          <p:cNvSpPr>
            <a:spLocks noGrp="1" noChangeArrowheads="1"/>
          </p:cNvSpPr>
          <p:nvPr>
            <p:ph type="title"/>
            <p:custDataLst>
              <p:tags r:id="rId1"/>
            </p:custDataLst>
          </p:nvPr>
        </p:nvSpPr>
        <p:spPr>
          <a:xfrm>
            <a:off x="990600" y="4648200"/>
            <a:ext cx="8001000" cy="1066800"/>
          </a:xfrm>
        </p:spPr>
        <p:txBody>
          <a:bodyPr rtlCol="0">
            <a:noAutofit/>
          </a:bodyPr>
          <a:lstStyle/>
          <a:p>
            <a:pPr marL="320040" indent="-320040" eaLnBrk="1" fontAlgn="auto" hangingPunct="1">
              <a:spcAft>
                <a:spcPts val="0"/>
              </a:spcAft>
              <a:buClr>
                <a:schemeClr val="accent6">
                  <a:lumMod val="75000"/>
                </a:schemeClr>
              </a:buClr>
              <a:defRPr/>
            </a:pPr>
            <a:r>
              <a:rPr lang="ar-IQ" sz="5400" b="1" i="1" dirty="0">
                <a:latin typeface="Dubai" panose="020B0503030403030204" pitchFamily="34" charset="-78"/>
                <a:ea typeface="+mn-ea"/>
                <a:cs typeface="Dubai" panose="020B0503030403030204" pitchFamily="34" charset="-78"/>
              </a:rPr>
              <a:t>شكراً جزيلاً لإصغائكم</a:t>
            </a:r>
            <a:endParaRPr lang="en-US" sz="5400" b="1" i="1" dirty="0">
              <a:latin typeface="Dubai" panose="020B0503030403030204" pitchFamily="34" charset="-78"/>
              <a:ea typeface="+mn-ea"/>
              <a:cs typeface="Dubai" panose="020B0503030403030204" pitchFamily="34" charset="-78"/>
            </a:endParaRPr>
          </a:p>
        </p:txBody>
      </p:sp>
      <p:pic>
        <p:nvPicPr>
          <p:cNvPr id="51206" name="Picture 1">
            <a:extLst>
              <a:ext uri="{FF2B5EF4-FFF2-40B4-BE49-F238E27FC236}">
                <a16:creationId xmlns:a16="http://schemas.microsoft.com/office/drawing/2014/main" id="{315CE7AC-583A-6ACB-2D39-AFF64B54FEB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149225"/>
            <a:ext cx="3886200"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51206"/>
                                        </p:tgtEl>
                                        <p:attrNameLst>
                                          <p:attrName>style.visibility</p:attrName>
                                        </p:attrNameLst>
                                      </p:cBhvr>
                                      <p:to>
                                        <p:strVal val="visible"/>
                                      </p:to>
                                    </p:set>
                                    <p:anim calcmode="lin" valueType="num">
                                      <p:cBhvr>
                                        <p:cTn id="7" dur="1000" fill="hold"/>
                                        <p:tgtEl>
                                          <p:spTgt spid="51206"/>
                                        </p:tgtEl>
                                        <p:attrNameLst>
                                          <p:attrName>ppt_w</p:attrName>
                                        </p:attrNameLst>
                                      </p:cBhvr>
                                      <p:tavLst>
                                        <p:tav tm="0">
                                          <p:val>
                                            <p:fltVal val="0"/>
                                          </p:val>
                                        </p:tav>
                                        <p:tav tm="100000">
                                          <p:val>
                                            <p:strVal val="#ppt_w"/>
                                          </p:val>
                                        </p:tav>
                                      </p:tavLst>
                                    </p:anim>
                                    <p:anim calcmode="lin" valueType="num">
                                      <p:cBhvr>
                                        <p:cTn id="8" dur="1000" fill="hold"/>
                                        <p:tgtEl>
                                          <p:spTgt spid="51206"/>
                                        </p:tgtEl>
                                        <p:attrNameLst>
                                          <p:attrName>ppt_h</p:attrName>
                                        </p:attrNameLst>
                                      </p:cBhvr>
                                      <p:tavLst>
                                        <p:tav tm="0">
                                          <p:val>
                                            <p:fltVal val="0"/>
                                          </p:val>
                                        </p:tav>
                                        <p:tav tm="100000">
                                          <p:val>
                                            <p:strVal val="#ppt_h"/>
                                          </p:val>
                                        </p:tav>
                                      </p:tavLst>
                                    </p:anim>
                                    <p:animEffect transition="in" filter="fade">
                                      <p:cBhvr>
                                        <p:cTn id="9" dur="1000"/>
                                        <p:tgtEl>
                                          <p:spTgt spid="51206"/>
                                        </p:tgtEl>
                                      </p:cBhvr>
                                    </p:animEffect>
                                  </p:childTnLst>
                                </p:cTn>
                              </p:par>
                            </p:childTnLst>
                          </p:cTn>
                        </p:par>
                        <p:par>
                          <p:cTn id="10" fill="hold" nodeType="afterGroup">
                            <p:stCondLst>
                              <p:cond delay="1000"/>
                            </p:stCondLst>
                            <p:childTnLst>
                              <p:par>
                                <p:cTn id="11" presetID="53" presetClass="entr" presetSubtype="16" fill="hold" nodeType="afterEffect">
                                  <p:stCondLst>
                                    <p:cond delay="0"/>
                                  </p:stCondLst>
                                  <p:iterate type="lt">
                                    <p:tmPct val="10000"/>
                                  </p:iterate>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Effect transition="in" filter="fade">
                                      <p:cBhvr>
                                        <p:cTn id="1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C03B1D-5A90-202C-19CE-FE8ED8E6D146}"/>
              </a:ext>
            </a:extLst>
          </p:cNvPr>
          <p:cNvSpPr>
            <a:spLocks noGrp="1"/>
          </p:cNvSpPr>
          <p:nvPr>
            <p:ph type="title"/>
          </p:nvPr>
        </p:nvSpPr>
        <p:spPr>
          <a:xfrm>
            <a:off x="1219200" y="0"/>
            <a:ext cx="7924800" cy="990600"/>
          </a:xfrm>
        </p:spPr>
        <p:txBody>
          <a:bodyPr rtlCol="0">
            <a:noAutofit/>
          </a:bodyPr>
          <a:lstStyle/>
          <a:p>
            <a:pPr eaLnBrk="1" fontAlgn="auto" hangingPunct="1">
              <a:spcAft>
                <a:spcPts val="0"/>
              </a:spcAft>
              <a:defRPr/>
            </a:pPr>
            <a:r>
              <a:rPr lang="ar-LB" altLang="en-US" b="1" dirty="0">
                <a:effectLst>
                  <a:outerShdw blurRad="38100" dist="38100" dir="2700000" algn="tl">
                    <a:srgbClr val="000000">
                      <a:alpha val="43137"/>
                    </a:srgbClr>
                  </a:outerShdw>
                </a:effectLst>
              </a:rPr>
              <a:t>حقوق الإنسان</a:t>
            </a:r>
            <a:endParaRPr lang="en-US" b="1" cap="all" dirty="0">
              <a:solidFill>
                <a:srgbClr val="003366"/>
              </a:solidFill>
              <a:effectLst>
                <a:outerShdw blurRad="38100" dist="38100" dir="2700000" algn="tl">
                  <a:srgbClr val="000000">
                    <a:alpha val="43137"/>
                  </a:srgbClr>
                </a:outerShdw>
              </a:effectLst>
            </a:endParaRPr>
          </a:p>
        </p:txBody>
      </p:sp>
      <p:pic>
        <p:nvPicPr>
          <p:cNvPr id="6" name="Picture 2">
            <a:extLst>
              <a:ext uri="{FF2B5EF4-FFF2-40B4-BE49-F238E27FC236}">
                <a16:creationId xmlns:a16="http://schemas.microsoft.com/office/drawing/2014/main" id="{C20C75B7-9DC0-1226-6131-383DB88FF80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389B136C-07B8-D36C-BFE8-65F4D4C58C85}"/>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18438" name="Text Placeholder 1">
            <a:extLst>
              <a:ext uri="{FF2B5EF4-FFF2-40B4-BE49-F238E27FC236}">
                <a16:creationId xmlns:a16="http://schemas.microsoft.com/office/drawing/2014/main" id="{3C00892C-27F4-3A9E-AD1E-F9A05B84EC43}"/>
              </a:ext>
            </a:extLst>
          </p:cNvPr>
          <p:cNvSpPr>
            <a:spLocks noGrp="1"/>
          </p:cNvSpPr>
          <p:nvPr>
            <p:ph type="body" sz="half" idx="1"/>
          </p:nvPr>
        </p:nvSpPr>
        <p:spPr>
          <a:xfrm>
            <a:off x="1295400" y="838200"/>
            <a:ext cx="7772400" cy="5381625"/>
          </a:xfrm>
        </p:spPr>
        <p:txBody>
          <a:bodyPr/>
          <a:lstStyle/>
          <a:p>
            <a:pPr algn="just" rtl="1">
              <a:defRPr/>
            </a:pPr>
            <a:r>
              <a:rPr lang="en-US" sz="3800" dirty="0">
                <a:latin typeface="Arial" panose="020B0604020202020204" pitchFamily="34" charset="0"/>
                <a:cs typeface="Arial" panose="020B0604020202020204" pitchFamily="34" charset="0"/>
              </a:rPr>
              <a:t> </a:t>
            </a:r>
            <a:r>
              <a:rPr lang="ar-LB" sz="3800" dirty="0">
                <a:latin typeface="Arial" panose="020B0604020202020204" pitchFamily="34" charset="0"/>
                <a:cs typeface="Arial" panose="020B0604020202020204" pitchFamily="34" charset="0"/>
              </a:rPr>
              <a:t>حقوق أصيلة ولصيقة بالإنسان وبكرامته وبحريته ، لا تنشأ عن حكومات أو معاهدات ، تصبح من حق الأفراد كونهم بشرا ، ليتمكنوا من البقاء  ، هي تتصل إذا طبيعيا بكل كائن بشري ، يتمتع بها الإنسان ويضمنها القانون ويحميها </a:t>
            </a:r>
            <a:r>
              <a:rPr lang="ar-SA" sz="3800" dirty="0">
                <a:latin typeface="Arial" panose="020B0604020202020204" pitchFamily="34" charset="0"/>
                <a:cs typeface="Arial" panose="020B0604020202020204" pitchFamily="34" charset="0"/>
              </a:rPr>
              <a:t>.</a:t>
            </a:r>
            <a:endParaRPr lang="en-US" sz="3800" dirty="0">
              <a:latin typeface="Arial" panose="020B0604020202020204" pitchFamily="34" charset="0"/>
              <a:cs typeface="Arial" panose="020B0604020202020204" pitchFamily="34" charset="0"/>
            </a:endParaRPr>
          </a:p>
          <a:p>
            <a:pPr algn="just" rtl="1">
              <a:defRPr/>
            </a:pPr>
            <a:r>
              <a:rPr lang="ar-LB" sz="3800" dirty="0">
                <a:latin typeface="Arial" panose="020B0604020202020204" pitchFamily="34" charset="0"/>
                <a:cs typeface="Arial" panose="020B0604020202020204" pitchFamily="34" charset="0"/>
              </a:rPr>
              <a:t>ضمانات قانونية عالمية </a:t>
            </a:r>
            <a:r>
              <a:rPr lang="ar-SA" sz="3800" dirty="0">
                <a:latin typeface="Arial" panose="020B0604020202020204" pitchFamily="34" charset="0"/>
                <a:cs typeface="Arial" panose="020B0604020202020204" pitchFamily="34" charset="0"/>
              </a:rPr>
              <a:t>،</a:t>
            </a:r>
            <a:r>
              <a:rPr lang="ar-LB" sz="3800" dirty="0">
                <a:latin typeface="Arial" panose="020B0604020202020204" pitchFamily="34" charset="0"/>
                <a:cs typeface="Arial" panose="020B0604020202020204" pitchFamily="34" charset="0"/>
              </a:rPr>
              <a:t> هي أساس الحرية والعدالة ، تحرر من </a:t>
            </a:r>
            <a:r>
              <a:rPr lang="ar-LB" sz="3800" b="1" dirty="0">
                <a:solidFill>
                  <a:schemeClr val="accent4"/>
                </a:solidFill>
                <a:latin typeface="Arial" panose="020B0604020202020204" pitchFamily="34" charset="0"/>
                <a:cs typeface="Arial" panose="020B0604020202020204" pitchFamily="34" charset="0"/>
              </a:rPr>
              <a:t>الخوف والفاقة</a:t>
            </a:r>
            <a:r>
              <a:rPr lang="ar-LB" sz="3800" dirty="0">
                <a:latin typeface="Arial" panose="020B0604020202020204" pitchFamily="34" charset="0"/>
                <a:cs typeface="Arial" panose="020B0604020202020204" pitchFamily="34" charset="0"/>
              </a:rPr>
              <a:t> ومن شأن احترامها أن</a:t>
            </a:r>
            <a:r>
              <a:rPr lang="ar-LB" sz="3800" b="1" dirty="0">
                <a:latin typeface="Arial" panose="020B0604020202020204" pitchFamily="34" charset="0"/>
                <a:cs typeface="Arial" panose="020B0604020202020204" pitchFamily="34" charset="0"/>
              </a:rPr>
              <a:t> </a:t>
            </a:r>
            <a:r>
              <a:rPr lang="ar-LB" sz="3800" dirty="0">
                <a:latin typeface="Arial" panose="020B0604020202020204" pitchFamily="34" charset="0"/>
                <a:cs typeface="Arial" panose="020B0604020202020204" pitchFamily="34" charset="0"/>
              </a:rPr>
              <a:t>يتيح امكان تنمية الفرد والمجتمع تنمية كاملة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iterate type="wd">
                                    <p:tmPct val="10000"/>
                                  </p:iterate>
                                  <p:childTnLst>
                                    <p:set>
                                      <p:cBhvr>
                                        <p:cTn id="11" dur="1" fill="hold">
                                          <p:stCondLst>
                                            <p:cond delay="0"/>
                                          </p:stCondLst>
                                        </p:cTn>
                                        <p:tgtEl>
                                          <p:spTgt spid="18438">
                                            <p:txEl>
                                              <p:pRg st="0" end="0"/>
                                            </p:txEl>
                                          </p:spTgt>
                                        </p:tgtEl>
                                        <p:attrNameLst>
                                          <p:attrName>style.visibility</p:attrName>
                                        </p:attrNameLst>
                                      </p:cBhvr>
                                      <p:to>
                                        <p:strVal val="visible"/>
                                      </p:to>
                                    </p:set>
                                    <p:anim calcmode="lin" valueType="num">
                                      <p:cBhvr additive="base">
                                        <p:cTn id="12" dur="1000" fill="hold"/>
                                        <p:tgtEl>
                                          <p:spTgt spid="18438">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18438">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5500"/>
                            </p:stCondLst>
                            <p:childTnLst>
                              <p:par>
                                <p:cTn id="15" presetID="2" presetClass="entr" presetSubtype="4" fill="hold" nodeType="afterEffect">
                                  <p:stCondLst>
                                    <p:cond delay="0"/>
                                  </p:stCondLst>
                                  <p:iterate type="wd">
                                    <p:tmPct val="10000"/>
                                  </p:iterate>
                                  <p:childTnLst>
                                    <p:set>
                                      <p:cBhvr>
                                        <p:cTn id="16" dur="1" fill="hold">
                                          <p:stCondLst>
                                            <p:cond delay="0"/>
                                          </p:stCondLst>
                                        </p:cTn>
                                        <p:tgtEl>
                                          <p:spTgt spid="18438">
                                            <p:txEl>
                                              <p:pRg st="1" end="1"/>
                                            </p:txEl>
                                          </p:spTgt>
                                        </p:tgtEl>
                                        <p:attrNameLst>
                                          <p:attrName>style.visibility</p:attrName>
                                        </p:attrNameLst>
                                      </p:cBhvr>
                                      <p:to>
                                        <p:strVal val="visible"/>
                                      </p:to>
                                    </p:set>
                                    <p:anim calcmode="lin" valueType="num">
                                      <p:cBhvr additive="base">
                                        <p:cTn id="17" dur="1000" fill="hold"/>
                                        <p:tgtEl>
                                          <p:spTgt spid="18438">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843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43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6F6D8509-E59C-3329-FA03-81C67616C7CC}"/>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A74CBC56-F125-93AB-ADC1-AAC34232A088}"/>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20484" name="Rectangle 3">
            <a:extLst>
              <a:ext uri="{FF2B5EF4-FFF2-40B4-BE49-F238E27FC236}">
                <a16:creationId xmlns:a16="http://schemas.microsoft.com/office/drawing/2014/main" id="{1233F557-0E5A-40F5-FA28-54A59BEC228C}"/>
              </a:ext>
            </a:extLst>
          </p:cNvPr>
          <p:cNvSpPr txBox="1">
            <a:spLocks noChangeArrowheads="1"/>
          </p:cNvSpPr>
          <p:nvPr/>
        </p:nvSpPr>
        <p:spPr bwMode="auto">
          <a:xfrm>
            <a:off x="1503363" y="609600"/>
            <a:ext cx="745172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r>
              <a:rPr lang="ar-LB" altLang="en-US" sz="4400"/>
              <a:t>هي أحقية كل الناس في ظروف أساسية تدعم جهودهم للعيش بكرامة، وفي سلام، ولإنماء قدراتهم الكامنة كبشر إلى أقصى قدر ممكن</a:t>
            </a:r>
            <a:r>
              <a:rPr lang="ar-SA" altLang="en-US" sz="4400"/>
              <a:t>.</a:t>
            </a:r>
            <a:endParaRPr lang="ar-LB" altLang="en-US" sz="4400"/>
          </a:p>
          <a:p>
            <a:pPr algn="just" rtl="1"/>
            <a:r>
              <a:rPr lang="ar-LB" altLang="en-US" sz="4400"/>
              <a:t>ضمانات قانونية عالمية، تخص كل البشر، وتحمي الأفراد والمجموعات من الأفعال أو الامتناع عن الأفعال مما يؤثر على كرامتهم الإنسانية.</a:t>
            </a:r>
            <a:endParaRPr lang="ar-LB" altLang="en-US" sz="40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iterate type="wd">
                                    <p:tmPct val="10000"/>
                                  </p:iterate>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1000" fill="hold"/>
                                        <p:tgtEl>
                                          <p:spTgt spid="20484"/>
                                        </p:tgtEl>
                                        <p:attrNameLst>
                                          <p:attrName>ppt_x</p:attrName>
                                        </p:attrNameLst>
                                      </p:cBhvr>
                                      <p:tavLst>
                                        <p:tav tm="0">
                                          <p:val>
                                            <p:strVal val="#ppt_x"/>
                                          </p:val>
                                        </p:tav>
                                        <p:tav tm="100000">
                                          <p:val>
                                            <p:strVal val="#ppt_x"/>
                                          </p:val>
                                        </p:tav>
                                      </p:tavLst>
                                    </p:anim>
                                    <p:anim calcmode="lin" valueType="num">
                                      <p:cBhvr additive="base">
                                        <p:cTn id="8" dur="1000" fill="hold"/>
                                        <p:tgtEl>
                                          <p:spTgt spid="204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B62C7462-C327-1819-7A91-B2A5BC87F465}"/>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857CC0FD-5ED6-B3D7-9FC4-4056073E3613}"/>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53113076-12CC-125F-7071-CDF67560444A}"/>
              </a:ext>
            </a:extLst>
          </p:cNvPr>
          <p:cNvSpPr txBox="1">
            <a:spLocks noChangeArrowheads="1"/>
          </p:cNvSpPr>
          <p:nvPr/>
        </p:nvSpPr>
        <p:spPr bwMode="auto">
          <a:xfrm>
            <a:off x="1066800" y="-76200"/>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SA" altLang="en-US" sz="3800" b="1" i="1" dirty="0">
                <a:latin typeface="Arial" panose="020B0604020202020204" pitchFamily="34" charset="0"/>
                <a:ea typeface="+mn-ea"/>
                <a:cs typeface="Arial" panose="020B0604020202020204" pitchFamily="34" charset="0"/>
              </a:rPr>
              <a:t>حقوق المرأة ا</a:t>
            </a:r>
            <a:r>
              <a:rPr lang="ar-LB" altLang="en-US" sz="3800" b="1" i="1" dirty="0">
                <a:latin typeface="Arial" panose="020B0604020202020204" pitchFamily="34" charset="0"/>
                <a:ea typeface="+mn-ea"/>
                <a:cs typeface="Arial" panose="020B0604020202020204" pitchFamily="34" charset="0"/>
              </a:rPr>
              <a:t>لعالمية والكونية</a:t>
            </a:r>
            <a:endParaRPr lang="en-US" sz="3800" b="1" i="1" dirty="0">
              <a:latin typeface="Arial" panose="020B0604020202020204" pitchFamily="34" charset="0"/>
              <a:ea typeface="+mn-ea"/>
              <a:cs typeface="Arial" panose="020B0604020202020204" pitchFamily="34" charset="0"/>
            </a:endParaRPr>
          </a:p>
        </p:txBody>
      </p:sp>
      <p:sp>
        <p:nvSpPr>
          <p:cNvPr id="22533" name="Rectangle 3">
            <a:extLst>
              <a:ext uri="{FF2B5EF4-FFF2-40B4-BE49-F238E27FC236}">
                <a16:creationId xmlns:a16="http://schemas.microsoft.com/office/drawing/2014/main" id="{A1B7025E-4C96-47E9-2A70-583E5194F5E6}"/>
              </a:ext>
            </a:extLst>
          </p:cNvPr>
          <p:cNvSpPr txBox="1">
            <a:spLocks noChangeArrowheads="1"/>
          </p:cNvSpPr>
          <p:nvPr/>
        </p:nvSpPr>
        <p:spPr bwMode="auto">
          <a:xfrm>
            <a:off x="1371600" y="838200"/>
            <a:ext cx="75279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r>
              <a:rPr lang="ar-LB" altLang="en-US" sz="3600"/>
              <a:t>تتوافر لجميع البشر ومن الضروري توافرها في مختلف الثقافات والحضارات والأديان</a:t>
            </a:r>
            <a:r>
              <a:rPr lang="ar-LB" altLang="en-US" sz="3600" b="1"/>
              <a:t> . </a:t>
            </a:r>
          </a:p>
          <a:p>
            <a:pPr algn="just" rtl="1"/>
            <a:r>
              <a:rPr lang="ar-LB" altLang="en-US" sz="3600"/>
              <a:t> واحدة لجميع البشر بدون النظر للعرق أو اللون أو الجنس أو الأصل الوطني أو الثروة ، أو المولد</a:t>
            </a:r>
            <a:r>
              <a:rPr lang="ar-SA" altLang="en-US" sz="3600"/>
              <a:t> .</a:t>
            </a:r>
            <a:endParaRPr lang="ar-LB" altLang="en-US" sz="3600"/>
          </a:p>
          <a:p>
            <a:pPr algn="just" rtl="1"/>
            <a:r>
              <a:rPr lang="ar-LB" altLang="en-US" sz="3600"/>
              <a:t>مكرسة لكل فرد بصفته إنسان ، فهي لا تعني أفرادا فقط أو فئات معينة بل تعني الجميع</a:t>
            </a:r>
            <a:r>
              <a:rPr lang="ar-SA" altLang="en-US" sz="3600"/>
              <a:t> .</a:t>
            </a:r>
          </a:p>
          <a:p>
            <a:pPr algn="just" rtl="1"/>
            <a:r>
              <a:rPr lang="ar-LB" altLang="en-US" sz="3600"/>
              <a:t>ليست غريبة على أي ثقافة بل متأصلة في جميع الأمم وقد وافق عليها كل الدول برغم الخصوصيات .    </a:t>
            </a:r>
            <a:endParaRPr lang="en-US" alt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wd">
                                    <p:tmPct val="5000"/>
                                  </p:iterate>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nodeType="afterGroup">
                            <p:stCondLst>
                              <p:cond delay="1200"/>
                            </p:stCondLst>
                            <p:childTnLst>
                              <p:par>
                                <p:cTn id="12" presetID="31" presetClass="entr" presetSubtype="0" fill="hold" nodeType="afterEffect">
                                  <p:stCondLst>
                                    <p:cond delay="0"/>
                                  </p:stCondLst>
                                  <p:iterate type="wd">
                                    <p:tmPct val="5000"/>
                                  </p:iterate>
                                  <p:childTnLst>
                                    <p:set>
                                      <p:cBhvr>
                                        <p:cTn id="13" dur="1" fill="hold">
                                          <p:stCondLst>
                                            <p:cond delay="0"/>
                                          </p:stCondLst>
                                        </p:cTn>
                                        <p:tgtEl>
                                          <p:spTgt spid="22533"/>
                                        </p:tgtEl>
                                        <p:attrNameLst>
                                          <p:attrName>style.visibility</p:attrName>
                                        </p:attrNameLst>
                                      </p:cBhvr>
                                      <p:to>
                                        <p:strVal val="visible"/>
                                      </p:to>
                                    </p:set>
                                    <p:anim calcmode="lin" valueType="num">
                                      <p:cBhvr>
                                        <p:cTn id="14" dur="1000" fill="hold"/>
                                        <p:tgtEl>
                                          <p:spTgt spid="22533"/>
                                        </p:tgtEl>
                                        <p:attrNameLst>
                                          <p:attrName>ppt_w</p:attrName>
                                        </p:attrNameLst>
                                      </p:cBhvr>
                                      <p:tavLst>
                                        <p:tav tm="0">
                                          <p:val>
                                            <p:fltVal val="0"/>
                                          </p:val>
                                        </p:tav>
                                        <p:tav tm="100000">
                                          <p:val>
                                            <p:strVal val="#ppt_w"/>
                                          </p:val>
                                        </p:tav>
                                      </p:tavLst>
                                    </p:anim>
                                    <p:anim calcmode="lin" valueType="num">
                                      <p:cBhvr>
                                        <p:cTn id="15" dur="1000" fill="hold"/>
                                        <p:tgtEl>
                                          <p:spTgt spid="22533"/>
                                        </p:tgtEl>
                                        <p:attrNameLst>
                                          <p:attrName>ppt_h</p:attrName>
                                        </p:attrNameLst>
                                      </p:cBhvr>
                                      <p:tavLst>
                                        <p:tav tm="0">
                                          <p:val>
                                            <p:fltVal val="0"/>
                                          </p:val>
                                        </p:tav>
                                        <p:tav tm="100000">
                                          <p:val>
                                            <p:strVal val="#ppt_h"/>
                                          </p:val>
                                        </p:tav>
                                      </p:tavLst>
                                    </p:anim>
                                    <p:anim calcmode="lin" valueType="num">
                                      <p:cBhvr>
                                        <p:cTn id="16" dur="1000" fill="hold"/>
                                        <p:tgtEl>
                                          <p:spTgt spid="22533"/>
                                        </p:tgtEl>
                                        <p:attrNameLst>
                                          <p:attrName>style.rotation</p:attrName>
                                        </p:attrNameLst>
                                      </p:cBhvr>
                                      <p:tavLst>
                                        <p:tav tm="0">
                                          <p:val>
                                            <p:fltVal val="90"/>
                                          </p:val>
                                        </p:tav>
                                        <p:tav tm="100000">
                                          <p:val>
                                            <p:fltVal val="0"/>
                                          </p:val>
                                        </p:tav>
                                      </p:tavLst>
                                    </p:anim>
                                    <p:animEffect transition="in" filter="fade">
                                      <p:cBhvr>
                                        <p:cTn id="17" dur="10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5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76056F41-8FD7-3D1A-BEBC-66283CE96B63}"/>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DB3A8DEC-B372-6C6D-9135-674C94889EE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ABBC2D36-E8F7-3ED5-C873-30020A02B644}"/>
              </a:ext>
            </a:extLst>
          </p:cNvPr>
          <p:cNvSpPr txBox="1">
            <a:spLocks noChangeArrowheads="1"/>
          </p:cNvSpPr>
          <p:nvPr/>
        </p:nvSpPr>
        <p:spPr bwMode="auto">
          <a:xfrm>
            <a:off x="1143000" y="0"/>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SA" sz="3800" b="1" i="1" dirty="0">
                <a:latin typeface="Arial" panose="020B0604020202020204" pitchFamily="34" charset="0"/>
                <a:ea typeface="+mn-ea"/>
                <a:cs typeface="Arial" panose="020B0604020202020204" pitchFamily="34" charset="0"/>
              </a:rPr>
              <a:t>حقوق المرأة العالمية والشمولية</a:t>
            </a:r>
            <a:endParaRPr lang="en-US" sz="3800" b="1" i="1" dirty="0">
              <a:latin typeface="Arial" panose="020B0604020202020204" pitchFamily="34" charset="0"/>
              <a:ea typeface="+mn-ea"/>
              <a:cs typeface="Arial" panose="020B0604020202020204" pitchFamily="34" charset="0"/>
            </a:endParaRPr>
          </a:p>
        </p:txBody>
      </p:sp>
      <p:sp>
        <p:nvSpPr>
          <p:cNvPr id="24581" name="Rectangle 3">
            <a:extLst>
              <a:ext uri="{FF2B5EF4-FFF2-40B4-BE49-F238E27FC236}">
                <a16:creationId xmlns:a16="http://schemas.microsoft.com/office/drawing/2014/main" id="{4A84854D-21F5-90E4-EDB1-29B039073702}"/>
              </a:ext>
            </a:extLst>
          </p:cNvPr>
          <p:cNvSpPr txBox="1">
            <a:spLocks noChangeArrowheads="1"/>
          </p:cNvSpPr>
          <p:nvPr/>
        </p:nvSpPr>
        <p:spPr bwMode="auto">
          <a:xfrm>
            <a:off x="1387475" y="1066800"/>
            <a:ext cx="75279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r>
              <a:rPr lang="ar-SA" altLang="en-US" sz="3400"/>
              <a:t>الكونية والشمولية المتمثلة في المضمون والمدلول ذاته والمتمثل في الكرامة والقيمة، والمساواة، والعدل</a:t>
            </a:r>
            <a:r>
              <a:rPr lang="ar-LB" altLang="en-US" sz="3400"/>
              <a:t> .  </a:t>
            </a:r>
            <a:endParaRPr lang="en-US" altLang="en-US" sz="3400"/>
          </a:p>
          <a:p>
            <a:pPr algn="just" rtl="1"/>
            <a:r>
              <a:rPr lang="ar-SA" altLang="en-US" sz="3400"/>
              <a:t>الكونية المتمثلة في مقصد الخطاب الحقوقي الإنساني نفسه من حيث أن هذه الحقوق موجهة لكل الناس .</a:t>
            </a:r>
            <a:endParaRPr lang="ar-LB" altLang="en-US" sz="3400"/>
          </a:p>
          <a:p>
            <a:pPr algn="just" rtl="1"/>
            <a:r>
              <a:rPr lang="ar-LB" altLang="en-US" sz="3400"/>
              <a:t>الكونية من حيث إن </a:t>
            </a:r>
            <a:r>
              <a:rPr lang="ar-SA" altLang="en-US" sz="3400"/>
              <a:t>كل </a:t>
            </a:r>
            <a:r>
              <a:rPr lang="ar-LB" altLang="en-US" sz="3400"/>
              <a:t>الدول </a:t>
            </a:r>
            <a:r>
              <a:rPr lang="ar-SA" altLang="en-US" sz="3400"/>
              <a:t>إما أنها قد صادقت أو هي في طور الاتجاه نحو المصادقة عل</a:t>
            </a:r>
            <a:r>
              <a:rPr lang="ar-LB" altLang="en-US" sz="3400"/>
              <a:t>ى المواثيق ، </a:t>
            </a:r>
            <a:r>
              <a:rPr lang="ar-SA" altLang="en-US" sz="3400"/>
              <a:t>ف</a:t>
            </a:r>
            <a:r>
              <a:rPr lang="ar-LB" altLang="en-US" sz="3400"/>
              <a:t>هي </a:t>
            </a:r>
            <a:r>
              <a:rPr lang="ar-SA" altLang="en-US" sz="3400"/>
              <a:t>ليس</a:t>
            </a:r>
            <a:r>
              <a:rPr lang="ar-LB" altLang="en-US" sz="3400"/>
              <a:t>ت </a:t>
            </a:r>
            <a:r>
              <a:rPr lang="ar-SA" altLang="en-US" sz="3400"/>
              <a:t> خطاب معسكر دون آخر أو مجموعة حضارية دون أخرى .</a:t>
            </a:r>
            <a:endParaRPr lang="ar-LB" altLang="en-US" sz="3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wd">
                                    <p:tmPct val="5000"/>
                                  </p:iterate>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nodeType="afterGroup">
                            <p:stCondLst>
                              <p:cond delay="1150"/>
                            </p:stCondLst>
                            <p:childTnLst>
                              <p:par>
                                <p:cTn id="12" presetID="31" presetClass="entr" presetSubtype="0" fill="hold" nodeType="afterEffect">
                                  <p:stCondLst>
                                    <p:cond delay="0"/>
                                  </p:stCondLst>
                                  <p:iterate type="wd">
                                    <p:tmPct val="5000"/>
                                  </p:iterate>
                                  <p:childTnLst>
                                    <p:set>
                                      <p:cBhvr>
                                        <p:cTn id="13" dur="1" fill="hold">
                                          <p:stCondLst>
                                            <p:cond delay="0"/>
                                          </p:stCondLst>
                                        </p:cTn>
                                        <p:tgtEl>
                                          <p:spTgt spid="24581"/>
                                        </p:tgtEl>
                                        <p:attrNameLst>
                                          <p:attrName>style.visibility</p:attrName>
                                        </p:attrNameLst>
                                      </p:cBhvr>
                                      <p:to>
                                        <p:strVal val="visible"/>
                                      </p:to>
                                    </p:set>
                                    <p:anim calcmode="lin" valueType="num">
                                      <p:cBhvr>
                                        <p:cTn id="14" dur="1000" fill="hold"/>
                                        <p:tgtEl>
                                          <p:spTgt spid="24581"/>
                                        </p:tgtEl>
                                        <p:attrNameLst>
                                          <p:attrName>ppt_w</p:attrName>
                                        </p:attrNameLst>
                                      </p:cBhvr>
                                      <p:tavLst>
                                        <p:tav tm="0">
                                          <p:val>
                                            <p:fltVal val="0"/>
                                          </p:val>
                                        </p:tav>
                                        <p:tav tm="100000">
                                          <p:val>
                                            <p:strVal val="#ppt_w"/>
                                          </p:val>
                                        </p:tav>
                                      </p:tavLst>
                                    </p:anim>
                                    <p:anim calcmode="lin" valueType="num">
                                      <p:cBhvr>
                                        <p:cTn id="15" dur="1000" fill="hold"/>
                                        <p:tgtEl>
                                          <p:spTgt spid="24581"/>
                                        </p:tgtEl>
                                        <p:attrNameLst>
                                          <p:attrName>ppt_h</p:attrName>
                                        </p:attrNameLst>
                                      </p:cBhvr>
                                      <p:tavLst>
                                        <p:tav tm="0">
                                          <p:val>
                                            <p:fltVal val="0"/>
                                          </p:val>
                                        </p:tav>
                                        <p:tav tm="100000">
                                          <p:val>
                                            <p:strVal val="#ppt_h"/>
                                          </p:val>
                                        </p:tav>
                                      </p:tavLst>
                                    </p:anim>
                                    <p:anim calcmode="lin" valueType="num">
                                      <p:cBhvr>
                                        <p:cTn id="16" dur="1000" fill="hold"/>
                                        <p:tgtEl>
                                          <p:spTgt spid="24581"/>
                                        </p:tgtEl>
                                        <p:attrNameLst>
                                          <p:attrName>style.rotation</p:attrName>
                                        </p:attrNameLst>
                                      </p:cBhvr>
                                      <p:tavLst>
                                        <p:tav tm="0">
                                          <p:val>
                                            <p:fltVal val="90"/>
                                          </p:val>
                                        </p:tav>
                                        <p:tav tm="100000">
                                          <p:val>
                                            <p:fltVal val="0"/>
                                          </p:val>
                                        </p:tav>
                                      </p:tavLst>
                                    </p:anim>
                                    <p:animEffect transition="in" filter="fade">
                                      <p:cBhvr>
                                        <p:cTn id="17" dur="1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58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83FDCEA3-8F30-DC1E-F514-0FFFFE1A61D7}"/>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C1CD4B06-F118-9268-7B80-8F19CED29B9C}"/>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68C66AA5-43EE-8D60-0A87-33EB25744195}"/>
              </a:ext>
            </a:extLst>
          </p:cNvPr>
          <p:cNvSpPr txBox="1">
            <a:spLocks noChangeArrowheads="1"/>
          </p:cNvSpPr>
          <p:nvPr/>
        </p:nvSpPr>
        <p:spPr bwMode="auto">
          <a:xfrm>
            <a:off x="1143000" y="228600"/>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a:defRPr/>
            </a:pPr>
            <a:r>
              <a:rPr lang="ar-SA" sz="3800" b="1" i="1" dirty="0">
                <a:latin typeface="Arial" panose="020B0604020202020204" pitchFamily="34" charset="0"/>
                <a:ea typeface="+mn-ea"/>
                <a:cs typeface="Arial" panose="020B0604020202020204" pitchFamily="34" charset="0"/>
              </a:rPr>
              <a:t>المؤتمرات الدولية التي تناولت قضية المرأة</a:t>
            </a:r>
            <a:endParaRPr lang="en-US" sz="3800" b="1" i="1" dirty="0">
              <a:latin typeface="Arial" panose="020B0604020202020204" pitchFamily="34" charset="0"/>
              <a:ea typeface="+mn-ea"/>
              <a:cs typeface="Arial" panose="020B0604020202020204" pitchFamily="34" charset="0"/>
            </a:endParaRPr>
          </a:p>
        </p:txBody>
      </p:sp>
      <p:sp>
        <p:nvSpPr>
          <p:cNvPr id="26629" name="Rectangle 3">
            <a:extLst>
              <a:ext uri="{FF2B5EF4-FFF2-40B4-BE49-F238E27FC236}">
                <a16:creationId xmlns:a16="http://schemas.microsoft.com/office/drawing/2014/main" id="{B2BA8E3E-5E14-A8E6-FDA5-575857D6D1CB}"/>
              </a:ext>
            </a:extLst>
          </p:cNvPr>
          <p:cNvSpPr txBox="1">
            <a:spLocks noChangeArrowheads="1"/>
          </p:cNvSpPr>
          <p:nvPr/>
        </p:nvSpPr>
        <p:spPr bwMode="auto">
          <a:xfrm>
            <a:off x="554038" y="1295400"/>
            <a:ext cx="834548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r">
              <a:buFont typeface="Wingdings" panose="05000000000000000000" pitchFamily="2" charset="2"/>
              <a:buNone/>
            </a:pPr>
            <a:r>
              <a:rPr lang="ar-SA" altLang="en-US" b="1" u="sng">
                <a:cs typeface="Tahoma" panose="020B0604030504040204" pitchFamily="34" charset="0"/>
              </a:rPr>
              <a:t>مؤتمرات المرأة الدولية:</a:t>
            </a:r>
          </a:p>
          <a:p>
            <a:pPr algn="r">
              <a:buFont typeface="Wingdings" panose="05000000000000000000" pitchFamily="2" charset="2"/>
              <a:buNone/>
            </a:pPr>
            <a:r>
              <a:rPr lang="ar-SA" altLang="en-US">
                <a:cs typeface="Tahoma" panose="020B0604030504040204" pitchFamily="34" charset="0"/>
              </a:rPr>
              <a:t>           </a:t>
            </a:r>
            <a:endParaRPr lang="ar-IQ" altLang="en-US">
              <a:cs typeface="Tahoma" panose="020B0604030504040204" pitchFamily="34" charset="0"/>
            </a:endParaRPr>
          </a:p>
          <a:p>
            <a:pPr algn="r">
              <a:buFont typeface="Wingdings" panose="05000000000000000000" pitchFamily="2" charset="2"/>
              <a:buNone/>
            </a:pPr>
            <a:r>
              <a:rPr lang="ar-IQ" altLang="en-US" sz="3800">
                <a:latin typeface="Arial" panose="020B0604020202020204" pitchFamily="34" charset="0"/>
              </a:rPr>
              <a:t> </a:t>
            </a:r>
            <a:r>
              <a:rPr lang="ar-SA" altLang="en-US" sz="3800">
                <a:latin typeface="Arial" panose="020B0604020202020204" pitchFamily="34" charset="0"/>
              </a:rPr>
              <a:t> مؤتمر مكسيكو                            1975</a:t>
            </a:r>
            <a:endParaRPr lang="ar-IQ" altLang="en-US" sz="3800">
              <a:latin typeface="Arial" panose="020B0604020202020204" pitchFamily="34" charset="0"/>
            </a:endParaRPr>
          </a:p>
          <a:p>
            <a:pPr algn="r">
              <a:buFont typeface="Wingdings" panose="05000000000000000000" pitchFamily="2" charset="2"/>
              <a:buNone/>
            </a:pPr>
            <a:r>
              <a:rPr lang="ar-SA" altLang="en-US" sz="3800">
                <a:latin typeface="Arial" panose="020B0604020202020204" pitchFamily="34" charset="0"/>
              </a:rPr>
              <a:t>  مؤتمر كوبنهاغن          </a:t>
            </a:r>
            <a:r>
              <a:rPr lang="ar-LB" altLang="en-US" sz="3800">
                <a:latin typeface="Arial" panose="020B0604020202020204" pitchFamily="34" charset="0"/>
              </a:rPr>
              <a:t>  </a:t>
            </a:r>
            <a:r>
              <a:rPr lang="ar-SA" altLang="en-US" sz="3800">
                <a:latin typeface="Arial" panose="020B0604020202020204" pitchFamily="34" charset="0"/>
              </a:rPr>
              <a:t>           </a:t>
            </a:r>
            <a:r>
              <a:rPr lang="ar-IQ" altLang="en-US" sz="3800">
                <a:latin typeface="Arial" panose="020B0604020202020204" pitchFamily="34" charset="0"/>
              </a:rPr>
              <a:t> </a:t>
            </a:r>
            <a:r>
              <a:rPr lang="ar-SA" altLang="en-US" sz="3800">
                <a:latin typeface="Arial" panose="020B0604020202020204" pitchFamily="34" charset="0"/>
              </a:rPr>
              <a:t>  1979    </a:t>
            </a:r>
            <a:endParaRPr lang="ar-IQ" altLang="en-US" sz="3800">
              <a:latin typeface="Arial" panose="020B0604020202020204" pitchFamily="34" charset="0"/>
            </a:endParaRPr>
          </a:p>
          <a:p>
            <a:pPr algn="r">
              <a:buFont typeface="Wingdings" panose="05000000000000000000" pitchFamily="2" charset="2"/>
              <a:buNone/>
            </a:pPr>
            <a:r>
              <a:rPr lang="ar-IQ" altLang="en-US" sz="3800">
                <a:latin typeface="Arial" panose="020B0604020202020204" pitchFamily="34" charset="0"/>
              </a:rPr>
              <a:t> </a:t>
            </a:r>
            <a:r>
              <a:rPr lang="ar-SA" altLang="en-US" sz="3800">
                <a:latin typeface="Arial" panose="020B0604020202020204" pitchFamily="34" charset="0"/>
              </a:rPr>
              <a:t> مؤتمر نيروبي                          </a:t>
            </a:r>
            <a:r>
              <a:rPr lang="ar-IQ" altLang="en-US" sz="3800">
                <a:latin typeface="Arial" panose="020B0604020202020204" pitchFamily="34" charset="0"/>
              </a:rPr>
              <a:t> </a:t>
            </a:r>
            <a:r>
              <a:rPr lang="ar-LB" altLang="en-US" sz="3800">
                <a:latin typeface="Arial" panose="020B0604020202020204" pitchFamily="34" charset="0"/>
              </a:rPr>
              <a:t> </a:t>
            </a:r>
            <a:r>
              <a:rPr lang="ar-SA" altLang="en-US" sz="3800">
                <a:latin typeface="Arial" panose="020B0604020202020204" pitchFamily="34" charset="0"/>
              </a:rPr>
              <a:t> 1985    </a:t>
            </a:r>
            <a:endParaRPr lang="ar-IQ" altLang="en-US" sz="3800">
              <a:latin typeface="Arial" panose="020B0604020202020204" pitchFamily="34" charset="0"/>
            </a:endParaRPr>
          </a:p>
          <a:p>
            <a:pPr algn="r">
              <a:buFont typeface="Wingdings" panose="05000000000000000000" pitchFamily="2" charset="2"/>
              <a:buNone/>
            </a:pPr>
            <a:r>
              <a:rPr lang="ar-IQ" altLang="en-US" sz="3800">
                <a:latin typeface="Arial" panose="020B0604020202020204" pitchFamily="34" charset="0"/>
              </a:rPr>
              <a:t> </a:t>
            </a:r>
            <a:r>
              <a:rPr lang="ar-SA" altLang="en-US" sz="3800">
                <a:latin typeface="Arial" panose="020B0604020202020204" pitchFamily="34" charset="0"/>
              </a:rPr>
              <a:t> مؤتمر بكين                            </a:t>
            </a:r>
            <a:r>
              <a:rPr lang="ar-IQ" altLang="en-US" sz="3800">
                <a:latin typeface="Arial" panose="020B0604020202020204" pitchFamily="34" charset="0"/>
              </a:rPr>
              <a:t> </a:t>
            </a:r>
            <a:r>
              <a:rPr lang="ar-LB" altLang="en-US" sz="3800">
                <a:latin typeface="Arial" panose="020B0604020202020204" pitchFamily="34" charset="0"/>
              </a:rPr>
              <a:t> </a:t>
            </a:r>
            <a:r>
              <a:rPr lang="ar-SA" altLang="en-US" sz="3800">
                <a:latin typeface="Arial" panose="020B0604020202020204" pitchFamily="34" charset="0"/>
              </a:rPr>
              <a:t>  1995</a:t>
            </a:r>
            <a:r>
              <a:rPr lang="ar-IQ" altLang="en-US" sz="3800">
                <a:latin typeface="Arial" panose="020B0604020202020204" pitchFamily="34" charset="0"/>
              </a:rPr>
              <a:t>    </a:t>
            </a:r>
          </a:p>
          <a:p>
            <a:pPr algn="r">
              <a:buFont typeface="Wingdings" panose="05000000000000000000" pitchFamily="2" charset="2"/>
              <a:buNone/>
            </a:pPr>
            <a:r>
              <a:rPr lang="ar-IQ" altLang="en-US" sz="3800">
                <a:latin typeface="Arial" panose="020B0604020202020204" pitchFamily="34" charset="0"/>
              </a:rPr>
              <a:t>  </a:t>
            </a:r>
            <a:r>
              <a:rPr lang="ar-SA" altLang="en-US" sz="3800">
                <a:latin typeface="Arial" panose="020B0604020202020204" pitchFamily="34" charset="0"/>
              </a:rPr>
              <a:t>مؤتمر فيينا لحقوق الإنسان     </a:t>
            </a:r>
            <a:r>
              <a:rPr lang="ar-LB" altLang="en-US" sz="3800">
                <a:latin typeface="Arial" panose="020B0604020202020204" pitchFamily="34" charset="0"/>
              </a:rPr>
              <a:t>  </a:t>
            </a:r>
            <a:r>
              <a:rPr lang="ar-SA" altLang="en-US" sz="3800">
                <a:latin typeface="Arial" panose="020B0604020202020204" pitchFamily="34" charset="0"/>
              </a:rPr>
              <a:t>   </a:t>
            </a:r>
            <a:r>
              <a:rPr lang="ar-LB" altLang="en-US" sz="3800">
                <a:latin typeface="Arial" panose="020B0604020202020204" pitchFamily="34" charset="0"/>
              </a:rPr>
              <a:t>  </a:t>
            </a:r>
            <a:r>
              <a:rPr lang="ar-SA" altLang="en-US" sz="3800">
                <a:latin typeface="Arial" panose="020B0604020202020204" pitchFamily="34" charset="0"/>
              </a:rPr>
              <a:t>   1993</a:t>
            </a:r>
            <a:endParaRPr lang="en-US" altLang="en-US" sz="380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wipe(down)">
                                      <p:cBhvr>
                                        <p:cTn id="7" dur="290">
                                          <p:stCondLst>
                                            <p:cond delay="0"/>
                                          </p:stCondLst>
                                        </p:cTn>
                                        <p:tgtEl>
                                          <p:spTgt spid="9"/>
                                        </p:tgtEl>
                                      </p:cBhvr>
                                    </p:animEffect>
                                    <p:anim calcmode="lin" valueType="num">
                                      <p:cBhvr>
                                        <p:cTn id="8" dur="911"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9"/>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9"/>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9"/>
                                        </p:tgtEl>
                                        <p:attrNameLst>
                                          <p:attrName>ppt_y</p:attrName>
                                        </p:attrNameLst>
                                      </p:cBhvr>
                                      <p:tavLst>
                                        <p:tav tm="0" fmla="#ppt_y-sin(pi*$)/81">
                                          <p:val>
                                            <p:fltVal val="0"/>
                                          </p:val>
                                        </p:tav>
                                        <p:tav tm="100000">
                                          <p:val>
                                            <p:fltVal val="1"/>
                                          </p:val>
                                        </p:tav>
                                      </p:tavLst>
                                    </p:anim>
                                    <p:animScale>
                                      <p:cBhvr>
                                        <p:cTn id="13" dur="13">
                                          <p:stCondLst>
                                            <p:cond delay="325"/>
                                          </p:stCondLst>
                                        </p:cTn>
                                        <p:tgtEl>
                                          <p:spTgt spid="9"/>
                                        </p:tgtEl>
                                      </p:cBhvr>
                                      <p:to x="100000" y="60000"/>
                                    </p:animScale>
                                    <p:animScale>
                                      <p:cBhvr>
                                        <p:cTn id="14" dur="83" decel="50000">
                                          <p:stCondLst>
                                            <p:cond delay="338"/>
                                          </p:stCondLst>
                                        </p:cTn>
                                        <p:tgtEl>
                                          <p:spTgt spid="9"/>
                                        </p:tgtEl>
                                      </p:cBhvr>
                                      <p:to x="100000" y="100000"/>
                                    </p:animScale>
                                    <p:animScale>
                                      <p:cBhvr>
                                        <p:cTn id="15" dur="13">
                                          <p:stCondLst>
                                            <p:cond delay="656"/>
                                          </p:stCondLst>
                                        </p:cTn>
                                        <p:tgtEl>
                                          <p:spTgt spid="9"/>
                                        </p:tgtEl>
                                      </p:cBhvr>
                                      <p:to x="100000" y="80000"/>
                                    </p:animScale>
                                    <p:animScale>
                                      <p:cBhvr>
                                        <p:cTn id="16" dur="83" decel="50000">
                                          <p:stCondLst>
                                            <p:cond delay="669"/>
                                          </p:stCondLst>
                                        </p:cTn>
                                        <p:tgtEl>
                                          <p:spTgt spid="9"/>
                                        </p:tgtEl>
                                      </p:cBhvr>
                                      <p:to x="100000" y="100000"/>
                                    </p:animScale>
                                    <p:animScale>
                                      <p:cBhvr>
                                        <p:cTn id="17" dur="13">
                                          <p:stCondLst>
                                            <p:cond delay="821"/>
                                          </p:stCondLst>
                                        </p:cTn>
                                        <p:tgtEl>
                                          <p:spTgt spid="9"/>
                                        </p:tgtEl>
                                      </p:cBhvr>
                                      <p:to x="100000" y="90000"/>
                                    </p:animScale>
                                    <p:animScale>
                                      <p:cBhvr>
                                        <p:cTn id="18" dur="83" decel="50000">
                                          <p:stCondLst>
                                            <p:cond delay="834"/>
                                          </p:stCondLst>
                                        </p:cTn>
                                        <p:tgtEl>
                                          <p:spTgt spid="9"/>
                                        </p:tgtEl>
                                      </p:cBhvr>
                                      <p:to x="100000" y="100000"/>
                                    </p:animScale>
                                    <p:animScale>
                                      <p:cBhvr>
                                        <p:cTn id="19" dur="13">
                                          <p:stCondLst>
                                            <p:cond delay="904"/>
                                          </p:stCondLst>
                                        </p:cTn>
                                        <p:tgtEl>
                                          <p:spTgt spid="9"/>
                                        </p:tgtEl>
                                      </p:cBhvr>
                                      <p:to x="100000" y="95000"/>
                                    </p:animScale>
                                    <p:animScale>
                                      <p:cBhvr>
                                        <p:cTn id="20" dur="83" decel="50000">
                                          <p:stCondLst>
                                            <p:cond delay="917"/>
                                          </p:stCondLst>
                                        </p:cTn>
                                        <p:tgtEl>
                                          <p:spTgt spid="9"/>
                                        </p:tgtEl>
                                      </p:cBhvr>
                                      <p:to x="100000" y="100000"/>
                                    </p:animScale>
                                  </p:childTnLst>
                                </p:cTn>
                              </p:par>
                            </p:childTnLst>
                          </p:cTn>
                        </p:par>
                        <p:par>
                          <p:cTn id="21" fill="hold" nodeType="afterGroup">
                            <p:stCondLst>
                              <p:cond delay="4500"/>
                            </p:stCondLst>
                            <p:childTnLst>
                              <p:par>
                                <p:cTn id="22" presetID="26" presetClass="entr" presetSubtype="0" fill="hold" nodeType="afterEffect">
                                  <p:stCondLst>
                                    <p:cond delay="0"/>
                                  </p:stCondLst>
                                  <p:iterate type="wd">
                                    <p:tmPct val="10000"/>
                                  </p:iterate>
                                  <p:childTnLst>
                                    <p:set>
                                      <p:cBhvr>
                                        <p:cTn id="23" dur="1" fill="hold">
                                          <p:stCondLst>
                                            <p:cond delay="0"/>
                                          </p:stCondLst>
                                        </p:cTn>
                                        <p:tgtEl>
                                          <p:spTgt spid="26629"/>
                                        </p:tgtEl>
                                        <p:attrNameLst>
                                          <p:attrName>style.visibility</p:attrName>
                                        </p:attrNameLst>
                                      </p:cBhvr>
                                      <p:to>
                                        <p:strVal val="visible"/>
                                      </p:to>
                                    </p:set>
                                    <p:animEffect transition="in" filter="wipe(down)">
                                      <p:cBhvr>
                                        <p:cTn id="24" dur="290">
                                          <p:stCondLst>
                                            <p:cond delay="0"/>
                                          </p:stCondLst>
                                        </p:cTn>
                                        <p:tgtEl>
                                          <p:spTgt spid="26629"/>
                                        </p:tgtEl>
                                      </p:cBhvr>
                                    </p:animEffect>
                                    <p:anim calcmode="lin" valueType="num">
                                      <p:cBhvr>
                                        <p:cTn id="25" dur="911" tmFilter="0,0; 0.14,0.36; 0.43,0.73; 0.71,0.91; 1.0,1.0">
                                          <p:stCondLst>
                                            <p:cond delay="0"/>
                                          </p:stCondLst>
                                        </p:cTn>
                                        <p:tgtEl>
                                          <p:spTgt spid="26629"/>
                                        </p:tgtEl>
                                        <p:attrNameLst>
                                          <p:attrName>ppt_x</p:attrName>
                                        </p:attrNameLst>
                                      </p:cBhvr>
                                      <p:tavLst>
                                        <p:tav tm="0">
                                          <p:val>
                                            <p:strVal val="#ppt_x-0.25"/>
                                          </p:val>
                                        </p:tav>
                                        <p:tav tm="100000">
                                          <p:val>
                                            <p:strVal val="#ppt_x"/>
                                          </p:val>
                                        </p:tav>
                                      </p:tavLst>
                                    </p:anim>
                                    <p:anim calcmode="lin" valueType="num">
                                      <p:cBhvr>
                                        <p:cTn id="26" dur="332" tmFilter="0.0,0.0; 0.25,0.07; 0.50,0.2; 0.75,0.467; 1.0,1.0">
                                          <p:stCondLst>
                                            <p:cond delay="0"/>
                                          </p:stCondLst>
                                        </p:cTn>
                                        <p:tgtEl>
                                          <p:spTgt spid="26629"/>
                                        </p:tgtEl>
                                        <p:attrNameLst>
                                          <p:attrName>ppt_y</p:attrName>
                                        </p:attrNameLst>
                                      </p:cBhvr>
                                      <p:tavLst>
                                        <p:tav tm="0" fmla="#ppt_y-sin(pi*$)/3">
                                          <p:val>
                                            <p:fltVal val="0.5"/>
                                          </p:val>
                                        </p:tav>
                                        <p:tav tm="100000">
                                          <p:val>
                                            <p:fltVal val="1"/>
                                          </p:val>
                                        </p:tav>
                                      </p:tavLst>
                                    </p:anim>
                                    <p:anim calcmode="lin" valueType="num">
                                      <p:cBhvr>
                                        <p:cTn id="27" dur="332" tmFilter="0, 0; 0.125,0.2665; 0.25,0.4; 0.375,0.465; 0.5,0.5;  0.625,0.535; 0.75,0.6; 0.875,0.7335; 1,1">
                                          <p:stCondLst>
                                            <p:cond delay="332"/>
                                          </p:stCondLst>
                                        </p:cTn>
                                        <p:tgtEl>
                                          <p:spTgt spid="26629"/>
                                        </p:tgtEl>
                                        <p:attrNameLst>
                                          <p:attrName>ppt_y</p:attrName>
                                        </p:attrNameLst>
                                      </p:cBhvr>
                                      <p:tavLst>
                                        <p:tav tm="0" fmla="#ppt_y-sin(pi*$)/9">
                                          <p:val>
                                            <p:fltVal val="0"/>
                                          </p:val>
                                        </p:tav>
                                        <p:tav tm="100000">
                                          <p:val>
                                            <p:fltVal val="1"/>
                                          </p:val>
                                        </p:tav>
                                      </p:tavLst>
                                    </p:anim>
                                    <p:anim calcmode="lin" valueType="num">
                                      <p:cBhvr>
                                        <p:cTn id="28" dur="166" tmFilter="0, 0; 0.125,0.2665; 0.25,0.4; 0.375,0.465; 0.5,0.5;  0.625,0.535; 0.75,0.6; 0.875,0.7335; 1,1">
                                          <p:stCondLst>
                                            <p:cond delay="662"/>
                                          </p:stCondLst>
                                        </p:cTn>
                                        <p:tgtEl>
                                          <p:spTgt spid="26629"/>
                                        </p:tgtEl>
                                        <p:attrNameLst>
                                          <p:attrName>ppt_y</p:attrName>
                                        </p:attrNameLst>
                                      </p:cBhvr>
                                      <p:tavLst>
                                        <p:tav tm="0" fmla="#ppt_y-sin(pi*$)/27">
                                          <p:val>
                                            <p:fltVal val="0"/>
                                          </p:val>
                                        </p:tav>
                                        <p:tav tm="100000">
                                          <p:val>
                                            <p:fltVal val="1"/>
                                          </p:val>
                                        </p:tav>
                                      </p:tavLst>
                                    </p:anim>
                                    <p:anim calcmode="lin" valueType="num">
                                      <p:cBhvr>
                                        <p:cTn id="29" dur="82" tmFilter="0, 0; 0.125,0.2665; 0.25,0.4; 0.375,0.465; 0.5,0.5;  0.625,0.535; 0.75,0.6; 0.875,0.7335; 1,1">
                                          <p:stCondLst>
                                            <p:cond delay="828"/>
                                          </p:stCondLst>
                                        </p:cTn>
                                        <p:tgtEl>
                                          <p:spTgt spid="26629"/>
                                        </p:tgtEl>
                                        <p:attrNameLst>
                                          <p:attrName>ppt_y</p:attrName>
                                        </p:attrNameLst>
                                      </p:cBhvr>
                                      <p:tavLst>
                                        <p:tav tm="0" fmla="#ppt_y-sin(pi*$)/81">
                                          <p:val>
                                            <p:fltVal val="0"/>
                                          </p:val>
                                        </p:tav>
                                        <p:tav tm="100000">
                                          <p:val>
                                            <p:fltVal val="1"/>
                                          </p:val>
                                        </p:tav>
                                      </p:tavLst>
                                    </p:anim>
                                    <p:animScale>
                                      <p:cBhvr>
                                        <p:cTn id="30" dur="13">
                                          <p:stCondLst>
                                            <p:cond delay="325"/>
                                          </p:stCondLst>
                                        </p:cTn>
                                        <p:tgtEl>
                                          <p:spTgt spid="26629"/>
                                        </p:tgtEl>
                                      </p:cBhvr>
                                      <p:to x="100000" y="60000"/>
                                    </p:animScale>
                                    <p:animScale>
                                      <p:cBhvr>
                                        <p:cTn id="31" dur="83" decel="50000">
                                          <p:stCondLst>
                                            <p:cond delay="338"/>
                                          </p:stCondLst>
                                        </p:cTn>
                                        <p:tgtEl>
                                          <p:spTgt spid="26629"/>
                                        </p:tgtEl>
                                      </p:cBhvr>
                                      <p:to x="100000" y="100000"/>
                                    </p:animScale>
                                    <p:animScale>
                                      <p:cBhvr>
                                        <p:cTn id="32" dur="13">
                                          <p:stCondLst>
                                            <p:cond delay="656"/>
                                          </p:stCondLst>
                                        </p:cTn>
                                        <p:tgtEl>
                                          <p:spTgt spid="26629"/>
                                        </p:tgtEl>
                                      </p:cBhvr>
                                      <p:to x="100000" y="80000"/>
                                    </p:animScale>
                                    <p:animScale>
                                      <p:cBhvr>
                                        <p:cTn id="33" dur="83" decel="50000">
                                          <p:stCondLst>
                                            <p:cond delay="669"/>
                                          </p:stCondLst>
                                        </p:cTn>
                                        <p:tgtEl>
                                          <p:spTgt spid="26629"/>
                                        </p:tgtEl>
                                      </p:cBhvr>
                                      <p:to x="100000" y="100000"/>
                                    </p:animScale>
                                    <p:animScale>
                                      <p:cBhvr>
                                        <p:cTn id="34" dur="13">
                                          <p:stCondLst>
                                            <p:cond delay="821"/>
                                          </p:stCondLst>
                                        </p:cTn>
                                        <p:tgtEl>
                                          <p:spTgt spid="26629"/>
                                        </p:tgtEl>
                                      </p:cBhvr>
                                      <p:to x="100000" y="90000"/>
                                    </p:animScale>
                                    <p:animScale>
                                      <p:cBhvr>
                                        <p:cTn id="35" dur="83" decel="50000">
                                          <p:stCondLst>
                                            <p:cond delay="834"/>
                                          </p:stCondLst>
                                        </p:cTn>
                                        <p:tgtEl>
                                          <p:spTgt spid="26629"/>
                                        </p:tgtEl>
                                      </p:cBhvr>
                                      <p:to x="100000" y="100000"/>
                                    </p:animScale>
                                    <p:animScale>
                                      <p:cBhvr>
                                        <p:cTn id="36" dur="13">
                                          <p:stCondLst>
                                            <p:cond delay="904"/>
                                          </p:stCondLst>
                                        </p:cTn>
                                        <p:tgtEl>
                                          <p:spTgt spid="26629"/>
                                        </p:tgtEl>
                                      </p:cBhvr>
                                      <p:to x="100000" y="95000"/>
                                    </p:animScale>
                                    <p:animScale>
                                      <p:cBhvr>
                                        <p:cTn id="37" dur="83" decel="50000">
                                          <p:stCondLst>
                                            <p:cond delay="917"/>
                                          </p:stCondLst>
                                        </p:cTn>
                                        <p:tgtEl>
                                          <p:spTgt spid="2662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66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E7C70699-51D2-E466-24CD-08A5B0D03444}"/>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B42B87C0-A5B6-B57F-8526-94DB46042B32}"/>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20486" name="Rectangle 3">
            <a:extLst>
              <a:ext uri="{FF2B5EF4-FFF2-40B4-BE49-F238E27FC236}">
                <a16:creationId xmlns:a16="http://schemas.microsoft.com/office/drawing/2014/main" id="{4E5AB981-5003-02FF-7525-AA0B227493BB}"/>
              </a:ext>
            </a:extLst>
          </p:cNvPr>
          <p:cNvSpPr txBox="1">
            <a:spLocks noChangeArrowheads="1"/>
          </p:cNvSpPr>
          <p:nvPr/>
        </p:nvSpPr>
        <p:spPr bwMode="auto">
          <a:xfrm>
            <a:off x="1524000" y="762000"/>
            <a:ext cx="7299325"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just" rtl="1">
              <a:defRPr/>
            </a:pPr>
            <a:r>
              <a:rPr lang="ar-LB" dirty="0"/>
              <a:t>مؤتمر مكسيكو : اعتمد خطة العمل العالمية للمرأة ، </a:t>
            </a:r>
            <a:r>
              <a:rPr lang="ar-SA" dirty="0"/>
              <a:t>من </a:t>
            </a:r>
            <a:r>
              <a:rPr lang="ar-LB" dirty="0"/>
              <a:t>ناحية ضرورة وضع برامج تعليمية وطرق لحل النزاع العائلي تضمن الكرامة والمساواة والأمن لكل فرد من أفراد الأسرة، لكنها لم تشر صراحة، الى العنف. </a:t>
            </a:r>
          </a:p>
          <a:p>
            <a:pPr marL="109728" indent="0" algn="just" rtl="1">
              <a:buFontTx/>
              <a:buNone/>
              <a:defRPr/>
            </a:pPr>
            <a:endParaRPr lang="ar-LB" sz="2000" dirty="0"/>
          </a:p>
          <a:p>
            <a:pPr algn="just" rtl="1">
              <a:defRPr/>
            </a:pPr>
            <a:r>
              <a:rPr lang="ar-LB" dirty="0"/>
              <a:t>مؤتمر كوبنهاغن : إعتمد قراراً بشأن العنف في الأسرة. وأشار الى العنف في المنزل، ودعا الى وضع برامج للقضاء على العنف ضد النساء والأطفال، لحماية المرأة من الإعتداء البدني والعقلي.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iterate type="wd">
                                    <p:tmPct val="10000"/>
                                  </p:iterate>
                                  <p:childTnLst>
                                    <p:set>
                                      <p:cBhvr>
                                        <p:cTn id="6" dur="1" fill="hold">
                                          <p:stCondLst>
                                            <p:cond delay="0"/>
                                          </p:stCondLst>
                                        </p:cTn>
                                        <p:tgtEl>
                                          <p:spTgt spid="20486"/>
                                        </p:tgtEl>
                                        <p:attrNameLst>
                                          <p:attrName>style.visibility</p:attrName>
                                        </p:attrNameLst>
                                      </p:cBhvr>
                                      <p:to>
                                        <p:strVal val="visible"/>
                                      </p:to>
                                    </p:set>
                                    <p:animEffect transition="in" filter="wipe(down)">
                                      <p:cBhvr>
                                        <p:cTn id="7" dur="290">
                                          <p:stCondLst>
                                            <p:cond delay="0"/>
                                          </p:stCondLst>
                                        </p:cTn>
                                        <p:tgtEl>
                                          <p:spTgt spid="20486"/>
                                        </p:tgtEl>
                                      </p:cBhvr>
                                    </p:animEffect>
                                    <p:anim calcmode="lin" valueType="num">
                                      <p:cBhvr>
                                        <p:cTn id="8" dur="911" tmFilter="0,0; 0.14,0.36; 0.43,0.73; 0.71,0.91; 1.0,1.0">
                                          <p:stCondLst>
                                            <p:cond delay="0"/>
                                          </p:stCondLst>
                                        </p:cTn>
                                        <p:tgtEl>
                                          <p:spTgt spid="2048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048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048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048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0486"/>
                                        </p:tgtEl>
                                        <p:attrNameLst>
                                          <p:attrName>ppt_y</p:attrName>
                                        </p:attrNameLst>
                                      </p:cBhvr>
                                      <p:tavLst>
                                        <p:tav tm="0" fmla="#ppt_y-sin(pi*$)/81">
                                          <p:val>
                                            <p:fltVal val="0"/>
                                          </p:val>
                                        </p:tav>
                                        <p:tav tm="100000">
                                          <p:val>
                                            <p:fltVal val="1"/>
                                          </p:val>
                                        </p:tav>
                                      </p:tavLst>
                                    </p:anim>
                                    <p:animScale>
                                      <p:cBhvr>
                                        <p:cTn id="13" dur="13">
                                          <p:stCondLst>
                                            <p:cond delay="325"/>
                                          </p:stCondLst>
                                        </p:cTn>
                                        <p:tgtEl>
                                          <p:spTgt spid="20486"/>
                                        </p:tgtEl>
                                      </p:cBhvr>
                                      <p:to x="100000" y="60000"/>
                                    </p:animScale>
                                    <p:animScale>
                                      <p:cBhvr>
                                        <p:cTn id="14" dur="83" decel="50000">
                                          <p:stCondLst>
                                            <p:cond delay="338"/>
                                          </p:stCondLst>
                                        </p:cTn>
                                        <p:tgtEl>
                                          <p:spTgt spid="20486"/>
                                        </p:tgtEl>
                                      </p:cBhvr>
                                      <p:to x="100000" y="100000"/>
                                    </p:animScale>
                                    <p:animScale>
                                      <p:cBhvr>
                                        <p:cTn id="15" dur="13">
                                          <p:stCondLst>
                                            <p:cond delay="656"/>
                                          </p:stCondLst>
                                        </p:cTn>
                                        <p:tgtEl>
                                          <p:spTgt spid="20486"/>
                                        </p:tgtEl>
                                      </p:cBhvr>
                                      <p:to x="100000" y="80000"/>
                                    </p:animScale>
                                    <p:animScale>
                                      <p:cBhvr>
                                        <p:cTn id="16" dur="83" decel="50000">
                                          <p:stCondLst>
                                            <p:cond delay="669"/>
                                          </p:stCondLst>
                                        </p:cTn>
                                        <p:tgtEl>
                                          <p:spTgt spid="20486"/>
                                        </p:tgtEl>
                                      </p:cBhvr>
                                      <p:to x="100000" y="100000"/>
                                    </p:animScale>
                                    <p:animScale>
                                      <p:cBhvr>
                                        <p:cTn id="17" dur="13">
                                          <p:stCondLst>
                                            <p:cond delay="821"/>
                                          </p:stCondLst>
                                        </p:cTn>
                                        <p:tgtEl>
                                          <p:spTgt spid="20486"/>
                                        </p:tgtEl>
                                      </p:cBhvr>
                                      <p:to x="100000" y="90000"/>
                                    </p:animScale>
                                    <p:animScale>
                                      <p:cBhvr>
                                        <p:cTn id="18" dur="83" decel="50000">
                                          <p:stCondLst>
                                            <p:cond delay="834"/>
                                          </p:stCondLst>
                                        </p:cTn>
                                        <p:tgtEl>
                                          <p:spTgt spid="20486"/>
                                        </p:tgtEl>
                                      </p:cBhvr>
                                      <p:to x="100000" y="100000"/>
                                    </p:animScale>
                                    <p:animScale>
                                      <p:cBhvr>
                                        <p:cTn id="19" dur="13">
                                          <p:stCondLst>
                                            <p:cond delay="904"/>
                                          </p:stCondLst>
                                        </p:cTn>
                                        <p:tgtEl>
                                          <p:spTgt spid="20486"/>
                                        </p:tgtEl>
                                      </p:cBhvr>
                                      <p:to x="100000" y="95000"/>
                                    </p:animScale>
                                    <p:animScale>
                                      <p:cBhvr>
                                        <p:cTn id="20" dur="83" decel="50000">
                                          <p:stCondLst>
                                            <p:cond delay="917"/>
                                          </p:stCondLst>
                                        </p:cTn>
                                        <p:tgtEl>
                                          <p:spTgt spid="204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8F6968C5-4290-C366-C561-D3A93955F3B9}"/>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DF385261-3628-C608-43B6-6DE9AEA46AAF}"/>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20486" name="Rectangle 3">
            <a:extLst>
              <a:ext uri="{FF2B5EF4-FFF2-40B4-BE49-F238E27FC236}">
                <a16:creationId xmlns:a16="http://schemas.microsoft.com/office/drawing/2014/main" id="{0233F845-DD9B-3AA4-1BF2-2A036D454169}"/>
              </a:ext>
            </a:extLst>
          </p:cNvPr>
          <p:cNvSpPr txBox="1">
            <a:spLocks noChangeArrowheads="1"/>
          </p:cNvSpPr>
          <p:nvPr/>
        </p:nvSpPr>
        <p:spPr bwMode="auto">
          <a:xfrm>
            <a:off x="1524000" y="533400"/>
            <a:ext cx="7299325"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marL="681228" indent="-571500" algn="just" rtl="1">
              <a:defRPr/>
            </a:pPr>
            <a:r>
              <a:rPr lang="ar-SA" sz="3600" dirty="0"/>
              <a:t> </a:t>
            </a:r>
            <a:r>
              <a:rPr lang="ar-LB" sz="3600" dirty="0"/>
              <a:t>مؤتمر نيروبي العام 1985 لمراجعة وتقييم إنجازات عقد المرأة ، وضعت الإستراتيجيات</a:t>
            </a:r>
            <a:r>
              <a:rPr lang="ar-SA" sz="3600" dirty="0"/>
              <a:t> </a:t>
            </a:r>
            <a:r>
              <a:rPr lang="ar-LB" sz="3600" dirty="0"/>
              <a:t>المستقبلية التي يقتضي  إعتمدها للقضاء على  العنف ضد المرأة في الشأنين العام والخاص</a:t>
            </a:r>
          </a:p>
          <a:p>
            <a:pPr marL="109728" indent="0" algn="just" rtl="1">
              <a:buFont typeface="Arial" panose="020B0604020202020204" pitchFamily="34" charset="0"/>
              <a:buNone/>
              <a:defRPr/>
            </a:pPr>
            <a:endParaRPr lang="ar-SA" sz="2400" dirty="0"/>
          </a:p>
          <a:p>
            <a:pPr marL="681228" indent="-571500" algn="just" rtl="1">
              <a:defRPr/>
            </a:pPr>
            <a:r>
              <a:rPr lang="ar-LB" sz="3600" dirty="0"/>
              <a:t>مؤتمر فيينا 1993 : له الأثر الكبير في تسريع صدور إعلان القضاء على العنف ضد المرأة، وفي تعيين لجنة حقوق الإنسان مقرراً خاصاً بشأن العنف ضد المرأة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iterate type="wd">
                                    <p:tmPct val="10000"/>
                                  </p:iterate>
                                  <p:childTnLst>
                                    <p:set>
                                      <p:cBhvr>
                                        <p:cTn id="6" dur="1" fill="hold">
                                          <p:stCondLst>
                                            <p:cond delay="0"/>
                                          </p:stCondLst>
                                        </p:cTn>
                                        <p:tgtEl>
                                          <p:spTgt spid="20486"/>
                                        </p:tgtEl>
                                        <p:attrNameLst>
                                          <p:attrName>style.visibility</p:attrName>
                                        </p:attrNameLst>
                                      </p:cBhvr>
                                      <p:to>
                                        <p:strVal val="visible"/>
                                      </p:to>
                                    </p:set>
                                    <p:animEffect transition="in" filter="wipe(down)">
                                      <p:cBhvr>
                                        <p:cTn id="7" dur="290">
                                          <p:stCondLst>
                                            <p:cond delay="0"/>
                                          </p:stCondLst>
                                        </p:cTn>
                                        <p:tgtEl>
                                          <p:spTgt spid="20486"/>
                                        </p:tgtEl>
                                      </p:cBhvr>
                                    </p:animEffect>
                                    <p:anim calcmode="lin" valueType="num">
                                      <p:cBhvr>
                                        <p:cTn id="8" dur="911" tmFilter="0,0; 0.14,0.36; 0.43,0.73; 0.71,0.91; 1.0,1.0">
                                          <p:stCondLst>
                                            <p:cond delay="0"/>
                                          </p:stCondLst>
                                        </p:cTn>
                                        <p:tgtEl>
                                          <p:spTgt spid="2048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048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048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048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0486"/>
                                        </p:tgtEl>
                                        <p:attrNameLst>
                                          <p:attrName>ppt_y</p:attrName>
                                        </p:attrNameLst>
                                      </p:cBhvr>
                                      <p:tavLst>
                                        <p:tav tm="0" fmla="#ppt_y-sin(pi*$)/81">
                                          <p:val>
                                            <p:fltVal val="0"/>
                                          </p:val>
                                        </p:tav>
                                        <p:tav tm="100000">
                                          <p:val>
                                            <p:fltVal val="1"/>
                                          </p:val>
                                        </p:tav>
                                      </p:tavLst>
                                    </p:anim>
                                    <p:animScale>
                                      <p:cBhvr>
                                        <p:cTn id="13" dur="13">
                                          <p:stCondLst>
                                            <p:cond delay="325"/>
                                          </p:stCondLst>
                                        </p:cTn>
                                        <p:tgtEl>
                                          <p:spTgt spid="20486"/>
                                        </p:tgtEl>
                                      </p:cBhvr>
                                      <p:to x="100000" y="60000"/>
                                    </p:animScale>
                                    <p:animScale>
                                      <p:cBhvr>
                                        <p:cTn id="14" dur="83" decel="50000">
                                          <p:stCondLst>
                                            <p:cond delay="338"/>
                                          </p:stCondLst>
                                        </p:cTn>
                                        <p:tgtEl>
                                          <p:spTgt spid="20486"/>
                                        </p:tgtEl>
                                      </p:cBhvr>
                                      <p:to x="100000" y="100000"/>
                                    </p:animScale>
                                    <p:animScale>
                                      <p:cBhvr>
                                        <p:cTn id="15" dur="13">
                                          <p:stCondLst>
                                            <p:cond delay="656"/>
                                          </p:stCondLst>
                                        </p:cTn>
                                        <p:tgtEl>
                                          <p:spTgt spid="20486"/>
                                        </p:tgtEl>
                                      </p:cBhvr>
                                      <p:to x="100000" y="80000"/>
                                    </p:animScale>
                                    <p:animScale>
                                      <p:cBhvr>
                                        <p:cTn id="16" dur="83" decel="50000">
                                          <p:stCondLst>
                                            <p:cond delay="669"/>
                                          </p:stCondLst>
                                        </p:cTn>
                                        <p:tgtEl>
                                          <p:spTgt spid="20486"/>
                                        </p:tgtEl>
                                      </p:cBhvr>
                                      <p:to x="100000" y="100000"/>
                                    </p:animScale>
                                    <p:animScale>
                                      <p:cBhvr>
                                        <p:cTn id="17" dur="13">
                                          <p:stCondLst>
                                            <p:cond delay="821"/>
                                          </p:stCondLst>
                                        </p:cTn>
                                        <p:tgtEl>
                                          <p:spTgt spid="20486"/>
                                        </p:tgtEl>
                                      </p:cBhvr>
                                      <p:to x="100000" y="90000"/>
                                    </p:animScale>
                                    <p:animScale>
                                      <p:cBhvr>
                                        <p:cTn id="18" dur="83" decel="50000">
                                          <p:stCondLst>
                                            <p:cond delay="834"/>
                                          </p:stCondLst>
                                        </p:cTn>
                                        <p:tgtEl>
                                          <p:spTgt spid="20486"/>
                                        </p:tgtEl>
                                      </p:cBhvr>
                                      <p:to x="100000" y="100000"/>
                                    </p:animScale>
                                    <p:animScale>
                                      <p:cBhvr>
                                        <p:cTn id="19" dur="13">
                                          <p:stCondLst>
                                            <p:cond delay="904"/>
                                          </p:stCondLst>
                                        </p:cTn>
                                        <p:tgtEl>
                                          <p:spTgt spid="20486"/>
                                        </p:tgtEl>
                                      </p:cBhvr>
                                      <p:to x="100000" y="95000"/>
                                    </p:animScale>
                                    <p:animScale>
                                      <p:cBhvr>
                                        <p:cTn id="20" dur="83" decel="50000">
                                          <p:stCondLst>
                                            <p:cond delay="917"/>
                                          </p:stCondLst>
                                        </p:cTn>
                                        <p:tgtEl>
                                          <p:spTgt spid="204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2177397C-8F96-AAC1-4C98-3C7F940BCA8E}"/>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76200" y="1"/>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pic>
        <p:nvPicPr>
          <p:cNvPr id="7" name="Picture 2">
            <a:extLst>
              <a:ext uri="{FF2B5EF4-FFF2-40B4-BE49-F238E27FC236}">
                <a16:creationId xmlns:a16="http://schemas.microsoft.com/office/drawing/2014/main" id="{EC5D2113-CAF4-9347-A587-A9B4E538DC36}"/>
              </a:ext>
            </a:extLst>
          </p:cNvPr>
          <p:cNvPicPr>
            <a:picLocks noChangeAspect="1" noChangeArrowheads="1"/>
          </p:cNvPicPr>
          <p:nvPr/>
        </p:nvPicPr>
        <p:blipFill rotWithShape="1">
          <a:blip r:embed="rId3" cstate="print">
            <a:clrChange>
              <a:clrFrom>
                <a:srgbClr val="D9E8A3"/>
              </a:clrFrom>
              <a:clrTo>
                <a:srgbClr val="D9E8A3">
                  <a:alpha val="0"/>
                </a:srgbClr>
              </a:clrTo>
            </a:clrChange>
            <a:duotone>
              <a:prstClr val="black"/>
              <a:srgbClr val="FF66CC">
                <a:tint val="45000"/>
                <a:satMod val="400000"/>
              </a:srgbClr>
            </a:duotone>
          </a:blip>
          <a:srcRect r="66504"/>
          <a:stretch/>
        </p:blipFill>
        <p:spPr bwMode="auto">
          <a:xfrm>
            <a:off x="554768" y="0"/>
            <a:ext cx="670774" cy="6858000"/>
          </a:xfrm>
          <a:prstGeom prst="rect">
            <a:avLst/>
          </a:prstGeom>
          <a:noFill/>
          <a:ln>
            <a:noFill/>
          </a:ln>
          <a:effectLst>
            <a:glow>
              <a:schemeClr val="accent1">
                <a:alpha val="40000"/>
              </a:schemeClr>
            </a:glow>
            <a:outerShdw dist="35921" dir="2700000" algn="ctr" rotWithShape="0">
              <a:schemeClr val="bg2">
                <a:alpha val="0"/>
              </a:schemeClr>
            </a:outerShdw>
          </a:effectLst>
        </p:spPr>
      </p:pic>
      <p:sp>
        <p:nvSpPr>
          <p:cNvPr id="9" name="Rectangle 2">
            <a:extLst>
              <a:ext uri="{FF2B5EF4-FFF2-40B4-BE49-F238E27FC236}">
                <a16:creationId xmlns:a16="http://schemas.microsoft.com/office/drawing/2014/main" id="{F6976F61-6A66-7B9A-31CC-7218786E1D3C}"/>
              </a:ext>
            </a:extLst>
          </p:cNvPr>
          <p:cNvSpPr txBox="1">
            <a:spLocks noChangeArrowheads="1"/>
          </p:cNvSpPr>
          <p:nvPr/>
        </p:nvSpPr>
        <p:spPr bwMode="auto">
          <a:xfrm>
            <a:off x="1066800" y="31750"/>
            <a:ext cx="8077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a:lstStyle>
          <a:p>
            <a:pPr rtl="1">
              <a:defRPr/>
            </a:pPr>
            <a:r>
              <a:rPr lang="ar-LB" sz="3800" b="1" i="1" dirty="0">
                <a:latin typeface="Arial" panose="020B0604020202020204" pitchFamily="34" charset="0"/>
                <a:ea typeface="+mn-ea"/>
                <a:cs typeface="Arial" panose="020B0604020202020204" pitchFamily="34" charset="0"/>
              </a:rPr>
              <a:t>تأمين أكبر قدر من التمتع  بحقوق</a:t>
            </a:r>
            <a:r>
              <a:rPr lang="ar-SA" sz="3800" b="1" i="1" dirty="0">
                <a:latin typeface="Arial" panose="020B0604020202020204" pitchFamily="34" charset="0"/>
                <a:ea typeface="+mn-ea"/>
                <a:cs typeface="Arial" panose="020B0604020202020204" pitchFamily="34" charset="0"/>
              </a:rPr>
              <a:t> المرأة</a:t>
            </a:r>
            <a:endParaRPr lang="en-US" sz="3800" b="1" i="1" dirty="0">
              <a:latin typeface="Arial" panose="020B0604020202020204" pitchFamily="34" charset="0"/>
              <a:ea typeface="+mn-ea"/>
              <a:cs typeface="Arial" panose="020B0604020202020204" pitchFamily="34" charset="0"/>
            </a:endParaRPr>
          </a:p>
        </p:txBody>
      </p:sp>
      <p:sp>
        <p:nvSpPr>
          <p:cNvPr id="32773" name="Rectangle 3">
            <a:extLst>
              <a:ext uri="{FF2B5EF4-FFF2-40B4-BE49-F238E27FC236}">
                <a16:creationId xmlns:a16="http://schemas.microsoft.com/office/drawing/2014/main" id="{DE57BFEF-6199-DE19-9D5A-497F4EC345CD}"/>
              </a:ext>
            </a:extLst>
          </p:cNvPr>
          <p:cNvSpPr txBox="1">
            <a:spLocks noChangeArrowheads="1"/>
          </p:cNvSpPr>
          <p:nvPr/>
        </p:nvSpPr>
        <p:spPr bwMode="auto">
          <a:xfrm>
            <a:off x="1387475" y="1066800"/>
            <a:ext cx="75279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Trebuchet MS" panose="020B0603020202020204" pitchFamily="34" charset="0"/>
              </a:defRPr>
            </a:lvl1pPr>
            <a:lvl2pPr marL="742950" indent="-285750">
              <a:spcBef>
                <a:spcPct val="20000"/>
              </a:spcBef>
              <a:buFont typeface="Arial" panose="020B0604020202020204" pitchFamily="34" charset="0"/>
              <a:buChar char="–"/>
              <a:defRPr sz="2800">
                <a:solidFill>
                  <a:schemeClr val="tx1"/>
                </a:solidFill>
                <a:latin typeface="Trebuchet MS" panose="020B0603020202020204" pitchFamily="34" charset="0"/>
              </a:defRPr>
            </a:lvl2pPr>
            <a:lvl3pPr marL="1143000" indent="-228600">
              <a:spcBef>
                <a:spcPct val="20000"/>
              </a:spcBef>
              <a:buFont typeface="Arial" panose="020B0604020202020204" pitchFamily="34" charset="0"/>
              <a:buChar char="•"/>
              <a:defRPr sz="2400">
                <a:solidFill>
                  <a:schemeClr val="tx1"/>
                </a:solidFill>
                <a:latin typeface="Trebuchet MS" panose="020B0603020202020204" pitchFamily="34" charset="0"/>
              </a:defRPr>
            </a:lvl3pPr>
            <a:lvl4pPr marL="1600200" indent="-228600">
              <a:spcBef>
                <a:spcPct val="20000"/>
              </a:spcBef>
              <a:buFont typeface="Arial" panose="020B0604020202020204" pitchFamily="34" charset="0"/>
              <a:buChar char="–"/>
              <a:defRPr sz="2000">
                <a:solidFill>
                  <a:schemeClr val="tx1"/>
                </a:solidFill>
                <a:latin typeface="Trebuchet MS" panose="020B0603020202020204" pitchFamily="34" charset="0"/>
              </a:defRPr>
            </a:lvl4pPr>
            <a:lvl5pPr marL="2057400" indent="-228600">
              <a:spcBef>
                <a:spcPct val="20000"/>
              </a:spcBef>
              <a:buFont typeface="Arial" panose="020B0604020202020204" pitchFamily="34" charset="0"/>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9pPr>
          </a:lstStyle>
          <a:p>
            <a:pPr algn="r">
              <a:buFontTx/>
              <a:buNone/>
            </a:pPr>
            <a:r>
              <a:rPr lang="ar-LB" altLang="en-US" sz="3600"/>
              <a:t>هي حقوق غير قابلة للتصرف و متأصلة بال</a:t>
            </a:r>
            <a:r>
              <a:rPr lang="ar-SA" altLang="en-US" sz="3600"/>
              <a:t>مرأة</a:t>
            </a:r>
            <a:r>
              <a:rPr lang="ar-LB" altLang="en-US" sz="3600"/>
              <a:t> لا يمكن حرمانه</a:t>
            </a:r>
            <a:r>
              <a:rPr lang="ar-SA" altLang="en-US" sz="3600"/>
              <a:t>ا</a:t>
            </a:r>
            <a:r>
              <a:rPr lang="ar-LB" altLang="en-US" sz="3600"/>
              <a:t> منها .   </a:t>
            </a:r>
          </a:p>
          <a:p>
            <a:pPr algn="r">
              <a:buFontTx/>
              <a:buNone/>
            </a:pPr>
            <a:r>
              <a:rPr lang="ar-LB" altLang="en-US" sz="3600"/>
              <a:t>يمكن تقييدها ولكن إن مشروعية المعايير الواجب إستخدامها لتحديد  القيود هي :</a:t>
            </a:r>
            <a:endParaRPr lang="ar-SA" altLang="en-US" sz="3600"/>
          </a:p>
          <a:p>
            <a:pPr algn="r">
              <a:buFontTx/>
              <a:buNone/>
            </a:pPr>
            <a:r>
              <a:rPr lang="ar-LB" altLang="en-US" sz="1400"/>
              <a:t> </a:t>
            </a:r>
          </a:p>
          <a:p>
            <a:pPr algn="r" rtl="1"/>
            <a:r>
              <a:rPr lang="ar-LB" altLang="en-US" sz="3600" b="1"/>
              <a:t>تهديد إستثائي يشكل خطرا على وحدة الأمة</a:t>
            </a:r>
            <a:endParaRPr lang="ar-SA" altLang="en-US" sz="3600" b="1"/>
          </a:p>
          <a:p>
            <a:pPr algn="r" rtl="1"/>
            <a:r>
              <a:rPr lang="ar-LB" altLang="en-US" sz="3600" b="1"/>
              <a:t>الإعلان الرسمي</a:t>
            </a:r>
            <a:endParaRPr lang="ar-SA" altLang="en-US" sz="3600" b="1"/>
          </a:p>
          <a:p>
            <a:pPr algn="r" rtl="1"/>
            <a:r>
              <a:rPr lang="ar-LB" altLang="en-US" sz="3600" b="1"/>
              <a:t>عدم تقييد بعض الحقوق </a:t>
            </a:r>
            <a:endParaRPr lang="en-US" alt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nodeType="afterGroup">
                            <p:stCondLst>
                              <p:cond delay="2000"/>
                            </p:stCondLst>
                            <p:childTnLst>
                              <p:par>
                                <p:cTn id="11" presetID="53" presetClass="entr" presetSubtype="16" fill="hold" nodeType="afterEffect">
                                  <p:stCondLst>
                                    <p:cond delay="0"/>
                                  </p:stCondLst>
                                  <p:iterate type="wd">
                                    <p:tmPct val="10000"/>
                                  </p:iterate>
                                  <p:childTnLst>
                                    <p:set>
                                      <p:cBhvr>
                                        <p:cTn id="12" dur="1" fill="hold">
                                          <p:stCondLst>
                                            <p:cond delay="0"/>
                                          </p:stCondLst>
                                        </p:cTn>
                                        <p:tgtEl>
                                          <p:spTgt spid="32773"/>
                                        </p:tgtEl>
                                        <p:attrNameLst>
                                          <p:attrName>style.visibility</p:attrName>
                                        </p:attrNameLst>
                                      </p:cBhvr>
                                      <p:to>
                                        <p:strVal val="visible"/>
                                      </p:to>
                                    </p:set>
                                    <p:anim calcmode="lin" valueType="num">
                                      <p:cBhvr>
                                        <p:cTn id="13" dur="1000" fill="hold"/>
                                        <p:tgtEl>
                                          <p:spTgt spid="32773"/>
                                        </p:tgtEl>
                                        <p:attrNameLst>
                                          <p:attrName>ppt_w</p:attrName>
                                        </p:attrNameLst>
                                      </p:cBhvr>
                                      <p:tavLst>
                                        <p:tav tm="0">
                                          <p:val>
                                            <p:fltVal val="0"/>
                                          </p:val>
                                        </p:tav>
                                        <p:tav tm="100000">
                                          <p:val>
                                            <p:strVal val="#ppt_w"/>
                                          </p:val>
                                        </p:tav>
                                      </p:tavLst>
                                    </p:anim>
                                    <p:anim calcmode="lin" valueType="num">
                                      <p:cBhvr>
                                        <p:cTn id="14" dur="1000" fill="hold"/>
                                        <p:tgtEl>
                                          <p:spTgt spid="32773"/>
                                        </p:tgtEl>
                                        <p:attrNameLst>
                                          <p:attrName>ppt_h</p:attrName>
                                        </p:attrNameLst>
                                      </p:cBhvr>
                                      <p:tavLst>
                                        <p:tav tm="0">
                                          <p:val>
                                            <p:fltVal val="0"/>
                                          </p:val>
                                        </p:tav>
                                        <p:tav tm="100000">
                                          <p:val>
                                            <p:strVal val="#ppt_h"/>
                                          </p:val>
                                        </p:tav>
                                      </p:tavLst>
                                    </p:anim>
                                    <p:animEffect transition="in" filter="fade">
                                      <p:cBhvr>
                                        <p:cTn id="15" dur="10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2773" grpId="0"/>
    </p:bldLst>
  </p:timing>
</p:sld>
</file>

<file path=ppt/tags/tag1.xml><?xml version="1.0" encoding="utf-8"?>
<p:tagLst xmlns:a="http://schemas.openxmlformats.org/drawingml/2006/main" xmlns:r="http://schemas.openxmlformats.org/officeDocument/2006/relationships" xmlns:p="http://schemas.openxmlformats.org/presentationml/2006/main">
  <p:tag name="DVSHAPEID" val="jZ1DcuwnBs7QAXUEAxcoi0"/>
</p:tagLst>
</file>

<file path=ppt/theme/theme1.xml><?xml version="1.0" encoding="utf-8"?>
<a:theme xmlns:a="http://schemas.openxmlformats.org/drawingml/2006/main" name="1_MODULE INTRO SLIDE">
  <a:themeElements>
    <a:clrScheme name="NED">
      <a:dk1>
        <a:srgbClr val="003366"/>
      </a:dk1>
      <a:lt1>
        <a:srgbClr val="FFFFFF"/>
      </a:lt1>
      <a:dk2>
        <a:srgbClr val="1F2123"/>
      </a:dk2>
      <a:lt2>
        <a:srgbClr val="B26D34"/>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14919</TotalTime>
  <Words>3135</Words>
  <Application>Microsoft Office PowerPoint</Application>
  <PresentationFormat>On-screen Show (4:3)</PresentationFormat>
  <Paragraphs>210</Paragraphs>
  <Slides>18</Slides>
  <Notes>18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30" baseType="lpstr">
      <vt:lpstr>Aldhabi</vt:lpstr>
      <vt:lpstr>Arial</vt:lpstr>
      <vt:lpstr>Calibri</vt:lpstr>
      <vt:lpstr>Courier New</vt:lpstr>
      <vt:lpstr>Dubai</vt:lpstr>
      <vt:lpstr>Simplified Arabic</vt:lpstr>
      <vt:lpstr>Tahoma</vt:lpstr>
      <vt:lpstr>Times New Roman</vt:lpstr>
      <vt:lpstr>Trebuchet MS</vt:lpstr>
      <vt:lpstr>Wingdings</vt:lpstr>
      <vt:lpstr>1_MODULE INTRO SLIDE</vt:lpstr>
      <vt:lpstr>Document</vt:lpstr>
      <vt:lpstr>تطور حقوق المرأة ضمن حقوق الإنسان</vt:lpstr>
      <vt:lpstr>حقوق الإنسان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مشاركة المرأة في الحياة السياسية: الفوائد</vt:lpstr>
      <vt:lpstr>الخلاصة</vt:lpstr>
      <vt:lpstr>الأهداف</vt:lpstr>
      <vt:lpstr>نساء يعملن معاً</vt:lpstr>
      <vt:lpstr>شكراً جزيلاً لإصغائكم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Kemp</dc:creator>
  <cp:lastModifiedBy>Maher</cp:lastModifiedBy>
  <cp:revision>442</cp:revision>
  <cp:lastPrinted>2013-12-20T09:49:26Z</cp:lastPrinted>
  <dcterms:created xsi:type="dcterms:W3CDTF">2012-10-05T16:59:18Z</dcterms:created>
  <dcterms:modified xsi:type="dcterms:W3CDTF">2024-07-01T08:00:24Z</dcterms:modified>
</cp:coreProperties>
</file>