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9" r:id="rId1"/>
  </p:sldMasterIdLst>
  <p:sldIdLst>
    <p:sldId id="302" r:id="rId2"/>
    <p:sldId id="305" r:id="rId3"/>
    <p:sldId id="258" r:id="rId4"/>
    <p:sldId id="283" r:id="rId5"/>
    <p:sldId id="274" r:id="rId6"/>
    <p:sldId id="284" r:id="rId7"/>
    <p:sldId id="266" r:id="rId8"/>
    <p:sldId id="259" r:id="rId9"/>
    <p:sldId id="287" r:id="rId10"/>
    <p:sldId id="277" r:id="rId11"/>
    <p:sldId id="261" r:id="rId12"/>
    <p:sldId id="282" r:id="rId13"/>
    <p:sldId id="257" r:id="rId14"/>
    <p:sldId id="256" r:id="rId15"/>
    <p:sldId id="271" r:id="rId16"/>
    <p:sldId id="306" r:id="rId17"/>
    <p:sldId id="294" r:id="rId18"/>
    <p:sldId id="319" r:id="rId19"/>
    <p:sldId id="316" r:id="rId20"/>
    <p:sldId id="318" r:id="rId21"/>
    <p:sldId id="268" r:id="rId22"/>
    <p:sldId id="295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4843" autoAdjust="0"/>
    <p:restoredTop sz="94660"/>
  </p:normalViewPr>
  <p:slideViewPr>
    <p:cSldViewPr snapToGrid="0">
      <p:cViewPr varScale="1">
        <p:scale>
          <a:sx n="73" d="100"/>
          <a:sy n="73" d="100"/>
        </p:scale>
        <p:origin x="-126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0T12:09:10.070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1 24575,'0'0'0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0T12:09:52.38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 24575,'0'0'0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2024-11-29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034253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2024-11-29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85362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2024-11-29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697373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2024-11-29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76680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2024-11-29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669426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2024-11-29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5171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8FD60-8965-4127-A692-892FA20F7148}" type="datetimeFigureOut">
              <a:rPr lang="en-US" smtClean="0"/>
              <a:pPr/>
              <a:t>2024-11-29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2A831-E342-45B0-8D06-7A7B10A2DEA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2925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2024-11-29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983221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2024-11-29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41163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2024-11-29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298495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58FD60-8965-4127-A692-892FA20F7148}" type="datetimeFigureOut">
              <a:rPr lang="en-US" smtClean="0"/>
              <a:pPr/>
              <a:t>2024-11-29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2A831-E342-45B0-8D06-7A7B10A2DE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72037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0458FD60-8965-4127-A692-892FA20F7148}" type="datetimeFigureOut">
              <a:rPr lang="en-US" smtClean="0"/>
              <a:pPr/>
              <a:t>2024-11-29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3522A831-E342-45B0-8D06-7A7B10A2DE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27605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0" r:id="rId1"/>
    <p:sldLayoutId id="2147483901" r:id="rId2"/>
    <p:sldLayoutId id="2147483902" r:id="rId3"/>
    <p:sldLayoutId id="2147483903" r:id="rId4"/>
    <p:sldLayoutId id="2147483904" r:id="rId5"/>
    <p:sldLayoutId id="2147483905" r:id="rId6"/>
    <p:sldLayoutId id="2147483906" r:id="rId7"/>
    <p:sldLayoutId id="2147483907" r:id="rId8"/>
    <p:sldLayoutId id="2147483908" r:id="rId9"/>
    <p:sldLayoutId id="2147483909" r:id="rId10"/>
    <p:sldLayoutId id="2147483910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customXml" Target="../ink/ink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pdf/1010.4681.pdf" TargetMode="External"/><Relationship Id="rId2" Type="http://schemas.openxmlformats.org/officeDocument/2006/relationships/hyperlink" Target="http://www.maizegenetics.net/tassel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7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58453" y="1130433"/>
            <a:ext cx="9877633" cy="2970512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(GWAS)</a:t>
            </a:r>
            <a:b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Genome Wide Association  Studies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2098343" y="521898"/>
            <a:ext cx="8825658" cy="86142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2000" b="0" i="0" kern="1200" cap="all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9pPr>
          </a:lstStyle>
          <a:p>
            <a:pPr>
              <a:spcBef>
                <a:spcPts val="0"/>
              </a:spcBef>
              <a:buClr>
                <a:srgbClr val="1E5155">
                  <a:lumMod val="40000"/>
                  <a:lumOff val="60000"/>
                </a:srgbClr>
              </a:buClr>
            </a:pPr>
            <a:endParaRPr lang="en-US" sz="2800" b="1" cap="none" dirty="0">
              <a:solidFill>
                <a:srgbClr val="1E5155">
                  <a:lumMod val="40000"/>
                  <a:lumOff val="6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1078234" y="4224734"/>
            <a:ext cx="8825658" cy="150283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2000" b="0" i="0" kern="1200" cap="all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9pPr>
          </a:lstStyle>
          <a:p>
            <a:pPr>
              <a:buClr>
                <a:srgbClr val="1E5155">
                  <a:lumMod val="40000"/>
                  <a:lumOff val="60000"/>
                </a:srgbClr>
              </a:buClr>
            </a:pPr>
            <a:endParaRPr lang="en-US" sz="3200" b="1" cap="none" dirty="0">
              <a:solidFill>
                <a:srgbClr val="1E5155">
                  <a:lumMod val="40000"/>
                  <a:lumOff val="60000"/>
                </a:srgbClr>
              </a:solidFill>
            </a:endParaRPr>
          </a:p>
          <a:p>
            <a:pPr>
              <a:spcBef>
                <a:spcPts val="0"/>
              </a:spcBef>
              <a:buClr>
                <a:srgbClr val="1E5155">
                  <a:lumMod val="40000"/>
                  <a:lumOff val="60000"/>
                </a:srgbClr>
              </a:buClr>
            </a:pPr>
            <a:r>
              <a:rPr lang="en-US" sz="3200" b="1" cap="none" dirty="0">
                <a:solidFill>
                  <a:schemeClr val="bg1"/>
                </a:solidFill>
              </a:rPr>
              <a:t>                     	 Dr. Rami Al-</a:t>
            </a:r>
            <a:r>
              <a:rPr lang="en-US" sz="3200" b="1" cap="none" dirty="0" err="1">
                <a:solidFill>
                  <a:schemeClr val="bg1"/>
                </a:solidFill>
              </a:rPr>
              <a:t>Tameemi</a:t>
            </a:r>
            <a:endParaRPr lang="en-US" sz="3200" b="1" cap="none" dirty="0">
              <a:solidFill>
                <a:schemeClr val="bg1"/>
              </a:solidFill>
            </a:endParaRPr>
          </a:p>
          <a:p>
            <a:pPr>
              <a:buClr>
                <a:srgbClr val="1E5155">
                  <a:lumMod val="40000"/>
                  <a:lumOff val="60000"/>
                </a:srgbClr>
              </a:buClr>
            </a:pPr>
            <a:endParaRPr lang="en-US" sz="4000" b="1" dirty="0">
              <a:solidFill>
                <a:srgbClr val="1E5155">
                  <a:lumMod val="40000"/>
                  <a:lumOff val="60000"/>
                </a:srgbClr>
              </a:solidFill>
            </a:endParaRPr>
          </a:p>
          <a:p>
            <a:pPr>
              <a:buClr>
                <a:srgbClr val="1E5155">
                  <a:lumMod val="40000"/>
                  <a:lumOff val="60000"/>
                </a:srgbClr>
              </a:buClr>
            </a:pPr>
            <a:endParaRPr lang="en-US" b="1" dirty="0">
              <a:solidFill>
                <a:srgbClr val="1E5155">
                  <a:lumMod val="40000"/>
                  <a:lumOff val="6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23355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3079" y="105610"/>
            <a:ext cx="6890172" cy="751406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Strategies of GWAS mapping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/>
          <a:srcRect t="1637"/>
          <a:stretch/>
        </p:blipFill>
        <p:spPr>
          <a:xfrm>
            <a:off x="1074656" y="1626669"/>
            <a:ext cx="9955895" cy="5025105"/>
          </a:xfrm>
          <a:prstGeom prst="rect">
            <a:avLst/>
          </a:prstGeom>
        </p:spPr>
      </p:pic>
      <p:sp>
        <p:nvSpPr>
          <p:cNvPr id="3" name="Cloud Callout 2"/>
          <p:cNvSpPr/>
          <p:nvPr/>
        </p:nvSpPr>
        <p:spPr>
          <a:xfrm rot="18788604">
            <a:off x="390883" y="676501"/>
            <a:ext cx="2193905" cy="1336280"/>
          </a:xfrm>
          <a:prstGeom prst="cloudCallout">
            <a:avLst>
              <a:gd name="adj1" fmla="val -7603"/>
              <a:gd name="adj2" fmla="val 13164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Lab, </a:t>
            </a:r>
          </a:p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Green house or  field</a:t>
            </a:r>
          </a:p>
        </p:txBody>
      </p:sp>
      <p:sp>
        <p:nvSpPr>
          <p:cNvPr id="5" name="Cloud Callout 4"/>
          <p:cNvSpPr/>
          <p:nvPr/>
        </p:nvSpPr>
        <p:spPr>
          <a:xfrm rot="890636">
            <a:off x="8741041" y="277342"/>
            <a:ext cx="2405614" cy="1845927"/>
          </a:xfrm>
          <a:prstGeom prst="cloudCallout">
            <a:avLst>
              <a:gd name="adj1" fmla="val -9019"/>
              <a:gd name="adj2" fmla="val 86199"/>
            </a:avLst>
          </a:prstGeom>
          <a:gradFill flip="none" rotWithShape="1">
            <a:gsLst>
              <a:gs pos="0">
                <a:schemeClr val="accent4">
                  <a:lumMod val="110000"/>
                  <a:satMod val="105000"/>
                  <a:tint val="67000"/>
                </a:schemeClr>
              </a:gs>
              <a:gs pos="50000">
                <a:schemeClr val="accent4">
                  <a:lumMod val="105000"/>
                  <a:satMod val="103000"/>
                  <a:tint val="73000"/>
                </a:schemeClr>
              </a:gs>
              <a:gs pos="100000">
                <a:schemeClr val="accent4">
                  <a:lumMod val="105000"/>
                  <a:satMod val="109000"/>
                  <a:tint val="81000"/>
                </a:schemeClr>
              </a:gs>
            </a:gsLst>
            <a:lin ang="13500000" scaled="1"/>
            <a:tileRect/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 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using SSR marker, Illumina </a:t>
            </a:r>
          </a:p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Infinium </a:t>
            </a:r>
          </a:p>
        </p:txBody>
      </p:sp>
    </p:spTree>
    <p:extLst>
      <p:ext uri="{BB962C8B-B14F-4D97-AF65-F5344CB8AC3E}">
        <p14:creationId xmlns:p14="http://schemas.microsoft.com/office/powerpoint/2010/main" xmlns="" val="31704086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697" y="990767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 is a revolution going on in computation power and technology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47826" y="2417912"/>
            <a:ext cx="5456722" cy="378221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420051" y="2719493"/>
            <a:ext cx="4937137" cy="27578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Technological and knowledge advancement</a:t>
            </a: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Measure and analysis of thousands and millions variables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Relatively less cost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 speed (automation)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Computational capacity (super computer)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Storage and retrieval capacity (terabits)</a:t>
            </a: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47826" y="119744"/>
            <a:ext cx="588023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Genotyping </a:t>
            </a:r>
          </a:p>
        </p:txBody>
      </p:sp>
    </p:spTree>
    <p:extLst>
      <p:ext uri="{BB962C8B-B14F-4D97-AF65-F5344CB8AC3E}">
        <p14:creationId xmlns:p14="http://schemas.microsoft.com/office/powerpoint/2010/main" xmlns="" val="18491685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69039"/>
          </a:xfrm>
        </p:spPr>
        <p:txBody>
          <a:bodyPr>
            <a:norm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Some software used for analyses of GWAS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741714"/>
            <a:ext cx="10297886" cy="3860189"/>
          </a:xfrm>
        </p:spPr>
        <p:txBody>
          <a:bodyPr>
            <a:norm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OMIC tools</a:t>
            </a:r>
          </a:p>
          <a:p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Genemapper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GAPIT – Genome Association and Prediction Integrated Tool in R </a:t>
            </a:r>
          </a:p>
          <a:p>
            <a:pPr marL="0" indent="0">
              <a:buNone/>
            </a:pP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TASSEL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Trait Analysis by association, Evolution and Linkage</a:t>
            </a:r>
          </a:p>
          <a:p>
            <a:pPr marL="0" indent="0">
              <a:buNone/>
            </a:pP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</a:p>
          <a:p>
            <a:pPr marL="0" indent="0">
              <a:buNone/>
            </a:pP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many more coming ….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143916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11288"/>
          </a:xfrm>
        </p:spPr>
        <p:txBody>
          <a:bodyPr>
            <a:norm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TASEL application in genetic studies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6951" y="3356073"/>
            <a:ext cx="9688629" cy="207153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TASSEL does the following :</a:t>
            </a:r>
          </a:p>
          <a:p>
            <a:pPr lvl="1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Association mapping and identifying SNPS or markers correlates to traits</a:t>
            </a:r>
          </a:p>
          <a:p>
            <a:pPr lvl="1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Linkage disequilibrium analysis</a:t>
            </a:r>
          </a:p>
          <a:p>
            <a:pPr lvl="1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Diversity estimates </a:t>
            </a:r>
          </a:p>
          <a:p>
            <a:pPr lvl="1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Genomic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selection  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etc.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056951" y="1586302"/>
            <a:ext cx="9688629" cy="15598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Why TASSEL?</a:t>
            </a:r>
          </a:p>
          <a:p>
            <a:pPr lvl="1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can be handled by any beginner easily</a:t>
            </a:r>
          </a:p>
          <a:p>
            <a:pPr lvl="1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has lots of build in functions</a:t>
            </a:r>
          </a:p>
          <a:p>
            <a:pPr lvl="1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Trusted </a:t>
            </a:r>
          </a:p>
        </p:txBody>
      </p:sp>
    </p:spTree>
    <p:extLst>
      <p:ext uri="{BB962C8B-B14F-4D97-AF65-F5344CB8AC3E}">
        <p14:creationId xmlns:p14="http://schemas.microsoft.com/office/powerpoint/2010/main" xmlns="" val="18994884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37733" y="749830"/>
            <a:ext cx="9144000" cy="1756303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TASSEL software can be freely downloaded from website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7733" y="2429934"/>
            <a:ext cx="9144000" cy="817562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www.maizegenetics.net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49285" y="2628899"/>
            <a:ext cx="6536267" cy="3114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248545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7380" y="379752"/>
            <a:ext cx="9804401" cy="5202902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5053260" y="3407344"/>
            <a:ext cx="2887579" cy="41388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= G + Q + e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5053261" y="5079734"/>
            <a:ext cx="3397720" cy="41388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= G + Q + K + e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5842535" y="5648827"/>
            <a:ext cx="3185963" cy="1039529"/>
          </a:xfrm>
          <a:prstGeom prst="roundRect">
            <a:avLst/>
          </a:prstGeom>
          <a:gradFill>
            <a:gsLst>
              <a:gs pos="0">
                <a:schemeClr val="accent2">
                  <a:lumMod val="20000"/>
                  <a:lumOff val="80000"/>
                </a:schemeClr>
              </a:gs>
              <a:gs pos="100000">
                <a:schemeClr val="accent4">
                  <a:lumMod val="105000"/>
                  <a:satMod val="103000"/>
                  <a:tint val="73000"/>
                </a:schemeClr>
              </a:gs>
              <a:gs pos="100000">
                <a:schemeClr val="accent4">
                  <a:lumMod val="105000"/>
                  <a:satMod val="109000"/>
                  <a:tint val="81000"/>
                </a:schemeClr>
              </a:gs>
            </a:gsLst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G= genotype SNP or marker data</a:t>
            </a: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Q=population structure (PCA data)</a:t>
            </a: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K=kinship coefficient data</a:t>
            </a: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e=error</a:t>
            </a:r>
          </a:p>
        </p:txBody>
      </p:sp>
    </p:spTree>
    <p:extLst>
      <p:ext uri="{BB962C8B-B14F-4D97-AF65-F5344CB8AC3E}">
        <p14:creationId xmlns:p14="http://schemas.microsoft.com/office/powerpoint/2010/main" xmlns="" val="41171022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62394" y="194734"/>
            <a:ext cx="9025467" cy="989542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Manhattan pot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03865" y="1447801"/>
            <a:ext cx="9660467" cy="5215465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 flipV="1">
            <a:off x="1879600" y="3141133"/>
            <a:ext cx="8974667" cy="84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5678961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  <a:r>
              <a:rPr lang="en-US" b="1" dirty="0"/>
              <a:t/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42457"/>
            <a:ext cx="10515600" cy="3157316"/>
          </a:xfrm>
          <a:gradFill>
            <a:gsLst>
              <a:gs pos="34000">
                <a:schemeClr val="accent6">
                  <a:lumMod val="110000"/>
                  <a:satMod val="105000"/>
                  <a:tint val="67000"/>
                </a:schemeClr>
              </a:gs>
              <a:gs pos="100000">
                <a:schemeClr val="accent6">
                  <a:satMod val="109000"/>
                  <a:tint val="81000"/>
                  <a:lumMod val="24000"/>
                  <a:lumOff val="76000"/>
                  <a:alpha val="43000"/>
                </a:schemeClr>
              </a:gs>
            </a:gsLst>
          </a:gradFill>
          <a:ln>
            <a:solidFill>
              <a:schemeClr val="accent6">
                <a:alpha val="6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461963" indent="-461963" algn="just">
              <a:spcAft>
                <a:spcPts val="1200"/>
              </a:spcAft>
              <a:buClr>
                <a:srgbClr val="002060"/>
              </a:buClr>
              <a:buSzPct val="126000"/>
              <a:buFont typeface="Wingdings" panose="05000000000000000000" pitchFamily="2" charset="2"/>
              <a:buChar char="ð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presentation demonstrates that association mapping analysis can help identify the molecular markers significantly linked to traits of interest.</a:t>
            </a:r>
          </a:p>
          <a:p>
            <a:pPr marL="461963" indent="-461963" algn="just">
              <a:spcAft>
                <a:spcPts val="1200"/>
              </a:spcAft>
              <a:buClr>
                <a:srgbClr val="002060"/>
              </a:buClr>
              <a:buSzPct val="126000"/>
              <a:buFont typeface="Wingdings" panose="05000000000000000000" pitchFamily="2" charset="2"/>
              <a:buChar char="ð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Introduces TASSEL software user manuals</a:t>
            </a:r>
          </a:p>
          <a:p>
            <a:pPr marL="461963" indent="-461963" algn="just">
              <a:spcAft>
                <a:spcPts val="1200"/>
              </a:spcAft>
              <a:buClr>
                <a:srgbClr val="002060"/>
              </a:buClr>
              <a:buSzPct val="126000"/>
              <a:buFont typeface="Wingdings" panose="05000000000000000000" pitchFamily="2" charset="2"/>
              <a:buChar char="ð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Implementation of GLM and MLM models in TASSEL software allows one to account for effects due to both population genetic structure and relatedness.</a:t>
            </a:r>
          </a:p>
        </p:txBody>
      </p:sp>
    </p:spTree>
    <p:extLst>
      <p:ext uri="{BB962C8B-B14F-4D97-AF65-F5344CB8AC3E}">
        <p14:creationId xmlns:p14="http://schemas.microsoft.com/office/powerpoint/2010/main" xmlns="" val="5350572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FF7335B-6279-891A-7204-A54F320232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Recommendation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52FC6A0-D45B-125A-F078-864CB4DF3E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pPr marL="342900" indent="-342900">
              <a:buAutoNum type="arabicPeriod"/>
            </a:pPr>
            <a:r>
              <a:rPr lang="en-US" dirty="0"/>
              <a:t>Encourage student to use these techniques because its very fast and accurate.</a:t>
            </a:r>
          </a:p>
          <a:p>
            <a:pPr marL="342900" indent="-342900">
              <a:buAutoNum type="arabicPeriod"/>
            </a:pPr>
            <a:r>
              <a:rPr lang="en-US" dirty="0"/>
              <a:t>These techniques need big server to do the analysis data so we should make contact with other universities to help us to get the big server.</a:t>
            </a:r>
          </a:p>
          <a:p>
            <a:pPr marL="342900" indent="-342900">
              <a:buAutoNum type="arabicPeriod"/>
            </a:pPr>
            <a:r>
              <a:rPr lang="en-US" dirty="0"/>
              <a:t>Try to give training course to the students and </a:t>
            </a:r>
            <a:r>
              <a:rPr lang="en-US"/>
              <a:t>lecturer staff.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032558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45E3A3B-5B6A-BF45-6EF8-5D44B6CD11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487" y="663171"/>
            <a:ext cx="10505440" cy="5196840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en-US" sz="6000" dirty="0">
                <a:solidFill>
                  <a:schemeClr val="tx2"/>
                </a:solidFill>
                <a:latin typeface="American Typewriter" panose="02090604020004020304" pitchFamily="18" charset="77"/>
              </a:rPr>
              <a:t>America </a:t>
            </a:r>
          </a:p>
          <a:p>
            <a:pPr marL="45720" indent="0" algn="ctr">
              <a:buNone/>
            </a:pPr>
            <a:r>
              <a:rPr lang="en-US" sz="6000" dirty="0">
                <a:solidFill>
                  <a:schemeClr val="tx2"/>
                </a:solidFill>
                <a:latin typeface="American Typewriter" panose="02090604020004020304" pitchFamily="18" charset="77"/>
              </a:rPr>
              <a:t>South Dakota </a:t>
            </a:r>
          </a:p>
          <a:p>
            <a:pPr marL="45720" indent="0" algn="ctr">
              <a:buNone/>
            </a:pPr>
            <a:r>
              <a:rPr lang="en-US" sz="6000" dirty="0">
                <a:solidFill>
                  <a:schemeClr val="tx2"/>
                </a:solidFill>
                <a:latin typeface="American Typewriter" panose="02090604020004020304" pitchFamily="18" charset="77"/>
              </a:rPr>
              <a:t>Brooking's</a:t>
            </a:r>
          </a:p>
          <a:p>
            <a:pPr marL="45720" indent="0" algn="ctr">
              <a:buNone/>
            </a:pPr>
            <a:r>
              <a:rPr lang="en-US" sz="5400" dirty="0">
                <a:solidFill>
                  <a:schemeClr val="tx2"/>
                </a:solidFill>
                <a:latin typeface="American Typewriter" panose="02090604020004020304" pitchFamily="18" charset="77"/>
              </a:rPr>
              <a:t>South Dakota State University </a:t>
            </a:r>
          </a:p>
          <a:p>
            <a:pPr marL="45720" indent="0" algn="ctr">
              <a:buNone/>
            </a:pPr>
            <a:r>
              <a:rPr lang="en-US" sz="5400" dirty="0">
                <a:solidFill>
                  <a:schemeClr val="tx2"/>
                </a:solidFill>
                <a:latin typeface="American Typewriter" panose="02090604020004020304" pitchFamily="18" charset="77"/>
              </a:rPr>
              <a:t>  SDSU</a:t>
            </a:r>
          </a:p>
        </p:txBody>
      </p:sp>
    </p:spTree>
    <p:extLst>
      <p:ext uri="{BB962C8B-B14F-4D97-AF65-F5344CB8AC3E}">
        <p14:creationId xmlns:p14="http://schemas.microsoft.com/office/powerpoint/2010/main" xmlns="" val="37662148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547910"/>
            <a:ext cx="3151836" cy="768085"/>
          </a:xfrm>
        </p:spPr>
        <p:txBody>
          <a:bodyPr>
            <a:normAutofit fontScale="90000"/>
          </a:bodyPr>
          <a:lstStyle/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Outline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79828" y="1569995"/>
            <a:ext cx="8915400" cy="5017072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 about GWAS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Goal of associating mapping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Linkage vs association mapping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Strategies of GWAS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Consideration during GWAS</a:t>
            </a:r>
          </a:p>
          <a:p>
            <a:pPr marL="457200" lvl="1" indent="0">
              <a:spcBef>
                <a:spcPts val="0"/>
              </a:spcBef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TASEL software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Types of models commonly used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Data format and import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Data imputation and filtering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Analysis and result</a:t>
            </a:r>
          </a:p>
        </p:txBody>
      </p:sp>
      <mc:AlternateContent xmlns:mc="http://schemas.openxmlformats.org/markup-compatibility/2006">
        <mc:Choice xmlns:p14="http://schemas.microsoft.com/office/powerpoint/2010/main" xmlns="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2D5F0338-E465-FCCF-467D-318F44CE84D2}"/>
                  </a:ext>
                </a:extLst>
              </p14:cNvPr>
              <p14:cNvContentPartPr/>
              <p14:nvPr/>
            </p14:nvContentPartPr>
            <p14:xfrm>
              <a:off x="3189360" y="879600"/>
              <a:ext cx="360" cy="3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xmlns="" xmlns:p14="http://schemas.microsoft.com/office/powerpoint/2010/main" id="{2D5F0338-E465-FCCF-467D-318F44CE84D2}"/>
                  </a:ext>
                </a:extLst>
              </p:cNvPr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3183240" y="873480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201F108E-5B65-4331-6649-EDF37C24BDF8}"/>
                  </a:ext>
                </a:extLst>
              </p14:cNvPr>
              <p14:cNvContentPartPr/>
              <p14:nvPr/>
            </p14:nvContentPartPr>
            <p14:xfrm>
              <a:off x="117840" y="-405960"/>
              <a:ext cx="360" cy="36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xmlns="" xmlns:p14="http://schemas.microsoft.com/office/powerpoint/2010/main" id="{201F108E-5B65-4331-6649-EDF37C24BDF8}"/>
                  </a:ext>
                </a:extLst>
              </p:cNvPr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111720" y="-412080"/>
                <a:ext cx="12600" cy="12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xmlns="" val="34799789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No photo description available.">
            <a:extLst>
              <a:ext uri="{FF2B5EF4-FFF2-40B4-BE49-F238E27FC236}">
                <a16:creationId xmlns:a16="http://schemas.microsoft.com/office/drawing/2014/main" xmlns="" id="{06FF4094-5224-DBAC-7B84-E44B9587331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2161" b="17527"/>
          <a:stretch/>
        </p:blipFill>
        <p:spPr bwMode="auto">
          <a:xfrm>
            <a:off x="0" y="10"/>
            <a:ext cx="5805376" cy="6296881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2052" name="Picture 4" descr="No photo description available.">
            <a:extLst>
              <a:ext uri="{FF2B5EF4-FFF2-40B4-BE49-F238E27FC236}">
                <a16:creationId xmlns:a16="http://schemas.microsoft.com/office/drawing/2014/main" xmlns="" id="{D37322E3-6DCE-52EC-BBAE-46AC714B28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05376" y="0"/>
            <a:ext cx="6386624" cy="6296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672054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b="1" dirty="0"/>
              <a:t>References and Readings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19084" y="2638044"/>
            <a:ext cx="9070258" cy="3101983"/>
          </a:xfrm>
        </p:spPr>
        <p:txBody>
          <a:bodyPr>
            <a:normAutofit fontScale="25000" lnSpcReduction="20000"/>
          </a:bodyPr>
          <a:lstStyle/>
          <a:p>
            <a:pPr marL="346075" indent="-346075" algn="just">
              <a:spcAft>
                <a:spcPts val="1200"/>
              </a:spcAft>
            </a:pPr>
            <a:r>
              <a:rPr lang="en-US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TASSEL user manual, </a:t>
            </a:r>
            <a:r>
              <a:rPr lang="en-US" sz="64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http://www.maizegenetics.net/tassel</a:t>
            </a:r>
            <a:r>
              <a:rPr lang="en-US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The Buckler Lab at Cornell University</a:t>
            </a:r>
          </a:p>
          <a:p>
            <a:pPr marL="346075" indent="-346075" algn="just">
              <a:spcAft>
                <a:spcPts val="1200"/>
              </a:spcAft>
            </a:pPr>
            <a:r>
              <a:rPr lang="en-US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Bradbury PJ, Zhang Z, Kroon DE, </a:t>
            </a:r>
            <a:r>
              <a:rPr lang="en-US" sz="6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Casstevens</a:t>
            </a:r>
            <a:r>
              <a:rPr lang="en-US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TM, </a:t>
            </a:r>
            <a:r>
              <a:rPr lang="en-US" sz="6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Ramdoss</a:t>
            </a:r>
            <a:r>
              <a:rPr lang="en-US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Y, Buckler ES. (2007) TASSEL: Software for association mapping of complex traits in diverse samples. Bioinformatics 23:2633-263</a:t>
            </a:r>
          </a:p>
          <a:p>
            <a:pPr marL="346075" indent="-346075" algn="just">
              <a:spcAft>
                <a:spcPts val="1200"/>
              </a:spcAft>
            </a:pPr>
            <a:r>
              <a:rPr lang="en-US" sz="64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https://arxiv.org/pdf/1010.4681.pdf</a:t>
            </a:r>
            <a:r>
              <a:rPr lang="en-US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Population Structure and Cryptic Relatedness in Genetic Association Studies </a:t>
            </a:r>
          </a:p>
          <a:p>
            <a:pPr marL="346075" indent="-346075" algn="just">
              <a:spcAft>
                <a:spcPts val="1200"/>
              </a:spcAft>
            </a:pPr>
            <a:r>
              <a:rPr lang="en-US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Zhang Z, </a:t>
            </a:r>
            <a:r>
              <a:rPr lang="en-US" sz="6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Ersoz</a:t>
            </a:r>
            <a:r>
              <a:rPr lang="en-US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E, Lai C-Q, </a:t>
            </a:r>
            <a:r>
              <a:rPr lang="en-US" sz="6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Todhunter</a:t>
            </a:r>
            <a:r>
              <a:rPr lang="en-US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RJ, Tiwari HK, Gore MA, Bradbury PJ, Yu J, Arnett DK, </a:t>
            </a:r>
            <a:r>
              <a:rPr lang="en-US" sz="6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Ordovas</a:t>
            </a:r>
            <a:r>
              <a:rPr lang="en-US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JM,Buckler</a:t>
            </a:r>
            <a:r>
              <a:rPr lang="en-US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ES. (2010) Mixed linear model approach adapted for genome-wide association studies. </a:t>
            </a:r>
            <a:r>
              <a:rPr lang="en-US" sz="6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NatureGenetics</a:t>
            </a:r>
            <a:r>
              <a:rPr lang="en-US" sz="6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42</a:t>
            </a:r>
            <a:r>
              <a:rPr lang="en-US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:355-360.</a:t>
            </a:r>
          </a:p>
          <a:p>
            <a:pPr marL="0" indent="0">
              <a:buNone/>
            </a:pPr>
            <a:r>
              <a:rPr lang="en-US" sz="6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Book</a:t>
            </a:r>
          </a:p>
          <a:p>
            <a:r>
              <a:rPr lang="en-US" sz="6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Oraguzie</a:t>
            </a:r>
            <a:r>
              <a:rPr lang="en-US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N. C., E.H.A. </a:t>
            </a:r>
            <a:r>
              <a:rPr lang="en-US" sz="6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Rikkerink</a:t>
            </a:r>
            <a:r>
              <a:rPr lang="en-US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S. E. </a:t>
            </a:r>
            <a:r>
              <a:rPr lang="en-US" sz="6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Gardine</a:t>
            </a:r>
            <a:r>
              <a:rPr lang="en-US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H. N. de Silva (eds.)Association mapping in plants. Springer, NY.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52305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/>
          <a:srcRect b="50723"/>
          <a:stretch/>
        </p:blipFill>
        <p:spPr>
          <a:xfrm>
            <a:off x="1252431" y="1239253"/>
            <a:ext cx="10058398" cy="4379494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 rot="19627280">
            <a:off x="4353091" y="2834465"/>
            <a:ext cx="3321705" cy="1499505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Thanks</a:t>
            </a:r>
          </a:p>
        </p:txBody>
      </p:sp>
    </p:spTree>
    <p:extLst>
      <p:ext uri="{BB962C8B-B14F-4D97-AF65-F5344CB8AC3E}">
        <p14:creationId xmlns:p14="http://schemas.microsoft.com/office/powerpoint/2010/main" xmlns="" val="37923739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172" y="108858"/>
            <a:ext cx="11037860" cy="949922"/>
          </a:xfrm>
        </p:spPr>
        <p:txBody>
          <a:bodyPr>
            <a:no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is Genome Wide Association Study (GWAS)?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1402" y="2189086"/>
            <a:ext cx="6987942" cy="1244834"/>
          </a:xfrm>
          <a:blipFill>
            <a:blip r:embed="rId2" cstate="print"/>
            <a:tile tx="0" ty="0" sx="100000" sy="100000" flip="none" algn="tl"/>
          </a:blip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GWAS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an examination of a genome-wide set of genetic variants in different individuals to see if any variant is associated with a trait.</a:t>
            </a:r>
          </a:p>
        </p:txBody>
      </p:sp>
      <p:sp>
        <p:nvSpPr>
          <p:cNvPr id="5" name="Rectangle 4"/>
          <p:cNvSpPr/>
          <p:nvPr/>
        </p:nvSpPr>
        <p:spPr>
          <a:xfrm>
            <a:off x="838199" y="1304314"/>
            <a:ext cx="878320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is also known as </a:t>
            </a:r>
            <a:r>
              <a:rPr lang="en-US" sz="28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whole genome association study</a:t>
            </a:r>
            <a:r>
              <a:rPr lang="en-US" sz="2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91402" y="3918983"/>
            <a:ext cx="73152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  <a:r>
              <a:rPr lang="en-US" sz="2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sz="2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r>
              <a:rPr lang="en-US" sz="2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Is the gene determining our height?      </a:t>
            </a:r>
          </a:p>
          <a:p>
            <a:r>
              <a:rPr lang="en-US" sz="2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At what chromosome and at what position?</a:t>
            </a:r>
          </a:p>
          <a:p>
            <a:r>
              <a:rPr lang="en-US" sz="2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08871" y="2730749"/>
            <a:ext cx="3203400" cy="34350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262242" y="0"/>
            <a:ext cx="963251" cy="65413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Rounded Rectangle 10"/>
          <p:cNvSpPr/>
          <p:nvPr/>
        </p:nvSpPr>
        <p:spPr>
          <a:xfrm>
            <a:off x="11051611" y="1565924"/>
            <a:ext cx="160421" cy="1319404"/>
          </a:xfrm>
          <a:prstGeom prst="roundRect">
            <a:avLst/>
          </a:prstGeom>
          <a:solidFill>
            <a:schemeClr val="accent4">
              <a:lumMod val="20000"/>
              <a:lumOff val="80000"/>
              <a:alpha val="49000"/>
            </a:schemeClr>
          </a:solidFill>
          <a:ln>
            <a:solidFill>
              <a:schemeClr val="accent1">
                <a:shade val="50000"/>
                <a:alpha val="1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Eucalyptus </a:t>
            </a:r>
          </a:p>
        </p:txBody>
      </p:sp>
    </p:spTree>
    <p:extLst>
      <p:ext uri="{BB962C8B-B14F-4D97-AF65-F5344CB8AC3E}">
        <p14:creationId xmlns:p14="http://schemas.microsoft.com/office/powerpoint/2010/main" xmlns="" val="8352591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6963" y="891055"/>
            <a:ext cx="4894446" cy="528427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477801" y="925462"/>
            <a:ext cx="4928136" cy="1384995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Forward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genetics seeks to find the genetic basis of a phenotype or trait</a:t>
            </a:r>
          </a:p>
        </p:txBody>
      </p:sp>
      <p:sp>
        <p:nvSpPr>
          <p:cNvPr id="6" name="Rectangle 5"/>
          <p:cNvSpPr/>
          <p:nvPr/>
        </p:nvSpPr>
        <p:spPr>
          <a:xfrm>
            <a:off x="6561221" y="4655577"/>
            <a:ext cx="5133474" cy="1384995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Reverse genetics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seeks to find what phenotypes arise as a result of particular genetic sequences. </a:t>
            </a:r>
          </a:p>
        </p:txBody>
      </p:sp>
      <p:sp>
        <p:nvSpPr>
          <p:cNvPr id="7" name="Up-Down Arrow 6"/>
          <p:cNvSpPr/>
          <p:nvPr/>
        </p:nvSpPr>
        <p:spPr>
          <a:xfrm>
            <a:off x="7671332" y="2576982"/>
            <a:ext cx="885525" cy="1511522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779842" y="2855689"/>
            <a:ext cx="2914853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we link? GWAS  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etc.</a:t>
            </a:r>
            <a:endParaRPr lang="en-US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441865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4178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Goal of GWAS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8149" y="1417311"/>
            <a:ext cx="11355701" cy="4023377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838199" y="5540055"/>
            <a:ext cx="10071233" cy="7417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324441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182" y="624369"/>
            <a:ext cx="3927108" cy="635902"/>
          </a:xfrm>
          <a:blipFill>
            <a:blip r:embed="rId2" cstate="print"/>
            <a:tile tx="0" ty="0" sx="100000" sy="100000" flip="none" algn="tl"/>
          </a:blipFill>
        </p:spPr>
        <p:txBody>
          <a:bodyPr>
            <a:normAutofit fontScale="90000"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 parental QTL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1351250" y="6103619"/>
            <a:ext cx="939564" cy="68700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4400" b="1" dirty="0" err="1"/>
              <a:t>Fn</a:t>
            </a:r>
            <a:endParaRPr lang="en-US" b="1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0183" y="1322518"/>
            <a:ext cx="2761267" cy="384408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" name="Straight Arrow Connector 14"/>
          <p:cNvCxnSpPr/>
          <p:nvPr/>
        </p:nvCxnSpPr>
        <p:spPr>
          <a:xfrm>
            <a:off x="1713297" y="5073717"/>
            <a:ext cx="28876" cy="1029903"/>
          </a:xfrm>
          <a:prstGeom prst="straightConnector1">
            <a:avLst/>
          </a:prstGeom>
          <a:ln w="66675">
            <a:solidFill>
              <a:srgbClr val="00206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ounded Rectangle 17"/>
          <p:cNvSpPr/>
          <p:nvPr/>
        </p:nvSpPr>
        <p:spPr>
          <a:xfrm>
            <a:off x="3619098" y="1283367"/>
            <a:ext cx="1848052" cy="76039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if it is 10 parent 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3904650" y="2043763"/>
            <a:ext cx="1848052" cy="76039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 parent 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4190202" y="2674919"/>
            <a:ext cx="1848052" cy="76039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 parent 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4469342" y="3301967"/>
            <a:ext cx="1848052" cy="76039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1000 parent 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4665045" y="3929015"/>
            <a:ext cx="1848052" cy="76039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10000_....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91251" y="4689411"/>
            <a:ext cx="2069432" cy="2101211"/>
          </a:xfrm>
          <a:prstGeom prst="rect">
            <a:avLst/>
          </a:prstGeom>
        </p:spPr>
      </p:pic>
      <p:sp>
        <p:nvSpPr>
          <p:cNvPr id="24" name="Title 1"/>
          <p:cNvSpPr txBox="1">
            <a:spLocks/>
          </p:cNvSpPr>
          <p:nvPr/>
        </p:nvSpPr>
        <p:spPr>
          <a:xfrm>
            <a:off x="7722168" y="550574"/>
            <a:ext cx="3927108" cy="635902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GWAS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6" cstate="print"/>
          <a:srcRect l="69651" t="10465" r="1465"/>
          <a:stretch/>
        </p:blipFill>
        <p:spPr>
          <a:xfrm>
            <a:off x="7859629" y="2043763"/>
            <a:ext cx="3488556" cy="4414789"/>
          </a:xfrm>
          <a:prstGeom prst="rect">
            <a:avLst/>
          </a:prstGeom>
        </p:spPr>
      </p:pic>
      <p:sp>
        <p:nvSpPr>
          <p:cNvPr id="26" name="Content Placeholder 11"/>
          <p:cNvSpPr txBox="1">
            <a:spLocks/>
          </p:cNvSpPr>
          <p:nvPr/>
        </p:nvSpPr>
        <p:spPr>
          <a:xfrm>
            <a:off x="2002207" y="5166608"/>
            <a:ext cx="2300286" cy="6663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800" b="1" dirty="0" err="1"/>
              <a:t>Fn</a:t>
            </a:r>
            <a:r>
              <a:rPr lang="en-US" sz="1800" b="1" dirty="0"/>
              <a:t>—for 1-2 traits only it takes 6-10 years</a:t>
            </a:r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7859629" y="1260271"/>
            <a:ext cx="3652187" cy="635902"/>
          </a:xfrm>
          <a:prstGeom prst="rect">
            <a:avLst/>
          </a:prstGeom>
          <a:blipFill>
            <a:blip r:embed="rId7" cstate="print"/>
            <a:tile tx="0" ty="0" sx="100000" sy="100000" flip="none" algn="tl"/>
          </a:blipFill>
        </p:spPr>
        <p:txBody>
          <a:bodyPr vert="horz" lIns="91440" tIns="45720" rIns="91440" bIns="45720" rtlCol="0" anchor="ctr">
            <a:normAutofit fontScale="5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uses historical recombination</a:t>
            </a:r>
          </a:p>
        </p:txBody>
      </p:sp>
      <p:sp>
        <p:nvSpPr>
          <p:cNvPr id="28" name="Notched Right Arrow 27"/>
          <p:cNvSpPr/>
          <p:nvPr/>
        </p:nvSpPr>
        <p:spPr>
          <a:xfrm rot="19901971">
            <a:off x="6522684" y="3214127"/>
            <a:ext cx="1567015" cy="48463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1354463" y="-77261"/>
            <a:ext cx="952087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GWAS vs. conventional QTL mapping methods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xmlns="" val="4018110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33546"/>
            <a:ext cx="7729728" cy="1188720"/>
          </a:xfrm>
        </p:spPr>
        <p:txBody>
          <a:bodyPr>
            <a:norm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Inconsistencies </a:t>
            </a:r>
            <a:b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18758"/>
            <a:ext cx="4902200" cy="3491442"/>
          </a:xfrm>
        </p:spPr>
        <p:txBody>
          <a:bodyPr>
            <a:no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Sample handling</a:t>
            </a:r>
          </a:p>
          <a:p>
            <a:pPr lvl="1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Sample DNA mix up</a:t>
            </a:r>
          </a:p>
          <a:p>
            <a:pPr lvl="1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Misplacing </a:t>
            </a:r>
          </a:p>
          <a:p>
            <a:pPr lvl="1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single sample processed twice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 extraction (poor quality leading to sequencing error)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/>
          <a:srcRect l="75811" t="6139" b="48194"/>
          <a:stretch/>
        </p:blipFill>
        <p:spPr>
          <a:xfrm>
            <a:off x="6070600" y="2108200"/>
            <a:ext cx="4322633" cy="436801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63579" y="1027906"/>
            <a:ext cx="2619375" cy="16054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9352270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199" y="433137"/>
            <a:ext cx="10981623" cy="847023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GWAS vs. conventional QTL mapping methods…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17616"/>
            <a:ext cx="1051560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Drawbacks bi-parental linkage mapping</a:t>
            </a:r>
          </a:p>
          <a:p>
            <a:pPr lvl="1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Less resolution because of limited markers near to the gene</a:t>
            </a:r>
          </a:p>
          <a:p>
            <a:pPr lvl="1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Requires years to develop a mapping population</a:t>
            </a:r>
          </a:p>
          <a:p>
            <a:pPr lvl="1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 discovery is limited to the genetic background of the two parents</a:t>
            </a:r>
          </a:p>
          <a:p>
            <a:pPr lvl="1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Capture only a portion of the genetic diversity of the species</a:t>
            </a:r>
          </a:p>
          <a:p>
            <a:pPr marL="0" indent="0">
              <a:buNone/>
            </a:pP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GWAS</a:t>
            </a:r>
          </a:p>
          <a:p>
            <a:pPr lvl="1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higher recombination rates due to the evolutionary history</a:t>
            </a:r>
          </a:p>
          <a:p>
            <a:pPr lvl="1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 resolution mapping </a:t>
            </a:r>
            <a:r>
              <a:rPr lang="en-US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1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Large informative samples</a:t>
            </a:r>
          </a:p>
          <a:p>
            <a:pPr lvl="1"/>
            <a:endParaRPr lang="en-US" sz="2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262226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17166"/>
          </a:xfrm>
        </p:spPr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Technological error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82292"/>
            <a:ext cx="10515600" cy="177422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Problems related to repetitive regions (“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Assembly head ache”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Accuracy of the machine-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4539" y="3256515"/>
            <a:ext cx="8556859" cy="3106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94673231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{11741704-F203-954B-93B1-60381D9AE973}tf10001120</Template>
  <TotalTime>13529</TotalTime>
  <Words>676</Words>
  <Application>Microsoft Office PowerPoint</Application>
  <PresentationFormat>Custom</PresentationFormat>
  <Paragraphs>122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Parcel</vt:lpstr>
      <vt:lpstr> (GWAS) Genome Wide Association  Studies</vt:lpstr>
      <vt:lpstr>Outline</vt:lpstr>
      <vt:lpstr>What is Genome Wide Association Study (GWAS)?</vt:lpstr>
      <vt:lpstr>Slide 4</vt:lpstr>
      <vt:lpstr>Goal of GWAS</vt:lpstr>
      <vt:lpstr>Bi parental QTL</vt:lpstr>
      <vt:lpstr> Inconsistencies  </vt:lpstr>
      <vt:lpstr> GWAS vs. conventional QTL mapping methods… </vt:lpstr>
      <vt:lpstr>Technological error</vt:lpstr>
      <vt:lpstr>  Strategies of GWAS mapping </vt:lpstr>
      <vt:lpstr>There is a revolution going on in computation power and technology  </vt:lpstr>
      <vt:lpstr>Some software used for analyses of GWAS</vt:lpstr>
      <vt:lpstr>TASEL application in genetic studies</vt:lpstr>
      <vt:lpstr>TASSEL software can be freely downloaded from website</vt:lpstr>
      <vt:lpstr>Slide 15</vt:lpstr>
      <vt:lpstr>Manhattan pot</vt:lpstr>
      <vt:lpstr>Conclusion </vt:lpstr>
      <vt:lpstr>Recommendation </vt:lpstr>
      <vt:lpstr>Slide 19</vt:lpstr>
      <vt:lpstr>Slide 20</vt:lpstr>
      <vt:lpstr>References and Readings</vt:lpstr>
      <vt:lpstr>Slide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Ayana, Girma</dc:creator>
  <cp:lastModifiedBy>DR.Ahmed Saker 2O14</cp:lastModifiedBy>
  <cp:revision>104</cp:revision>
  <dcterms:created xsi:type="dcterms:W3CDTF">2016-10-19T17:37:15Z</dcterms:created>
  <dcterms:modified xsi:type="dcterms:W3CDTF">2024-11-29T19:29:00Z</dcterms:modified>
</cp:coreProperties>
</file>