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9" r:id="rId4"/>
    <p:sldId id="278" r:id="rId5"/>
    <p:sldId id="275" r:id="rId6"/>
    <p:sldId id="264" r:id="rId7"/>
    <p:sldId id="283" r:id="rId8"/>
    <p:sldId id="276" r:id="rId9"/>
    <p:sldId id="284" r:id="rId10"/>
    <p:sldId id="261" r:id="rId11"/>
    <p:sldId id="266" r:id="rId12"/>
    <p:sldId id="268" r:id="rId13"/>
    <p:sldId id="269" r:id="rId14"/>
    <p:sldId id="286"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s://www.ncbi.nlm.nih.gov/pmc/articles/PMC2792612/table/T0001/" TargetMode="Externa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Autopsy" TargetMode="External"/><Relationship Id="rId2" Type="http://schemas.openxmlformats.org/officeDocument/2006/relationships/hyperlink" Target="https://en.wikipedia.org/wiki/Forensic_pathology"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1295401"/>
            <a:ext cx="6248400" cy="1905000"/>
          </a:xfrm>
        </p:spPr>
        <p:txBody>
          <a:bodyPr>
            <a:normAutofit/>
          </a:bodyPr>
          <a:lstStyle/>
          <a:p>
            <a:r>
              <a:rPr lang="en-US" sz="2800" b="1" dirty="0">
                <a:solidFill>
                  <a:srgbClr val="FF0000"/>
                </a:solidFill>
              </a:rPr>
              <a:t>Pharmacogenetic , Concept</a:t>
            </a:r>
            <a:br>
              <a:rPr lang="en-US" sz="2800" b="1" dirty="0">
                <a:solidFill>
                  <a:srgbClr val="FF0000"/>
                </a:solidFill>
              </a:rPr>
            </a:br>
            <a:r>
              <a:rPr lang="en-US" sz="2800" b="1" dirty="0">
                <a:solidFill>
                  <a:srgbClr val="FF0000"/>
                </a:solidFill>
              </a:rPr>
              <a:t> and applications</a:t>
            </a:r>
            <a:br>
              <a:rPr lang="ar-SA" sz="2800" b="1" dirty="0">
                <a:solidFill>
                  <a:srgbClr val="FF0000"/>
                </a:solidFill>
              </a:rPr>
            </a:br>
            <a:r>
              <a:rPr lang="ar-SA" sz="2800" b="1" dirty="0">
                <a:solidFill>
                  <a:srgbClr val="FF0000"/>
                </a:solidFill>
              </a:rPr>
              <a:t>مفهوم وتطبيقات علم الصيدله الجزيئيه</a:t>
            </a:r>
            <a:endParaRPr lang="en-US" sz="2800" b="1" dirty="0">
              <a:solidFill>
                <a:srgbClr val="FF0000"/>
              </a:solidFill>
            </a:endParaRPr>
          </a:p>
        </p:txBody>
      </p:sp>
      <p:sp>
        <p:nvSpPr>
          <p:cNvPr id="3" name="Subtitle 2"/>
          <p:cNvSpPr>
            <a:spLocks noGrp="1"/>
          </p:cNvSpPr>
          <p:nvPr>
            <p:ph type="subTitle" idx="1"/>
          </p:nvPr>
        </p:nvSpPr>
        <p:spPr>
          <a:xfrm>
            <a:off x="762000" y="3352800"/>
            <a:ext cx="4338638" cy="1752600"/>
          </a:xfrm>
        </p:spPr>
        <p:txBody>
          <a:bodyPr/>
          <a:lstStyle/>
          <a:p>
            <a:r>
              <a:rPr lang="en-US" sz="2800" b="1" dirty="0">
                <a:solidFill>
                  <a:srgbClr val="FF0000"/>
                </a:solidFill>
              </a:rPr>
              <a:t>Prof. Dr. Basima Q. Hasan </a:t>
            </a:r>
          </a:p>
          <a:p>
            <a:r>
              <a:rPr lang="en-US" sz="2800" b="1" dirty="0">
                <a:solidFill>
                  <a:srgbClr val="FF0000"/>
                </a:solidFill>
              </a:rPr>
              <a:t>Thursday ,16/5/2024</a:t>
            </a:r>
          </a:p>
          <a:p>
            <a:endParaRPr lang="en-US" dirty="0"/>
          </a:p>
        </p:txBody>
      </p:sp>
      <p:pic>
        <p:nvPicPr>
          <p:cNvPr id="4" name="Picture 3" descr="C:\Users\Basima\Desktop\em-cases-jan-2024.jpg"/>
          <p:cNvPicPr/>
          <p:nvPr/>
        </p:nvPicPr>
        <p:blipFill>
          <a:blip r:embed="rId2">
            <a:extLst>
              <a:ext uri="{28A0092B-C50C-407E-A947-70E740481C1C}">
                <a14:useLocalDpi xmlns:a14="http://schemas.microsoft.com/office/drawing/2010/main" val="0"/>
              </a:ext>
            </a:extLst>
          </a:blip>
          <a:srcRect/>
          <a:stretch>
            <a:fillRect/>
          </a:stretch>
        </p:blipFill>
        <p:spPr bwMode="auto">
          <a:xfrm>
            <a:off x="5867400" y="2895600"/>
            <a:ext cx="2676525" cy="3200400"/>
          </a:xfrm>
          <a:prstGeom prst="rect">
            <a:avLst/>
          </a:prstGeom>
          <a:noFill/>
          <a:ln>
            <a:noFill/>
          </a:ln>
        </p:spPr>
      </p:pic>
      <p:pic>
        <p:nvPicPr>
          <p:cNvPr id="1026" name="Picture 2" descr="C:\Users\Basima\Desktop\10126-cover8-dnaope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1462" y="1295399"/>
            <a:ext cx="1683137" cy="161405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Basima\Desktop\medici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81800" y="609600"/>
            <a:ext cx="2015836" cy="969991"/>
          </a:xfrm>
          <a:prstGeom prst="rect">
            <a:avLst/>
          </a:prstGeom>
          <a:noFill/>
          <a:ln>
            <a:noFill/>
          </a:ln>
        </p:spPr>
      </p:pic>
    </p:spTree>
    <p:extLst>
      <p:ext uri="{BB962C8B-B14F-4D97-AF65-F5344CB8AC3E}">
        <p14:creationId xmlns:p14="http://schemas.microsoft.com/office/powerpoint/2010/main" val="3933243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Genetic variants and drug </a:t>
            </a:r>
            <a:br>
              <a:rPr lang="en-US" sz="2000" dirty="0"/>
            </a:br>
            <a:r>
              <a:rPr lang="en-US" sz="2000" dirty="0"/>
              <a:t>response</a:t>
            </a:r>
            <a:br>
              <a:rPr lang="en-US" sz="1800" dirty="0"/>
            </a:br>
            <a:endParaRPr lang="en-US" sz="1800" dirty="0"/>
          </a:p>
        </p:txBody>
      </p:sp>
      <p:sp>
        <p:nvSpPr>
          <p:cNvPr id="3" name="Content Placeholder 2"/>
          <p:cNvSpPr>
            <a:spLocks noGrp="1"/>
          </p:cNvSpPr>
          <p:nvPr>
            <p:ph idx="1"/>
          </p:nvPr>
        </p:nvSpPr>
        <p:spPr/>
        <p:txBody>
          <a:bodyPr>
            <a:normAutofit/>
          </a:bodyPr>
          <a:lstStyle/>
          <a:p>
            <a:pPr marL="914400" lvl="2" indent="0" rtl="1">
              <a:buNone/>
            </a:pPr>
            <a:r>
              <a:rPr lang="en-US" sz="1900" dirty="0"/>
              <a:t>Responses to virtually all drugs can vary between individuals according to: </a:t>
            </a:r>
          </a:p>
          <a:p>
            <a:pPr lvl="2"/>
            <a:r>
              <a:rPr lang="en-US" sz="1900" dirty="0"/>
              <a:t>Examples of genetic variants that influence drug </a:t>
            </a:r>
          </a:p>
          <a:p>
            <a:pPr marL="914400" lvl="2" indent="0">
              <a:buNone/>
            </a:pPr>
            <a:r>
              <a:rPr lang="en-US" sz="1900" dirty="0"/>
              <a:t>        response include:</a:t>
            </a:r>
          </a:p>
          <a:p>
            <a:pPr lvl="2"/>
            <a:r>
              <a:rPr lang="en-US" sz="1900" dirty="0"/>
              <a:t>single nucleotide polymorphisms (SNPs) = is a DNA sequence variation occurring when a single nucleotide — A, T, C or G — in the genome (or other shared sequence) differs between members of a biological species or paired chromosomes in a human </a:t>
            </a:r>
          </a:p>
          <a:p>
            <a:pPr lvl="2"/>
            <a:r>
              <a:rPr lang="en-US" sz="1900" dirty="0"/>
              <a:t>insertions and deletions, </a:t>
            </a:r>
          </a:p>
          <a:p>
            <a:pPr lvl="2"/>
            <a:r>
              <a:rPr lang="en-US" sz="1900" dirty="0"/>
              <a:t>copy number variations</a:t>
            </a:r>
          </a:p>
          <a:p>
            <a:endParaRPr lang="en-US" sz="1600" dirty="0"/>
          </a:p>
          <a:p>
            <a:endParaRPr lang="en-US" sz="1600" dirty="0"/>
          </a:p>
        </p:txBody>
      </p:sp>
      <p:pic>
        <p:nvPicPr>
          <p:cNvPr id="4" name="Picture 3" descr="C:\Users\Basima\Desktop\medicine.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609600"/>
            <a:ext cx="2015836" cy="969991"/>
          </a:xfrm>
          <a:prstGeom prst="rect">
            <a:avLst/>
          </a:prstGeom>
          <a:noFill/>
          <a:ln>
            <a:noFill/>
          </a:ln>
        </p:spPr>
      </p:pic>
      <p:pic>
        <p:nvPicPr>
          <p:cNvPr id="5" name="Picture 2" descr="C:\Users\Basima\Desktop\10126-cover8-dnaope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9800" y="436590"/>
            <a:ext cx="994159" cy="1219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9712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a:t>Role of Pharmacogenetic in drug  discovery </a:t>
            </a:r>
            <a:br>
              <a:rPr lang="en-US" sz="1800" dirty="0"/>
            </a:br>
            <a:r>
              <a:rPr lang="en-US" sz="1800" dirty="0"/>
              <a:t> and </a:t>
            </a:r>
            <a:br>
              <a:rPr lang="en-US" sz="1800" dirty="0"/>
            </a:br>
            <a:r>
              <a:rPr lang="en-US" sz="1800" dirty="0"/>
              <a:t>development </a:t>
            </a:r>
          </a:p>
        </p:txBody>
      </p:sp>
      <p:sp>
        <p:nvSpPr>
          <p:cNvPr id="5" name="Content Placeholder 4"/>
          <p:cNvSpPr>
            <a:spLocks noGrp="1"/>
          </p:cNvSpPr>
          <p:nvPr>
            <p:ph idx="1"/>
          </p:nvPr>
        </p:nvSpPr>
        <p:spPr/>
        <p:txBody>
          <a:bodyPr>
            <a:normAutofit/>
          </a:bodyPr>
          <a:lstStyle/>
          <a:p>
            <a:pPr algn="just"/>
            <a:r>
              <a:rPr lang="en-US" sz="1800" dirty="0"/>
              <a:t>Drug discovery and development is an elaborate and time consuming process. The average time taken from synthesis of a new chemical entity (NCE) to its marketing has increased from an average, the journey from discovery to market takes 12 years, </a:t>
            </a:r>
          </a:p>
          <a:p>
            <a:pPr algn="just"/>
            <a:r>
              <a:rPr lang="en-US" sz="1800" u="sng" dirty="0"/>
              <a:t>It includes two major phases, </a:t>
            </a:r>
          </a:p>
          <a:p>
            <a:pPr algn="just"/>
            <a:r>
              <a:rPr lang="en-US" sz="1800" dirty="0">
                <a:solidFill>
                  <a:srgbClr val="FF0000"/>
                </a:solidFill>
              </a:rPr>
              <a:t>phase I</a:t>
            </a:r>
            <a:r>
              <a:rPr lang="en-US" sz="1800" dirty="0"/>
              <a:t> being the discovery of the drug compound, which is the most crucial stage in drug development, </a:t>
            </a:r>
          </a:p>
          <a:p>
            <a:pPr algn="just"/>
            <a:r>
              <a:rPr lang="en-US" sz="1800" dirty="0">
                <a:solidFill>
                  <a:srgbClr val="FF0000"/>
                </a:solidFill>
              </a:rPr>
              <a:t>and phase II </a:t>
            </a:r>
            <a:r>
              <a:rPr lang="en-US" sz="1800" dirty="0"/>
              <a:t>being animal and clinical studies followed by marketing.</a:t>
            </a:r>
          </a:p>
          <a:p>
            <a:pPr algn="just"/>
            <a:r>
              <a:rPr lang="en-US" sz="1800" dirty="0"/>
              <a:t>Variable drug response generally occurs because of genetic variability in drug-metabolizing enzymes, drug transporter proteins, and drug targets among individuals.</a:t>
            </a:r>
          </a:p>
          <a:p>
            <a:pPr algn="just"/>
            <a:r>
              <a:rPr lang="en-US" sz="1800" dirty="0"/>
              <a:t> the FDA has laid down guidelines for pharmaceutical firms regarding submission of Pharmacogenetic data for their drug products in labelling.</a:t>
            </a:r>
          </a:p>
          <a:p>
            <a:pPr algn="just"/>
            <a:endParaRPr lang="en-US" sz="1800" dirty="0"/>
          </a:p>
        </p:txBody>
      </p:sp>
      <p:pic>
        <p:nvPicPr>
          <p:cNvPr id="6" name="Picture 5" descr="C:\Users\Basima\Desktop\Drug-Interactions-header.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96200" y="457198"/>
            <a:ext cx="1122218" cy="1066802"/>
          </a:xfrm>
          <a:prstGeom prst="rect">
            <a:avLst/>
          </a:prstGeom>
          <a:noFill/>
          <a:ln>
            <a:noFill/>
          </a:ln>
        </p:spPr>
      </p:pic>
      <p:pic>
        <p:nvPicPr>
          <p:cNvPr id="7" name="Picture 2" descr="C:\Users\Basima\Desktop\10126-cover8-dnaope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304799"/>
            <a:ext cx="1225937" cy="1219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784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1600" b="1" dirty="0"/>
              <a:t>The applications of pharmacogenomics in drug development process </a:t>
            </a:r>
            <a:br>
              <a:rPr lang="en-US" sz="1600" b="1" dirty="0"/>
            </a:br>
            <a:r>
              <a:rPr lang="en-US" sz="1600" b="1" dirty="0"/>
              <a:t>are represent in this </a:t>
            </a:r>
            <a:r>
              <a:rPr lang="en-US" sz="1600" b="1" u="sng" dirty="0">
                <a:hlinkClick r:id="rId2"/>
              </a:rPr>
              <a:t>Table </a:t>
            </a:r>
            <a:r>
              <a:rPr lang="en-US" sz="1600" b="1" dirty="0"/>
              <a:t>It can be seen that it has a vital role at </a:t>
            </a:r>
            <a:br>
              <a:rPr lang="en-US" sz="1600" b="1" dirty="0"/>
            </a:br>
            <a:r>
              <a:rPr lang="en-US" sz="1600" b="1" dirty="0"/>
              <a:t>every key stage of the drug </a:t>
            </a:r>
            <a:br>
              <a:rPr lang="ar-SA" sz="1600" b="1" dirty="0"/>
            </a:br>
            <a:r>
              <a:rPr lang="en-US" sz="1600" b="1" dirty="0"/>
              <a:t>development process                               </a:t>
            </a:r>
            <a:endParaRPr lang="en-US" sz="1600" dirty="0"/>
          </a:p>
        </p:txBody>
      </p:sp>
      <p:sp>
        <p:nvSpPr>
          <p:cNvPr id="3" name="Content Placeholder 2"/>
          <p:cNvSpPr>
            <a:spLocks noGrp="1"/>
          </p:cNvSpPr>
          <p:nvPr>
            <p:ph idx="1"/>
          </p:nvPr>
        </p:nvSpPr>
        <p:spPr/>
        <p:txBody>
          <a:bodyPr>
            <a:normAutofit fontScale="25000" lnSpcReduction="20000"/>
          </a:bodyPr>
          <a:lstStyle/>
          <a:p>
            <a:pPr marL="0" indent="0">
              <a:buNone/>
            </a:pPr>
            <a:r>
              <a:rPr lang="en-US" sz="1600" dirty="0"/>
              <a:t>                                   </a:t>
            </a:r>
            <a:r>
              <a:rPr lang="en-US" sz="6400" b="1" i="1" u="sng" dirty="0">
                <a:solidFill>
                  <a:srgbClr val="FF0000"/>
                </a:solidFill>
              </a:rPr>
              <a:t>Stage</a:t>
            </a:r>
            <a:r>
              <a:rPr lang="en-US" sz="6400" b="1" i="1" dirty="0">
                <a:solidFill>
                  <a:srgbClr val="FF0000"/>
                </a:solidFill>
              </a:rPr>
              <a:t>                                                       </a:t>
            </a:r>
            <a:r>
              <a:rPr lang="en-US" sz="6400" b="1" u="sng" dirty="0">
                <a:solidFill>
                  <a:srgbClr val="FF0000"/>
                </a:solidFill>
              </a:rPr>
              <a:t>Application of pharmacogenetics/pharmacogenomics                  </a:t>
            </a:r>
          </a:p>
          <a:p>
            <a:r>
              <a:rPr lang="en-US" sz="6400" b="1" dirty="0">
                <a:solidFill>
                  <a:srgbClr val="FF0000"/>
                </a:solidFill>
              </a:rPr>
              <a:t> </a:t>
            </a:r>
            <a:r>
              <a:rPr lang="en-US" sz="6400" b="1" dirty="0"/>
              <a:t>Drug target Identification                          -  characterization of the gene coding for the drug </a:t>
            </a:r>
          </a:p>
          <a:p>
            <a:pPr marL="0" indent="0">
              <a:buNone/>
            </a:pPr>
            <a:r>
              <a:rPr lang="en-US" sz="6400" b="1" dirty="0"/>
              <a:t>                                                                                target and to assess the variability</a:t>
            </a:r>
          </a:p>
          <a:p>
            <a:pPr fontAlgn="t"/>
            <a:r>
              <a:rPr lang="en-US" sz="6400" b="1" dirty="0">
                <a:solidFill>
                  <a:srgbClr val="C00000"/>
                </a:solidFill>
              </a:rPr>
              <a:t>Phase I clinical trial                                    -  Patient selection – Inclusion/Exclusion criteria</a:t>
            </a:r>
          </a:p>
          <a:p>
            <a:pPr marL="0" indent="0">
              <a:buNone/>
            </a:pPr>
            <a:r>
              <a:rPr lang="en-US" sz="6400" b="1" dirty="0">
                <a:solidFill>
                  <a:srgbClr val="C00000"/>
                </a:solidFill>
              </a:rPr>
              <a:t>                                                                                -Dose range selection</a:t>
            </a:r>
          </a:p>
          <a:p>
            <a:r>
              <a:rPr lang="en-US" sz="6400" b="1" dirty="0">
                <a:solidFill>
                  <a:srgbClr val="C00000"/>
                </a:solidFill>
              </a:rPr>
              <a:t> </a:t>
            </a:r>
            <a:r>
              <a:rPr lang="en-US" sz="6400" b="1" dirty="0"/>
              <a:t>Phase II clinical trial                                     Dose modification</a:t>
            </a:r>
          </a:p>
          <a:p>
            <a:r>
              <a:rPr lang="en-US" sz="6400" b="1" dirty="0">
                <a:solidFill>
                  <a:srgbClr val="FF0000"/>
                </a:solidFill>
              </a:rPr>
              <a:t>Phase III clinical trial                                    Interpretation of trial results based on</a:t>
            </a:r>
          </a:p>
          <a:p>
            <a:pPr marL="0" indent="0">
              <a:buNone/>
            </a:pPr>
            <a:r>
              <a:rPr lang="en-US" sz="6400" b="1" dirty="0">
                <a:solidFill>
                  <a:srgbClr val="FF0000"/>
                </a:solidFill>
              </a:rPr>
              <a:t>                                                                                  Pharmacogenetic test results</a:t>
            </a:r>
          </a:p>
          <a:p>
            <a:pPr fontAlgn="t"/>
            <a:r>
              <a:rPr lang="en-US" sz="6400" b="1" dirty="0"/>
              <a:t>Phase IV clinical trial                                  Analysis of reported adverse events with </a:t>
            </a:r>
          </a:p>
          <a:p>
            <a:pPr marL="0" indent="0" fontAlgn="t">
              <a:buNone/>
            </a:pPr>
            <a:r>
              <a:rPr lang="en-US" sz="6400" b="1" dirty="0"/>
              <a:t>                                                                                  Pharmacogenetic test</a:t>
            </a:r>
          </a:p>
          <a:p>
            <a:pPr marL="0" indent="0" fontAlgn="t">
              <a:buNone/>
            </a:pPr>
            <a:r>
              <a:rPr lang="en-US" sz="6400" b="1" dirty="0"/>
              <a:t>                                                                   </a:t>
            </a:r>
          </a:p>
          <a:p>
            <a:pPr fontAlgn="t"/>
            <a:r>
              <a:rPr lang="en-US" sz="6400" b="1" dirty="0">
                <a:solidFill>
                  <a:schemeClr val="tx2"/>
                </a:solidFill>
              </a:rPr>
              <a:t>Regulatory issues                             Requirements for submission of Pharmacogenetic data </a:t>
            </a:r>
          </a:p>
          <a:p>
            <a:pPr marL="0" indent="0" fontAlgn="t">
              <a:buNone/>
            </a:pPr>
            <a:r>
              <a:rPr lang="en-US" sz="6400" b="1" dirty="0">
                <a:solidFill>
                  <a:schemeClr val="tx2"/>
                </a:solidFill>
              </a:rPr>
              <a:t>                                                                        during development by FDA</a:t>
            </a:r>
          </a:p>
          <a:p>
            <a:pPr marL="0" indent="0" fontAlgn="t">
              <a:buNone/>
            </a:pPr>
            <a:r>
              <a:rPr lang="en-US" sz="6400" b="1" dirty="0">
                <a:solidFill>
                  <a:schemeClr val="tx2"/>
                </a:solidFill>
              </a:rPr>
              <a:t>    </a:t>
            </a:r>
          </a:p>
          <a:p>
            <a:pPr fontAlgn="t"/>
            <a:r>
              <a:rPr lang="en-US" sz="6400" b="1" dirty="0">
                <a:solidFill>
                  <a:schemeClr val="tx2"/>
                </a:solidFill>
              </a:rPr>
              <a:t>   </a:t>
            </a:r>
            <a:r>
              <a:rPr lang="en-US" sz="6400" b="1" dirty="0"/>
              <a:t>Patient therapeutics                                   -  Personalization of drug therapy</a:t>
            </a:r>
            <a:endParaRPr lang="en-US" sz="6400" dirty="0"/>
          </a:p>
          <a:p>
            <a:pPr fontAlgn="t"/>
            <a:r>
              <a:rPr lang="en-US" sz="6400" b="1" dirty="0"/>
              <a:t>                                                                         -  Pharmacogenetic data in drug labelling</a:t>
            </a:r>
            <a:endParaRPr lang="en-US" sz="6400" dirty="0"/>
          </a:p>
          <a:p>
            <a:pPr fontAlgn="t"/>
            <a:r>
              <a:rPr lang="en-US" sz="6400" b="1" dirty="0"/>
              <a:t>                                                                      - Identification of responders and non responders</a:t>
            </a:r>
            <a:endParaRPr lang="en-US" sz="6400" dirty="0"/>
          </a:p>
          <a:p>
            <a:pPr fontAlgn="t"/>
            <a:r>
              <a:rPr lang="en-US" sz="6400" b="1" dirty="0"/>
              <a:t>                                                                     -    Identification of high risk groups of adverse events</a:t>
            </a:r>
            <a:endParaRPr lang="en-US" sz="6400" dirty="0"/>
          </a:p>
          <a:p>
            <a:pPr fontAlgn="t"/>
            <a:r>
              <a:rPr lang="en-US" sz="6400" b="1" dirty="0"/>
              <a:t> </a:t>
            </a:r>
          </a:p>
          <a:p>
            <a:pPr fontAlgn="t"/>
            <a:endParaRPr lang="en-US" sz="6400" b="1" dirty="0">
              <a:solidFill>
                <a:schemeClr val="tx2"/>
              </a:solidFill>
            </a:endParaRPr>
          </a:p>
          <a:p>
            <a:pPr fontAlgn="t"/>
            <a:endParaRPr lang="en-US" sz="6400" b="1" dirty="0"/>
          </a:p>
          <a:p>
            <a:pPr fontAlgn="t"/>
            <a:r>
              <a:rPr lang="en-US" sz="6400" b="1" dirty="0"/>
              <a:t> </a:t>
            </a:r>
          </a:p>
          <a:p>
            <a:r>
              <a:rPr lang="en-US" sz="6400" b="1" dirty="0">
                <a:solidFill>
                  <a:srgbClr val="FF0000"/>
                </a:solidFill>
              </a:rPr>
              <a:t> </a:t>
            </a:r>
          </a:p>
          <a:p>
            <a:endParaRPr lang="en-US" sz="6400" b="1" dirty="0"/>
          </a:p>
          <a:p>
            <a:endParaRPr lang="en-US" sz="1600" b="1" dirty="0"/>
          </a:p>
          <a:p>
            <a:pPr marL="0" indent="0">
              <a:buNone/>
            </a:pPr>
            <a:r>
              <a:rPr lang="en-US" sz="1600" b="1" dirty="0">
                <a:solidFill>
                  <a:srgbClr val="C00000"/>
                </a:solidFill>
              </a:rPr>
              <a:t>  </a:t>
            </a:r>
          </a:p>
          <a:p>
            <a:pPr marL="0" indent="0">
              <a:buNone/>
            </a:pPr>
            <a:endParaRPr lang="en-US" sz="1600" b="1" dirty="0"/>
          </a:p>
          <a:p>
            <a:pPr marL="0" indent="0">
              <a:buNone/>
            </a:pPr>
            <a:r>
              <a:rPr lang="en-US" sz="1600" b="1" dirty="0"/>
              <a:t> </a:t>
            </a:r>
          </a:p>
          <a:p>
            <a:pPr marL="0" indent="0">
              <a:buNone/>
            </a:pPr>
            <a:endParaRPr lang="en-US" sz="1600" b="1" dirty="0">
              <a:solidFill>
                <a:srgbClr val="FF0000"/>
              </a:solidFill>
            </a:endParaRPr>
          </a:p>
          <a:p>
            <a:endParaRPr lang="en-US" sz="1600" b="1" dirty="0">
              <a:solidFill>
                <a:srgbClr val="FF0000"/>
              </a:solidFill>
              <a:latin typeface="Algerian" pitchFamily="82" charset="0"/>
            </a:endParaRPr>
          </a:p>
          <a:p>
            <a:endParaRPr lang="en-US" sz="1600" dirty="0"/>
          </a:p>
        </p:txBody>
      </p:sp>
      <p:pic>
        <p:nvPicPr>
          <p:cNvPr id="4" name="Picture 3" descr="C:\Users\Basima\Desktop\medicin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3800" y="838201"/>
            <a:ext cx="1371600" cy="762000"/>
          </a:xfrm>
          <a:prstGeom prst="rect">
            <a:avLst/>
          </a:prstGeom>
          <a:noFill/>
          <a:ln>
            <a:noFill/>
          </a:ln>
        </p:spPr>
      </p:pic>
      <p:pic>
        <p:nvPicPr>
          <p:cNvPr id="5" name="Picture 2" descr="C:\Users\Basima\Desktop\10126-cover8-dnaopene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43604" y="685799"/>
            <a:ext cx="841568" cy="914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4141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Drug development and discovery </a:t>
            </a:r>
          </a:p>
        </p:txBody>
      </p:sp>
      <p:sp>
        <p:nvSpPr>
          <p:cNvPr id="3" name="Content Placeholder 2"/>
          <p:cNvSpPr>
            <a:spLocks noGrp="1"/>
          </p:cNvSpPr>
          <p:nvPr>
            <p:ph idx="1"/>
          </p:nvPr>
        </p:nvSpPr>
        <p:spPr/>
        <p:txBody>
          <a:bodyPr>
            <a:normAutofit/>
          </a:bodyPr>
          <a:lstStyle/>
          <a:p>
            <a:pPr algn="just"/>
            <a:r>
              <a:rPr lang="en-US" sz="2000" dirty="0"/>
              <a:t>After sequencing of the human genome,</a:t>
            </a:r>
          </a:p>
          <a:p>
            <a:pPr algn="just"/>
            <a:r>
              <a:rPr lang="en-US" sz="2000" dirty="0"/>
              <a:t> the number of drug targets was estimated to be around 8000, </a:t>
            </a:r>
          </a:p>
          <a:p>
            <a:pPr algn="just"/>
            <a:r>
              <a:rPr lang="en-US" sz="2000" dirty="0"/>
              <a:t>out of which 4990 could be actually acted upon – </a:t>
            </a:r>
          </a:p>
          <a:p>
            <a:pPr algn="just"/>
            <a:r>
              <a:rPr lang="en-US" sz="2000" dirty="0"/>
              <a:t>2329 for antibodies and 794 for drug proteins.</a:t>
            </a:r>
          </a:p>
          <a:p>
            <a:pPr algn="just"/>
            <a:r>
              <a:rPr lang="en-US" sz="2000" dirty="0"/>
              <a:t> Based on ligand binding study, 399 molecular targets belonging to 130 protein families have been identified. </a:t>
            </a:r>
          </a:p>
          <a:p>
            <a:pPr algn="just"/>
            <a:r>
              <a:rPr lang="en-US" sz="2000" dirty="0"/>
              <a:t>currently, the number of targets ranges only around 218, though the estimated numbers are very high these targets are known to exhibit variations owing to genetic polymorphisms.</a:t>
            </a:r>
          </a:p>
          <a:p>
            <a:endParaRPr lang="ar-SA" sz="2000" dirty="0"/>
          </a:p>
          <a:p>
            <a:endParaRPr lang="en-US" sz="2000" dirty="0"/>
          </a:p>
        </p:txBody>
      </p:sp>
      <p:pic>
        <p:nvPicPr>
          <p:cNvPr id="6" name="Picture 5" descr="C:\Users\Basima\Desktop\medicine.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685799"/>
            <a:ext cx="1371600" cy="997530"/>
          </a:xfrm>
          <a:prstGeom prst="rect">
            <a:avLst/>
          </a:prstGeom>
          <a:noFill/>
          <a:ln>
            <a:noFill/>
          </a:ln>
        </p:spPr>
      </p:pic>
      <p:pic>
        <p:nvPicPr>
          <p:cNvPr id="7" name="Picture 2" descr="C:\Users\Basima\Desktop\10126-cover8-dnaope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43604" y="685799"/>
            <a:ext cx="841568" cy="914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5613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Drug development and discovery </a:t>
            </a:r>
          </a:p>
        </p:txBody>
      </p:sp>
      <p:sp>
        <p:nvSpPr>
          <p:cNvPr id="3" name="Content Placeholder 2"/>
          <p:cNvSpPr>
            <a:spLocks noGrp="1"/>
          </p:cNvSpPr>
          <p:nvPr>
            <p:ph idx="1"/>
          </p:nvPr>
        </p:nvSpPr>
        <p:spPr/>
        <p:txBody>
          <a:bodyPr>
            <a:normAutofit/>
          </a:bodyPr>
          <a:lstStyle/>
          <a:p>
            <a:r>
              <a:rPr lang="en-US" sz="2000" dirty="0"/>
              <a:t>In most cases, variation in drug response in a disease is attributed to many genes rather than a single gene mutation. </a:t>
            </a:r>
          </a:p>
          <a:p>
            <a:r>
              <a:rPr lang="en-US" sz="2000" dirty="0"/>
              <a:t>The results of </a:t>
            </a:r>
            <a:r>
              <a:rPr lang="en-US" sz="2000" dirty="0" err="1"/>
              <a:t>pharmacogenetic</a:t>
            </a:r>
            <a:r>
              <a:rPr lang="en-US" sz="2000" dirty="0"/>
              <a:t> study do not apply when used clinically, as only single gene mutations are studied when in fact multiple genes are involved.</a:t>
            </a:r>
          </a:p>
          <a:p>
            <a:r>
              <a:rPr lang="en-US" sz="2000" dirty="0"/>
              <a:t> In such cases, more than </a:t>
            </a:r>
            <a:r>
              <a:rPr lang="en-US" sz="2000" dirty="0" err="1"/>
              <a:t>pharmacogenetic</a:t>
            </a:r>
            <a:r>
              <a:rPr lang="en-US" sz="2000" dirty="0"/>
              <a:t> study, it would be appropriate to do pharmacogenomic study comparing single nucleotide polymorphism (SNP) maps and gene expression between normal and affected individuals. </a:t>
            </a:r>
          </a:p>
          <a:p>
            <a:r>
              <a:rPr lang="en-US" sz="2000" dirty="0"/>
              <a:t>This can identify the genetic factors associated with the disease and thus provide newer targets to characterize and evaluate, for the purpose of drug development.</a:t>
            </a:r>
            <a:endParaRPr lang="ar-SA" sz="2000" dirty="0"/>
          </a:p>
          <a:p>
            <a:endParaRPr lang="en-US" sz="2000" dirty="0"/>
          </a:p>
        </p:txBody>
      </p:sp>
      <p:pic>
        <p:nvPicPr>
          <p:cNvPr id="6" name="Picture 2" descr="C:\Users\Basima\Desktop\10126-cover8-dnaopene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43604" y="685799"/>
            <a:ext cx="841568" cy="91440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C:\Users\Basima\Desktop\medicin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3800" y="685799"/>
            <a:ext cx="1371600" cy="997530"/>
          </a:xfrm>
          <a:prstGeom prst="rect">
            <a:avLst/>
          </a:prstGeom>
          <a:noFill/>
          <a:ln>
            <a:noFill/>
          </a:ln>
        </p:spPr>
      </p:pic>
    </p:spTree>
    <p:extLst>
      <p:ext uri="{BB962C8B-B14F-4D97-AF65-F5344CB8AC3E}">
        <p14:creationId xmlns:p14="http://schemas.microsoft.com/office/powerpoint/2010/main" val="287203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The future of pharmacogenetics</a:t>
            </a:r>
          </a:p>
        </p:txBody>
      </p:sp>
      <p:sp>
        <p:nvSpPr>
          <p:cNvPr id="3" name="Content Placeholder 2"/>
          <p:cNvSpPr>
            <a:spLocks noGrp="1"/>
          </p:cNvSpPr>
          <p:nvPr>
            <p:ph idx="1"/>
          </p:nvPr>
        </p:nvSpPr>
        <p:spPr/>
        <p:txBody>
          <a:bodyPr>
            <a:normAutofit/>
          </a:bodyPr>
          <a:lstStyle/>
          <a:p>
            <a:pPr marL="0" indent="0">
              <a:buNone/>
            </a:pPr>
            <a:endParaRPr lang="en-US" sz="2000" dirty="0"/>
          </a:p>
          <a:p>
            <a:r>
              <a:rPr lang="en-US" sz="2000" dirty="0"/>
              <a:t>In a conclusion pharmacogenetics</a:t>
            </a:r>
          </a:p>
          <a:p>
            <a:r>
              <a:rPr lang="en-US" sz="2000" dirty="0"/>
              <a:t>is promising, with potential improvements in drug efficacy,</a:t>
            </a:r>
          </a:p>
          <a:p>
            <a:r>
              <a:rPr lang="en-US" sz="2000" dirty="0"/>
              <a:t> reduction of adverse drug reactions,</a:t>
            </a:r>
          </a:p>
          <a:p>
            <a:r>
              <a:rPr lang="en-US" sz="2000" dirty="0"/>
              <a:t> and optimization of drug dosages tailored to individual patients. </a:t>
            </a:r>
          </a:p>
          <a:p>
            <a:r>
              <a:rPr lang="en-US" sz="2000" dirty="0"/>
              <a:t>Advances are expected in genetic testing, drug development, and precision medicine, leading to more personalized healthcare</a:t>
            </a:r>
            <a:r>
              <a:rPr lang="en-US" sz="2400" dirty="0"/>
              <a:t>.</a:t>
            </a:r>
          </a:p>
          <a:p>
            <a:pPr marL="0" indent="0">
              <a:buNone/>
            </a:pPr>
            <a:r>
              <a:rPr lang="en-US" sz="2000" b="1" dirty="0">
                <a:solidFill>
                  <a:srgbClr val="FF0000"/>
                </a:solidFill>
              </a:rPr>
              <a:t>         *These new branches of science make it possible to achieve the concept of treat each patient as unique, complex, fascinating individual.</a:t>
            </a:r>
          </a:p>
          <a:p>
            <a:pPr marL="0" indent="0">
              <a:buNone/>
            </a:pPr>
            <a:r>
              <a:rPr lang="en-US" sz="2000" b="1" dirty="0">
                <a:solidFill>
                  <a:srgbClr val="FF0000"/>
                </a:solidFill>
              </a:rPr>
              <a:t>         * At the end doubts about achieving individualized therapeutics with the help of this integrated system is still a dream in 21st century era</a:t>
            </a:r>
            <a:r>
              <a:rPr lang="en-US" sz="2400" dirty="0"/>
              <a:t>. </a:t>
            </a:r>
          </a:p>
        </p:txBody>
      </p:sp>
      <p:pic>
        <p:nvPicPr>
          <p:cNvPr id="6" name="Picture 5" descr="C:\Users\Basima\Desktop\medicine.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685799"/>
            <a:ext cx="1371600" cy="997530"/>
          </a:xfrm>
          <a:prstGeom prst="rect">
            <a:avLst/>
          </a:prstGeom>
          <a:noFill/>
          <a:ln>
            <a:noFill/>
          </a:ln>
        </p:spPr>
      </p:pic>
      <p:pic>
        <p:nvPicPr>
          <p:cNvPr id="7" name="Picture 2" descr="C:\Users\Basima\Desktop\10126-cover8-dnaope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43604" y="685799"/>
            <a:ext cx="841568" cy="914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4901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Pharmacogenetic </a:t>
            </a:r>
          </a:p>
        </p:txBody>
      </p:sp>
      <p:sp>
        <p:nvSpPr>
          <p:cNvPr id="3" name="Content Placeholder 2"/>
          <p:cNvSpPr>
            <a:spLocks noGrp="1"/>
          </p:cNvSpPr>
          <p:nvPr>
            <p:ph idx="1"/>
          </p:nvPr>
        </p:nvSpPr>
        <p:spPr/>
        <p:txBody>
          <a:bodyPr>
            <a:normAutofit fontScale="25000" lnSpcReduction="20000"/>
          </a:bodyPr>
          <a:lstStyle/>
          <a:p>
            <a:endParaRPr lang="en-US" sz="2400" dirty="0"/>
          </a:p>
          <a:p>
            <a:endParaRPr lang="en-US" sz="2400" dirty="0"/>
          </a:p>
          <a:p>
            <a:endParaRPr lang="en-US" sz="2400" dirty="0"/>
          </a:p>
          <a:p>
            <a:pPr algn="just"/>
            <a:endParaRPr lang="en-US" sz="3600" b="1" dirty="0"/>
          </a:p>
          <a:p>
            <a:pPr algn="just"/>
            <a:endParaRPr lang="en-US" sz="3600" b="1" dirty="0"/>
          </a:p>
          <a:p>
            <a:pPr algn="just"/>
            <a:endParaRPr lang="en-US" sz="3600" b="1" dirty="0"/>
          </a:p>
          <a:p>
            <a:pPr algn="just"/>
            <a:endParaRPr lang="en-US" sz="3600" b="1" dirty="0"/>
          </a:p>
          <a:p>
            <a:pPr algn="just"/>
            <a:endParaRPr lang="en-US" sz="8600" b="1" dirty="0"/>
          </a:p>
          <a:p>
            <a:pPr algn="just"/>
            <a:r>
              <a:rPr lang="en-US" sz="11200" dirty="0"/>
              <a:t>Pharmacogenetics or Pharmacogenomics</a:t>
            </a:r>
            <a:r>
              <a:rPr lang="en-US" sz="11200" b="1" dirty="0"/>
              <a:t> (</a:t>
            </a:r>
            <a:r>
              <a:rPr lang="en-US" sz="11200" i="1" dirty="0"/>
              <a:t>PGx</a:t>
            </a:r>
            <a:r>
              <a:rPr lang="en-US" sz="11200" dirty="0"/>
              <a:t>) is defined as: The study of variations of DNA and RNA characteristics as related to drug response. deals with the influence of genetic variation on drug response in patients by correlating </a:t>
            </a:r>
            <a:r>
              <a:rPr lang="en-US" sz="11200" u="sng" dirty="0"/>
              <a:t>gene expression</a:t>
            </a:r>
            <a:r>
              <a:rPr lang="en-US" sz="11200" dirty="0"/>
              <a:t> or </a:t>
            </a:r>
            <a:r>
              <a:rPr lang="en-US" sz="11200" u="sng" dirty="0"/>
              <a:t>single-nucleotide polymorphisms (SNP)</a:t>
            </a:r>
            <a:r>
              <a:rPr lang="en-US" sz="11200" dirty="0"/>
              <a:t> with </a:t>
            </a:r>
            <a:r>
              <a:rPr lang="en-US" sz="11200" u="sng" dirty="0"/>
              <a:t>a drug's efficacy or toxicity.</a:t>
            </a:r>
            <a:r>
              <a:rPr lang="en-US" sz="2800" dirty="0"/>
              <a:t> </a:t>
            </a:r>
            <a:r>
              <a:rPr lang="en-US" sz="11200" dirty="0"/>
              <a:t>Pharmacogenetics and pharmacogenomics can be used interchangeably</a:t>
            </a:r>
            <a:r>
              <a:rPr lang="en-US" sz="9600" dirty="0"/>
              <a:t>.</a:t>
            </a:r>
            <a:endParaRPr lang="en-US" sz="9600" u="sng" dirty="0"/>
          </a:p>
          <a:p>
            <a:endParaRPr lang="en-US" sz="9600" dirty="0"/>
          </a:p>
          <a:p>
            <a:pPr marL="0" indent="0">
              <a:buNone/>
            </a:pPr>
            <a:r>
              <a:rPr lang="en-US" sz="3600" dirty="0"/>
              <a:t>                                                                     </a:t>
            </a:r>
          </a:p>
          <a:p>
            <a:pPr marL="0" indent="0">
              <a:buNone/>
            </a:pPr>
            <a:endParaRPr lang="en-US" sz="1600" dirty="0">
              <a:solidFill>
                <a:schemeClr val="tx1">
                  <a:lumMod val="75000"/>
                  <a:lumOff val="25000"/>
                </a:schemeClr>
              </a:solidFill>
            </a:endParaRPr>
          </a:p>
          <a:p>
            <a:pPr marL="0" indent="0">
              <a:buNone/>
            </a:pPr>
            <a:r>
              <a:rPr lang="en-US" sz="1600" dirty="0">
                <a:solidFill>
                  <a:schemeClr val="tx1">
                    <a:lumMod val="75000"/>
                    <a:lumOff val="25000"/>
                  </a:schemeClr>
                </a:solidFill>
              </a:rPr>
              <a:t>                                                                                                                                                </a:t>
            </a:r>
          </a:p>
          <a:p>
            <a:pPr marL="0" indent="0">
              <a:buNone/>
            </a:pPr>
            <a:endParaRPr lang="en-US" sz="1600" dirty="0">
              <a:solidFill>
                <a:schemeClr val="tx1">
                  <a:lumMod val="75000"/>
                  <a:lumOff val="25000"/>
                </a:schemeClr>
              </a:solidFill>
            </a:endParaRPr>
          </a:p>
          <a:p>
            <a:pPr marL="0" indent="0">
              <a:buNone/>
            </a:pPr>
            <a:endParaRPr lang="en-US" sz="1600" dirty="0">
              <a:solidFill>
                <a:schemeClr val="tx1">
                  <a:lumMod val="75000"/>
                  <a:lumOff val="25000"/>
                </a:schemeClr>
              </a:solidFill>
            </a:endParaRPr>
          </a:p>
          <a:p>
            <a:pPr marL="0" indent="0">
              <a:buNone/>
            </a:pPr>
            <a:r>
              <a:rPr lang="en-US" sz="1600" dirty="0">
                <a:solidFill>
                  <a:schemeClr val="tx1">
                    <a:lumMod val="75000"/>
                    <a:lumOff val="25000"/>
                  </a:schemeClr>
                </a:solidFill>
              </a:rPr>
              <a:t>                                                                  </a:t>
            </a:r>
          </a:p>
          <a:p>
            <a:endParaRPr lang="en-US" sz="1600" dirty="0"/>
          </a:p>
        </p:txBody>
      </p:sp>
      <p:pic>
        <p:nvPicPr>
          <p:cNvPr id="5" name="Picture 4" descr="C:\Users\Basima\Desktop\medicine.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7999" y="1280678"/>
            <a:ext cx="2656323" cy="1300596"/>
          </a:xfrm>
          <a:prstGeom prst="rect">
            <a:avLst/>
          </a:prstGeom>
          <a:noFill/>
          <a:ln>
            <a:noFill/>
          </a:ln>
        </p:spPr>
      </p:pic>
      <p:pic>
        <p:nvPicPr>
          <p:cNvPr id="6" name="Picture 2" descr="C:\Users\Basima\Desktop\10126-cover8-dnaope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83540" y="1143000"/>
            <a:ext cx="2296677" cy="1198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067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Aim of Pharmacogenetic </a:t>
            </a:r>
          </a:p>
        </p:txBody>
      </p:sp>
      <p:sp>
        <p:nvSpPr>
          <p:cNvPr id="3" name="Content Placeholder 2"/>
          <p:cNvSpPr>
            <a:spLocks noGrp="1"/>
          </p:cNvSpPr>
          <p:nvPr>
            <p:ph idx="1"/>
          </p:nvPr>
        </p:nvSpPr>
        <p:spPr/>
        <p:txBody>
          <a:bodyPr>
            <a:normAutofit/>
          </a:bodyPr>
          <a:lstStyle/>
          <a:p>
            <a:pPr marL="0" indent="0" algn="just">
              <a:buNone/>
            </a:pPr>
            <a:r>
              <a:rPr lang="en-US" dirty="0"/>
              <a:t>  </a:t>
            </a:r>
            <a:r>
              <a:rPr lang="en-US" sz="1800" dirty="0"/>
              <a:t>The list below provides a few more commonly known  aims applications  of</a:t>
            </a:r>
          </a:p>
          <a:p>
            <a:pPr marL="0" indent="0" algn="just">
              <a:buNone/>
            </a:pPr>
            <a:r>
              <a:rPr lang="en-US" sz="1800" dirty="0"/>
              <a:t>       Pharmacogenetic :</a:t>
            </a:r>
          </a:p>
          <a:p>
            <a:pPr marL="0" indent="0">
              <a:buNone/>
            </a:pPr>
            <a:r>
              <a:rPr lang="en-US" sz="1800" dirty="0"/>
              <a:t>     1- Improve drug safety, and reduce ADRs;</a:t>
            </a:r>
          </a:p>
          <a:p>
            <a:pPr marL="0" lvl="0" indent="0" algn="just">
              <a:buNone/>
            </a:pPr>
            <a:r>
              <a:rPr lang="en-US" sz="1800" dirty="0"/>
              <a:t>     2- Tailor treatments to meet patients' unique genetic pre-disposition, identifying</a:t>
            </a:r>
          </a:p>
          <a:p>
            <a:pPr marL="0" lvl="0" indent="0" algn="just">
              <a:buNone/>
            </a:pPr>
            <a:r>
              <a:rPr lang="en-US" sz="1800" dirty="0"/>
              <a:t>          optimal dosing</a:t>
            </a:r>
          </a:p>
          <a:p>
            <a:pPr marL="0" lvl="0" indent="0">
              <a:buNone/>
            </a:pPr>
            <a:r>
              <a:rPr lang="en-US" sz="1800" dirty="0"/>
              <a:t>    3- Improve drug discovery targeted to human disease; and</a:t>
            </a:r>
          </a:p>
          <a:p>
            <a:pPr marL="0" lvl="0" indent="0">
              <a:buNone/>
            </a:pPr>
            <a:r>
              <a:rPr lang="en-US" sz="1800" dirty="0"/>
              <a:t>    4- Improve proof of principle for efficacy trials.</a:t>
            </a:r>
          </a:p>
          <a:p>
            <a:pPr marL="0" lvl="0" indent="0">
              <a:buNone/>
            </a:pPr>
            <a:endParaRPr lang="en-US" sz="1800" dirty="0"/>
          </a:p>
          <a:p>
            <a:r>
              <a:rPr lang="en-US" sz="1800" dirty="0"/>
              <a:t>Pharmacogenomics may be applied to several areas of medicine, including</a:t>
            </a:r>
            <a:r>
              <a:rPr lang="en-US" sz="1800" dirty="0">
                <a:solidFill>
                  <a:srgbClr val="FF0000"/>
                </a:solidFill>
              </a:rPr>
              <a:t> pain management, cardiology, oncology, and psychiatric .</a:t>
            </a:r>
            <a:r>
              <a:rPr lang="en-US" sz="1800" dirty="0"/>
              <a:t>A place may also exist in </a:t>
            </a:r>
            <a:r>
              <a:rPr lang="en-US" sz="1800" dirty="0">
                <a:hlinkClick r:id="rId2" tooltip="Forensic pathology"/>
              </a:rPr>
              <a:t>forensic pathology</a:t>
            </a:r>
            <a:r>
              <a:rPr lang="en-US" sz="1800" dirty="0"/>
              <a:t>, in which pharmacogenomics can be used to determine the cause of death in drug-related deaths where no findings emerge using </a:t>
            </a:r>
            <a:r>
              <a:rPr lang="en-US" sz="1800" dirty="0">
                <a:hlinkClick r:id="rId3" tooltip="Autopsy"/>
              </a:rPr>
              <a:t>autopsy</a:t>
            </a:r>
            <a:endParaRPr lang="en-US" sz="1800" dirty="0"/>
          </a:p>
        </p:txBody>
      </p:sp>
      <p:pic>
        <p:nvPicPr>
          <p:cNvPr id="4" name="Picture 3" descr="C:\Users\Basima\Desktop\medici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81800" y="609600"/>
            <a:ext cx="2015836" cy="969991"/>
          </a:xfrm>
          <a:prstGeom prst="rect">
            <a:avLst/>
          </a:prstGeom>
          <a:noFill/>
          <a:ln>
            <a:noFill/>
          </a:ln>
        </p:spPr>
      </p:pic>
      <p:pic>
        <p:nvPicPr>
          <p:cNvPr id="5" name="Picture 2" descr="C:\Users\Basima\Desktop\10126-cover8-dnaopener.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68831" y="548118"/>
            <a:ext cx="1225937" cy="1031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1938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i="1" dirty="0"/>
              <a:t>PK-PD</a:t>
            </a:r>
          </a:p>
        </p:txBody>
      </p:sp>
      <p:sp>
        <p:nvSpPr>
          <p:cNvPr id="3" name="Content Placeholder 2"/>
          <p:cNvSpPr>
            <a:spLocks noGrp="1"/>
          </p:cNvSpPr>
          <p:nvPr>
            <p:ph idx="1"/>
          </p:nvPr>
        </p:nvSpPr>
        <p:spPr/>
        <p:txBody>
          <a:bodyPr/>
          <a:lstStyle/>
          <a:p>
            <a:r>
              <a:rPr lang="en-US" sz="2000" dirty="0">
                <a:solidFill>
                  <a:srgbClr val="FF0000"/>
                </a:solidFill>
              </a:rPr>
              <a:t>Pharmacokinetic  PK(ADME)</a:t>
            </a:r>
            <a:r>
              <a:rPr lang="ar-SA" sz="2000" dirty="0">
                <a:solidFill>
                  <a:srgbClr val="FF0000"/>
                </a:solidFill>
              </a:rPr>
              <a:t>حركيه الدواء </a:t>
            </a:r>
            <a:endParaRPr lang="en-US" sz="2000" dirty="0">
              <a:solidFill>
                <a:srgbClr val="FF0000"/>
              </a:solidFill>
            </a:endParaRPr>
          </a:p>
          <a:p>
            <a:r>
              <a:rPr lang="en-US" sz="2000" dirty="0">
                <a:solidFill>
                  <a:srgbClr val="FF0000"/>
                </a:solidFill>
              </a:rPr>
              <a:t>Pharmacodynamics</a:t>
            </a:r>
            <a:r>
              <a:rPr lang="en-US" sz="2000" dirty="0"/>
              <a:t>  </a:t>
            </a:r>
            <a:r>
              <a:rPr lang="en-US" sz="2000" dirty="0">
                <a:solidFill>
                  <a:srgbClr val="FF0000"/>
                </a:solidFill>
              </a:rPr>
              <a:t>(PD)  </a:t>
            </a:r>
            <a:r>
              <a:rPr lang="ar-SA" sz="2000" dirty="0">
                <a:solidFill>
                  <a:srgbClr val="FF0000"/>
                </a:solidFill>
              </a:rPr>
              <a:t>ديناميكيه الدواء </a:t>
            </a:r>
            <a:r>
              <a:rPr lang="en-US" sz="2000" dirty="0">
                <a:solidFill>
                  <a:srgbClr val="FF0000"/>
                </a:solidFill>
              </a:rPr>
              <a:t>  </a:t>
            </a:r>
          </a:p>
          <a:p>
            <a:pPr marL="0" indent="0">
              <a:buNone/>
            </a:pPr>
            <a:endParaRPr lang="en-US" dirty="0"/>
          </a:p>
          <a:p>
            <a:endParaRPr lang="en-US" dirty="0"/>
          </a:p>
        </p:txBody>
      </p:sp>
      <p:pic>
        <p:nvPicPr>
          <p:cNvPr id="4" name="Picture 3" descr="C:\Users\Basima\Desktop\images.jpg"/>
          <p:cNvPicPr/>
          <p:nvPr/>
        </p:nvPicPr>
        <p:blipFill>
          <a:blip r:embed="rId2">
            <a:extLst>
              <a:ext uri="{28A0092B-C50C-407E-A947-70E740481C1C}">
                <a14:useLocalDpi xmlns:a14="http://schemas.microsoft.com/office/drawing/2010/main" val="0"/>
              </a:ext>
            </a:extLst>
          </a:blip>
          <a:srcRect/>
          <a:stretch>
            <a:fillRect/>
          </a:stretch>
        </p:blipFill>
        <p:spPr bwMode="auto">
          <a:xfrm>
            <a:off x="762000" y="2362200"/>
            <a:ext cx="7467600" cy="3657600"/>
          </a:xfrm>
          <a:prstGeom prst="rect">
            <a:avLst/>
          </a:prstGeom>
          <a:noFill/>
          <a:ln>
            <a:noFill/>
          </a:ln>
        </p:spPr>
      </p:pic>
      <p:pic>
        <p:nvPicPr>
          <p:cNvPr id="5" name="Picture 2" descr="C:\Users\Basima\Desktop\10126-cover8-dnaope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16631" y="1068440"/>
            <a:ext cx="1225937" cy="103147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Users\Basima\Desktop\medici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86400" y="1129922"/>
            <a:ext cx="2015836" cy="969991"/>
          </a:xfrm>
          <a:prstGeom prst="rect">
            <a:avLst/>
          </a:prstGeom>
          <a:noFill/>
          <a:ln>
            <a:noFill/>
          </a:ln>
        </p:spPr>
      </p:pic>
    </p:spTree>
    <p:extLst>
      <p:ext uri="{BB962C8B-B14F-4D97-AF65-F5344CB8AC3E}">
        <p14:creationId xmlns:p14="http://schemas.microsoft.com/office/powerpoint/2010/main" val="721098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Pharmacogenetic </a:t>
            </a:r>
          </a:p>
        </p:txBody>
      </p:sp>
      <p:sp>
        <p:nvSpPr>
          <p:cNvPr id="3" name="Content Placeholder 2"/>
          <p:cNvSpPr>
            <a:spLocks noGrp="1"/>
          </p:cNvSpPr>
          <p:nvPr>
            <p:ph idx="1"/>
          </p:nvPr>
        </p:nvSpPr>
        <p:spPr/>
        <p:txBody>
          <a:bodyPr>
            <a:normAutofit/>
          </a:bodyPr>
          <a:lstStyle/>
          <a:p>
            <a:r>
              <a:rPr lang="en-US" sz="1800" b="1" dirty="0">
                <a:solidFill>
                  <a:schemeClr val="accent6"/>
                </a:solidFill>
              </a:rPr>
              <a:t>Genetic variation may influence all of these processes, since they </a:t>
            </a:r>
          </a:p>
          <a:p>
            <a:r>
              <a:rPr lang="en-US" sz="1800" b="1" dirty="0">
                <a:solidFill>
                  <a:schemeClr val="accent6"/>
                </a:solidFill>
              </a:rPr>
              <a:t>involve numerous different molecules produced by genes, </a:t>
            </a:r>
          </a:p>
          <a:p>
            <a:r>
              <a:rPr lang="en-US" sz="1800" b="1" dirty="0">
                <a:solidFill>
                  <a:schemeClr val="accent6"/>
                </a:solidFill>
              </a:rPr>
              <a:t>such as         </a:t>
            </a:r>
          </a:p>
          <a:p>
            <a:r>
              <a:rPr lang="en-US" sz="1800" b="1" dirty="0">
                <a:solidFill>
                  <a:schemeClr val="accent6"/>
                </a:solidFill>
              </a:rPr>
              <a:t> transport proteins and pumps</a:t>
            </a:r>
          </a:p>
          <a:p>
            <a:r>
              <a:rPr lang="en-US" sz="1800" b="1" dirty="0">
                <a:solidFill>
                  <a:schemeClr val="accent6"/>
                </a:solidFill>
              </a:rPr>
              <a:t> carrier's molecules                                                                                        </a:t>
            </a:r>
          </a:p>
          <a:p>
            <a:r>
              <a:rPr lang="en-US" sz="1800" b="1" dirty="0">
                <a:solidFill>
                  <a:schemeClr val="accent6"/>
                </a:solidFill>
              </a:rPr>
              <a:t>enzymes </a:t>
            </a:r>
          </a:p>
          <a:p>
            <a:r>
              <a:rPr lang="en-US" sz="1600" b="1" dirty="0">
                <a:solidFill>
                  <a:schemeClr val="accent6"/>
                </a:solidFill>
              </a:rPr>
              <a:t>Hepatic and</a:t>
            </a:r>
          </a:p>
          <a:p>
            <a:r>
              <a:rPr lang="en-US" sz="1600" b="1" dirty="0">
                <a:solidFill>
                  <a:schemeClr val="accent6"/>
                </a:solidFill>
              </a:rPr>
              <a:t> renal function                                                                               </a:t>
            </a:r>
          </a:p>
        </p:txBody>
      </p:sp>
      <p:pic>
        <p:nvPicPr>
          <p:cNvPr id="4" name="Picture 2" descr="C:\Users\Basima\Desktop\How+does+genetic+variation+affect+drug+effec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3124200"/>
            <a:ext cx="5715000" cy="2590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Basima\Desktop\medicin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2636" y="1943217"/>
            <a:ext cx="2015836" cy="969991"/>
          </a:xfrm>
          <a:prstGeom prst="rect">
            <a:avLst/>
          </a:prstGeom>
          <a:noFill/>
          <a:ln>
            <a:noFill/>
          </a:ln>
        </p:spPr>
      </p:pic>
      <p:pic>
        <p:nvPicPr>
          <p:cNvPr id="6" name="Picture 2" descr="C:\Users\Basima\Desktop\10126-cover8-dnaopene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87585" y="1316180"/>
            <a:ext cx="1225937" cy="597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0513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latin typeface="Times New Roman" pitchFamily="18" charset="0"/>
                <a:cs typeface="Times New Roman" pitchFamily="18" charset="0"/>
              </a:rPr>
              <a:t>How does pharmacogenetics work? </a:t>
            </a:r>
            <a:br>
              <a:rPr lang="en-US" sz="1800" b="1" dirty="0">
                <a:latin typeface="Times New Roman" pitchFamily="18" charset="0"/>
                <a:cs typeface="Times New Roman" pitchFamily="18" charset="0"/>
              </a:rPr>
            </a:br>
            <a:endParaRPr lang="en-US" sz="1800" dirty="0"/>
          </a:p>
        </p:txBody>
      </p:sp>
      <p:sp>
        <p:nvSpPr>
          <p:cNvPr id="3" name="Content Placeholder 2"/>
          <p:cNvSpPr>
            <a:spLocks noGrp="1"/>
          </p:cNvSpPr>
          <p:nvPr>
            <p:ph idx="1"/>
          </p:nvPr>
        </p:nvSpPr>
        <p:spPr/>
        <p:txBody>
          <a:bodyPr>
            <a:normAutofit/>
          </a:bodyPr>
          <a:lstStyle/>
          <a:p>
            <a:pPr algn="r"/>
            <a:endParaRPr lang="en-US" sz="2800" b="1" dirty="0">
              <a:latin typeface="Times New Roman" pitchFamily="18" charset="0"/>
              <a:cs typeface="Times New Roman" pitchFamily="18" charset="0"/>
            </a:endParaRPr>
          </a:p>
          <a:p>
            <a:r>
              <a:rPr lang="en-US" sz="1500" dirty="0">
                <a:latin typeface="Times New Roman" pitchFamily="18" charset="0"/>
                <a:cs typeface="Times New Roman" pitchFamily="18" charset="0"/>
              </a:rPr>
              <a:t>The </a:t>
            </a:r>
            <a:r>
              <a:rPr lang="en-US" sz="1500" b="1" dirty="0">
                <a:solidFill>
                  <a:srgbClr val="FF0000"/>
                </a:solidFill>
                <a:latin typeface="Times New Roman" pitchFamily="18" charset="0"/>
                <a:cs typeface="Times New Roman" pitchFamily="18" charset="0"/>
              </a:rPr>
              <a:t>cytochrome P450 system </a:t>
            </a:r>
          </a:p>
          <a:p>
            <a:pPr algn="just"/>
            <a:r>
              <a:rPr lang="en-US" sz="1500" dirty="0">
                <a:latin typeface="Times New Roman" pitchFamily="18" charset="0"/>
                <a:cs typeface="Times New Roman" pitchFamily="18" charset="0"/>
              </a:rPr>
              <a:t>are a family of enzymes found throughout the body which are responsible for the synthesis and metabolism of various molecules and chemicals within the cell, most notably including the active ingredient of most drugs. </a:t>
            </a:r>
          </a:p>
          <a:p>
            <a:pPr algn="just"/>
            <a:r>
              <a:rPr lang="en-US" sz="1500" dirty="0">
                <a:latin typeface="Times New Roman" pitchFamily="18" charset="0"/>
                <a:cs typeface="Times New Roman" pitchFamily="18" charset="0"/>
              </a:rPr>
              <a:t>Common variations - known as polymorphisms - in the genes that determine cytochrome P450 enzyme activity may affect the function of the enzymes. </a:t>
            </a:r>
          </a:p>
          <a:p>
            <a:pPr algn="just"/>
            <a:r>
              <a:rPr lang="en-US" sz="1500" dirty="0">
                <a:latin typeface="Times New Roman" pitchFamily="18" charset="0"/>
                <a:cs typeface="Times New Roman" pitchFamily="18" charset="0"/>
              </a:rPr>
              <a:t>Cytochrome P450 enzymes, particularly </a:t>
            </a:r>
            <a:r>
              <a:rPr lang="en-US" sz="1500" b="1" dirty="0">
                <a:solidFill>
                  <a:srgbClr val="FF0000"/>
                </a:solidFill>
                <a:latin typeface="Times New Roman" pitchFamily="18" charset="0"/>
                <a:cs typeface="Times New Roman" pitchFamily="18" charset="0"/>
              </a:rPr>
              <a:t>CYP2C9, CYP2C19</a:t>
            </a:r>
            <a:r>
              <a:rPr lang="en-US" sz="1500" dirty="0">
                <a:latin typeface="Times New Roman" pitchFamily="18" charset="0"/>
                <a:cs typeface="Times New Roman" pitchFamily="18" charset="0"/>
              </a:rPr>
              <a:t>, and </a:t>
            </a:r>
            <a:r>
              <a:rPr lang="en-US" sz="1500" b="1" dirty="0">
                <a:solidFill>
                  <a:srgbClr val="FF0000"/>
                </a:solidFill>
                <a:latin typeface="Times New Roman" pitchFamily="18" charset="0"/>
                <a:cs typeface="Times New Roman" pitchFamily="18" charset="0"/>
              </a:rPr>
              <a:t>CYP2D6</a:t>
            </a:r>
            <a:r>
              <a:rPr lang="en-US" sz="1500" b="1" dirty="0">
                <a:latin typeface="Times New Roman" pitchFamily="18" charset="0"/>
                <a:cs typeface="Times New Roman" pitchFamily="18" charset="0"/>
              </a:rPr>
              <a:t>,</a:t>
            </a:r>
            <a:r>
              <a:rPr lang="en-US" sz="1500" dirty="0">
                <a:latin typeface="Times New Roman" pitchFamily="18" charset="0"/>
                <a:cs typeface="Times New Roman" pitchFamily="18" charset="0"/>
              </a:rPr>
              <a:t> are responsible for approximately 70% of drug metabolism in the body</a:t>
            </a:r>
          </a:p>
          <a:p>
            <a:r>
              <a:rPr lang="en-US" sz="1500" dirty="0">
                <a:latin typeface="Times New Roman" pitchFamily="18" charset="0"/>
                <a:cs typeface="Times New Roman" pitchFamily="18" charset="0"/>
              </a:rPr>
              <a:t>These are most commonly seen in the metabolism of medication. </a:t>
            </a:r>
          </a:p>
          <a:p>
            <a:r>
              <a:rPr lang="en-US" sz="1500" dirty="0">
                <a:latin typeface="Times New Roman" pitchFamily="18" charset="0"/>
                <a:cs typeface="Times New Roman" pitchFamily="18" charset="0"/>
              </a:rPr>
              <a:t>Drugs may be metabolized quickly or slowly. </a:t>
            </a:r>
          </a:p>
          <a:p>
            <a:r>
              <a:rPr lang="en-US" sz="1500" dirty="0">
                <a:latin typeface="Times New Roman" pitchFamily="18" charset="0"/>
                <a:cs typeface="Times New Roman" pitchFamily="18" charset="0"/>
              </a:rPr>
              <a:t>If a cytochrome P450 enzyme metabolizes a drug </a:t>
            </a:r>
            <a:r>
              <a:rPr lang="en-US" sz="1500" b="1" dirty="0">
                <a:solidFill>
                  <a:srgbClr val="FF0000"/>
                </a:solidFill>
                <a:latin typeface="Times New Roman" pitchFamily="18" charset="0"/>
                <a:cs typeface="Times New Roman" pitchFamily="18" charset="0"/>
              </a:rPr>
              <a:t>slowly</a:t>
            </a:r>
            <a:r>
              <a:rPr lang="en-US" sz="1500" dirty="0">
                <a:latin typeface="Times New Roman" pitchFamily="18" charset="0"/>
                <a:cs typeface="Times New Roman" pitchFamily="18" charset="0"/>
              </a:rPr>
              <a:t>, the drug remains active longer and a lower dose is needed to get the desired effect whereas normal doses may cause toxicity. </a:t>
            </a:r>
          </a:p>
          <a:p>
            <a:pPr algn="just"/>
            <a:r>
              <a:rPr lang="en-US" sz="1500" b="1" dirty="0">
                <a:solidFill>
                  <a:srgbClr val="FF0000"/>
                </a:solidFill>
                <a:latin typeface="Times New Roman" pitchFamily="18" charset="0"/>
                <a:cs typeface="Times New Roman" pitchFamily="18" charset="0"/>
              </a:rPr>
              <a:t>Additionally</a:t>
            </a:r>
            <a:r>
              <a:rPr lang="en-US" sz="1500" dirty="0">
                <a:latin typeface="Times New Roman" pitchFamily="18" charset="0"/>
                <a:cs typeface="Times New Roman" pitchFamily="18" charset="0"/>
              </a:rPr>
              <a:t>, there are other genes outside of the cytochrome-p450 system that affect drug metabolism and as a result - a patient’s response to medications.</a:t>
            </a:r>
          </a:p>
          <a:p>
            <a:pPr algn="just"/>
            <a:r>
              <a:rPr lang="en-US" sz="1500" dirty="0">
                <a:latin typeface="Times New Roman" pitchFamily="18" charset="0"/>
                <a:cs typeface="Times New Roman" pitchFamily="18" charset="0"/>
              </a:rPr>
              <a:t>.</a:t>
            </a:r>
          </a:p>
          <a:p>
            <a:endParaRPr lang="en-US" sz="2000" dirty="0"/>
          </a:p>
        </p:txBody>
      </p:sp>
      <p:pic>
        <p:nvPicPr>
          <p:cNvPr id="4" name="Picture 3" descr="C:\Users\Basima\Desktop\Drug-Interactions-header.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15200" y="762000"/>
            <a:ext cx="914400" cy="1219201"/>
          </a:xfrm>
          <a:prstGeom prst="rect">
            <a:avLst/>
          </a:prstGeom>
          <a:noFill/>
          <a:ln>
            <a:noFill/>
          </a:ln>
        </p:spPr>
      </p:pic>
      <p:pic>
        <p:nvPicPr>
          <p:cNvPr id="5" name="Picture 2" descr="C:\Users\Basima\Desktop\10126-cover8-dnaope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762000"/>
            <a:ext cx="879764" cy="1219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7650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latin typeface="Times New Roman" pitchFamily="18" charset="0"/>
                <a:cs typeface="Times New Roman" pitchFamily="18" charset="0"/>
              </a:rPr>
              <a:t>Drug activity</a:t>
            </a:r>
            <a:br>
              <a:rPr lang="en-US" sz="1800" b="1" dirty="0">
                <a:latin typeface="Times New Roman" pitchFamily="18" charset="0"/>
                <a:cs typeface="Times New Roman" pitchFamily="18" charset="0"/>
              </a:rPr>
            </a:br>
            <a:endParaRPr lang="en-US" sz="1800" dirty="0"/>
          </a:p>
        </p:txBody>
      </p:sp>
      <p:sp>
        <p:nvSpPr>
          <p:cNvPr id="3" name="Content Placeholder 2"/>
          <p:cNvSpPr>
            <a:spLocks noGrp="1"/>
          </p:cNvSpPr>
          <p:nvPr>
            <p:ph idx="1"/>
          </p:nvPr>
        </p:nvSpPr>
        <p:spPr>
          <a:xfrm>
            <a:off x="1219200" y="2209800"/>
            <a:ext cx="7467600" cy="3916363"/>
          </a:xfrm>
        </p:spPr>
        <p:txBody>
          <a:bodyPr>
            <a:normAutofit lnSpcReduction="10000"/>
          </a:bodyPr>
          <a:lstStyle/>
          <a:p>
            <a:r>
              <a:rPr lang="en-US" sz="1800" b="1" dirty="0"/>
              <a:t>These variations are broken down into four categories based on their expected effect on drug metabolism:</a:t>
            </a:r>
            <a:endParaRPr lang="en-US" sz="1800" dirty="0"/>
          </a:p>
          <a:p>
            <a:r>
              <a:rPr lang="en-US" sz="1800" dirty="0"/>
              <a:t>Poor.</a:t>
            </a:r>
          </a:p>
          <a:p>
            <a:r>
              <a:rPr lang="en-US" sz="1800" dirty="0"/>
              <a:t>Intermediate.</a:t>
            </a:r>
          </a:p>
          <a:p>
            <a:r>
              <a:rPr lang="en-US" sz="1800" dirty="0"/>
              <a:t>Normal.</a:t>
            </a:r>
          </a:p>
          <a:p>
            <a:r>
              <a:rPr lang="en-US" sz="1800" dirty="0"/>
              <a:t>Rapid / Ultra Rapid.</a:t>
            </a:r>
          </a:p>
          <a:p>
            <a:r>
              <a:rPr lang="en-US" sz="1800" dirty="0"/>
              <a:t>                                          </a:t>
            </a:r>
          </a:p>
          <a:p>
            <a:endParaRPr lang="en-US" dirty="0"/>
          </a:p>
          <a:p>
            <a:endParaRPr lang="en-US" dirty="0"/>
          </a:p>
          <a:p>
            <a:r>
              <a:rPr lang="en-US" dirty="0"/>
              <a:t>                                 </a:t>
            </a:r>
          </a:p>
        </p:txBody>
      </p:sp>
      <p:pic>
        <p:nvPicPr>
          <p:cNvPr id="4" name="Picture 2" descr="http://www.heartandsoulcenter.com/assets/img/pharmacogenetic.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1558" y="3117273"/>
            <a:ext cx="5230441" cy="358832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Basima\Desktop\10126-cover8-dnaopen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88022" y="436590"/>
            <a:ext cx="1225937" cy="121920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descr="C:\Users\Basima\Desktop\medicine.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34200" y="457200"/>
            <a:ext cx="2015836" cy="969991"/>
          </a:xfrm>
          <a:prstGeom prst="rect">
            <a:avLst/>
          </a:prstGeom>
          <a:noFill/>
          <a:ln>
            <a:noFill/>
          </a:ln>
        </p:spPr>
      </p:pic>
    </p:spTree>
    <p:extLst>
      <p:ext uri="{BB962C8B-B14F-4D97-AF65-F5344CB8AC3E}">
        <p14:creationId xmlns:p14="http://schemas.microsoft.com/office/powerpoint/2010/main" val="3699039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Pharmacogenetic </a:t>
            </a:r>
          </a:p>
        </p:txBody>
      </p:sp>
      <p:sp>
        <p:nvSpPr>
          <p:cNvPr id="3" name="Content Placeholder 2"/>
          <p:cNvSpPr>
            <a:spLocks noGrp="1"/>
          </p:cNvSpPr>
          <p:nvPr>
            <p:ph idx="1"/>
          </p:nvPr>
        </p:nvSpPr>
        <p:spPr/>
        <p:txBody>
          <a:bodyPr>
            <a:normAutofit/>
          </a:bodyPr>
          <a:lstStyle/>
          <a:p>
            <a:r>
              <a:rPr lang="en-US" sz="1800" b="1" dirty="0">
                <a:solidFill>
                  <a:srgbClr val="FF0000"/>
                </a:solidFill>
              </a:rPr>
              <a:t> </a:t>
            </a:r>
            <a:r>
              <a:rPr lang="en-US" sz="1200" b="1" dirty="0">
                <a:solidFill>
                  <a:srgbClr val="FF0000"/>
                </a:solidFill>
              </a:rPr>
              <a:t>Ligands (drugs) </a:t>
            </a:r>
            <a:r>
              <a:rPr lang="en-US" sz="1200" dirty="0"/>
              <a:t>that attracted the receptors may be classified as </a:t>
            </a:r>
            <a:r>
              <a:rPr lang="en-US" sz="1200" b="1" dirty="0">
                <a:solidFill>
                  <a:srgbClr val="00B050"/>
                </a:solidFill>
              </a:rPr>
              <a:t>agonists</a:t>
            </a:r>
            <a:r>
              <a:rPr lang="en-US" sz="1200" dirty="0"/>
              <a:t> or </a:t>
            </a:r>
          </a:p>
          <a:p>
            <a:r>
              <a:rPr lang="en-US" sz="1200" b="1" dirty="0">
                <a:solidFill>
                  <a:srgbClr val="0070C0"/>
                </a:solidFill>
              </a:rPr>
              <a:t>antagonists.</a:t>
            </a:r>
            <a:r>
              <a:rPr lang="en-US" sz="1200" dirty="0"/>
              <a:t> </a:t>
            </a:r>
          </a:p>
          <a:p>
            <a:r>
              <a:rPr lang="en-US" sz="1200" b="1" dirty="0">
                <a:solidFill>
                  <a:srgbClr val="00B050"/>
                </a:solidFill>
              </a:rPr>
              <a:t>Agonists produce the biological response as a result of receptor –ligand </a:t>
            </a:r>
          </a:p>
          <a:p>
            <a:r>
              <a:rPr lang="en-US" sz="1200" b="1" dirty="0">
                <a:solidFill>
                  <a:srgbClr val="00B050"/>
                </a:solidFill>
              </a:rPr>
              <a:t>interactions therefore agonists possess efficacy.</a:t>
            </a:r>
            <a:r>
              <a:rPr lang="en-US" sz="1200" dirty="0"/>
              <a:t> </a:t>
            </a:r>
          </a:p>
          <a:p>
            <a:r>
              <a:rPr lang="en-US" sz="1200" b="1" dirty="0">
                <a:solidFill>
                  <a:schemeClr val="accent1"/>
                </a:solidFill>
              </a:rPr>
              <a:t>On the contrary antagonists did not provoke any biological activity after binding </a:t>
            </a:r>
          </a:p>
          <a:p>
            <a:r>
              <a:rPr lang="en-US" sz="1200" b="1" dirty="0">
                <a:solidFill>
                  <a:schemeClr val="accent1"/>
                </a:solidFill>
              </a:rPr>
              <a:t>to its receptor. </a:t>
            </a:r>
          </a:p>
          <a:p>
            <a:r>
              <a:rPr lang="en-US" sz="1200" b="1" dirty="0">
                <a:solidFill>
                  <a:schemeClr val="accent2"/>
                </a:solidFill>
              </a:rPr>
              <a:t>There are different types of receptors:</a:t>
            </a:r>
          </a:p>
          <a:p>
            <a:pPr marL="0" indent="0">
              <a:buNone/>
            </a:pPr>
            <a:r>
              <a:rPr lang="en-US" sz="1200" dirty="0"/>
              <a:t>1. Transmembrane ion-channels receptors</a:t>
            </a:r>
          </a:p>
          <a:p>
            <a:pPr marL="0" indent="0">
              <a:buNone/>
            </a:pPr>
            <a:r>
              <a:rPr lang="en-US" sz="1200" dirty="0"/>
              <a:t> 2. Transmembrane G-protein-coupled  receptors</a:t>
            </a:r>
          </a:p>
          <a:p>
            <a:pPr marL="0" indent="0">
              <a:buNone/>
            </a:pPr>
            <a:r>
              <a:rPr lang="en-US" sz="1200" dirty="0"/>
              <a:t> 3. Transmembrane receptors with cytosolic</a:t>
            </a:r>
          </a:p>
          <a:p>
            <a:r>
              <a:rPr lang="en-US" sz="1200" dirty="0"/>
              <a:t> domain</a:t>
            </a:r>
          </a:p>
          <a:p>
            <a:pPr marL="0" indent="0">
              <a:buNone/>
            </a:pPr>
            <a:r>
              <a:rPr lang="en-US" sz="1200" dirty="0"/>
              <a:t>4. Intracellular (cytoplasm or nucleus) receptors</a:t>
            </a:r>
          </a:p>
          <a:p>
            <a:pPr marL="0" indent="0">
              <a:buNone/>
            </a:pPr>
            <a:r>
              <a:rPr lang="en-US" sz="1200" b="1" dirty="0"/>
              <a:t> </a:t>
            </a:r>
            <a:endParaRPr lang="en-US" sz="1200" dirty="0"/>
          </a:p>
          <a:p>
            <a:r>
              <a:rPr lang="en-US" sz="1200" b="1" dirty="0">
                <a:solidFill>
                  <a:srgbClr val="FF0000"/>
                </a:solidFill>
              </a:rPr>
              <a:t> </a:t>
            </a:r>
          </a:p>
        </p:txBody>
      </p:sp>
      <p:pic>
        <p:nvPicPr>
          <p:cNvPr id="5" name="Picture 4" descr="C:\Users\Basima\Desktop\medicine.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67599" y="1364675"/>
            <a:ext cx="1669473" cy="616526"/>
          </a:xfrm>
          <a:prstGeom prst="rect">
            <a:avLst/>
          </a:prstGeom>
          <a:noFill/>
          <a:ln>
            <a:noFill/>
          </a:ln>
        </p:spPr>
      </p:pic>
      <p:pic>
        <p:nvPicPr>
          <p:cNvPr id="6" name="Picture 2" descr="C:\Users\pc\Desktop\drug_recepto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2971800"/>
            <a:ext cx="4953000" cy="346681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Basima\Desktop\10126-cover8-dnaopene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82535" y="533401"/>
            <a:ext cx="1225937"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9477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Drug response</a:t>
            </a:r>
          </a:p>
        </p:txBody>
      </p:sp>
      <p:sp>
        <p:nvSpPr>
          <p:cNvPr id="3" name="Content Placeholder 2"/>
          <p:cNvSpPr>
            <a:spLocks noGrp="1"/>
          </p:cNvSpPr>
          <p:nvPr>
            <p:ph idx="1"/>
          </p:nvPr>
        </p:nvSpPr>
        <p:spPr/>
        <p:txBody>
          <a:bodyPr/>
          <a:lstStyle/>
          <a:p>
            <a:pPr marL="914400" lvl="2" indent="0" rtl="1">
              <a:buNone/>
            </a:pPr>
            <a:r>
              <a:rPr lang="en-US" sz="1900" dirty="0"/>
              <a:t>Responses to virtually all drugs can vary between individuals according to: </a:t>
            </a:r>
          </a:p>
          <a:p>
            <a:pPr marL="914400" lvl="2" indent="0" rtl="1">
              <a:buNone/>
            </a:pPr>
            <a:r>
              <a:rPr lang="en-US" sz="1900" dirty="0">
                <a:solidFill>
                  <a:schemeClr val="accent2"/>
                </a:solidFill>
              </a:rPr>
              <a:t>intrinsic factors (such as age, health and genetics) and/ or </a:t>
            </a:r>
          </a:p>
          <a:p>
            <a:pPr marL="914400" lvl="2" indent="0" rtl="1">
              <a:buNone/>
            </a:pPr>
            <a:r>
              <a:rPr lang="en-US" sz="1900" dirty="0">
                <a:solidFill>
                  <a:srgbClr val="7030A0"/>
                </a:solidFill>
              </a:rPr>
              <a:t>extrinsic factors (such as diet, the use of concomitant drugs and </a:t>
            </a:r>
          </a:p>
          <a:p>
            <a:pPr marL="914400" lvl="2" indent="0" rtl="1">
              <a:buNone/>
            </a:pPr>
            <a:r>
              <a:rPr lang="en-US" sz="1900" dirty="0">
                <a:solidFill>
                  <a:srgbClr val="7030A0"/>
                </a:solidFill>
              </a:rPr>
              <a:t>weight , sex , rout of administration ) that may affect drug PK and/or PD parameters</a:t>
            </a:r>
          </a:p>
          <a:p>
            <a:endParaRPr lang="en-US" sz="1800" dirty="0"/>
          </a:p>
          <a:p>
            <a:endParaRPr lang="en-US" dirty="0"/>
          </a:p>
          <a:p>
            <a:r>
              <a:rPr lang="en-US" dirty="0"/>
              <a:t>                                    </a:t>
            </a:r>
          </a:p>
        </p:txBody>
      </p:sp>
      <p:pic>
        <p:nvPicPr>
          <p:cNvPr id="4" name="Picture 3" descr="C:\Users\Basima\Desktop\The-major-factors-that-affect-a-persons-response-to-a-drug.png"/>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810000"/>
            <a:ext cx="6629400" cy="2209800"/>
          </a:xfrm>
          <a:prstGeom prst="rect">
            <a:avLst/>
          </a:prstGeom>
          <a:noFill/>
          <a:ln>
            <a:noFill/>
          </a:ln>
        </p:spPr>
      </p:pic>
      <p:pic>
        <p:nvPicPr>
          <p:cNvPr id="5" name="Picture 4" descr="C:\Users\Basima\Desktop\medicin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436590"/>
            <a:ext cx="2015836" cy="1219201"/>
          </a:xfrm>
          <a:prstGeom prst="rect">
            <a:avLst/>
          </a:prstGeom>
          <a:noFill/>
          <a:ln>
            <a:noFill/>
          </a:ln>
        </p:spPr>
      </p:pic>
      <p:pic>
        <p:nvPicPr>
          <p:cNvPr id="6" name="Picture 2" descr="C:\Users\Basima\Desktop\10126-cover8-dnaopene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88022" y="436590"/>
            <a:ext cx="1225937" cy="1219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87867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498</TotalTime>
  <Words>1319</Words>
  <Application>Microsoft Office PowerPoint</Application>
  <PresentationFormat>On-screen Show (4:3)</PresentationFormat>
  <Paragraphs>151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Algerian</vt:lpstr>
      <vt:lpstr>Arial</vt:lpstr>
      <vt:lpstr>Calibri</vt:lpstr>
      <vt:lpstr>Times New Roman</vt:lpstr>
      <vt:lpstr>Office Theme</vt:lpstr>
      <vt:lpstr>Pharmacogenetic , Concept  and applications مفهوم وتطبيقات علم الصيدله الجزيئيه</vt:lpstr>
      <vt:lpstr>Pharmacogenetic </vt:lpstr>
      <vt:lpstr>Aim of Pharmacogenetic </vt:lpstr>
      <vt:lpstr>PK-PD</vt:lpstr>
      <vt:lpstr>Pharmacogenetic </vt:lpstr>
      <vt:lpstr>How does pharmacogenetics work?  </vt:lpstr>
      <vt:lpstr>Drug activity </vt:lpstr>
      <vt:lpstr>Pharmacogenetic </vt:lpstr>
      <vt:lpstr>Drug response</vt:lpstr>
      <vt:lpstr>Genetic variants and drug  response </vt:lpstr>
      <vt:lpstr>Role of Pharmacogenetic in drug  discovery   and  development </vt:lpstr>
      <vt:lpstr>The applications of pharmacogenomics in drug development process  are represent in this Table It can be seen that it has a vital role at  every key stage of the drug  development process                               </vt:lpstr>
      <vt:lpstr>Drug development and discovery </vt:lpstr>
      <vt:lpstr>Drug development and discovery </vt:lpstr>
      <vt:lpstr>The future of pharmacogenetics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Pharmacogenetic , Concept and applications</dc:title>
  <dc:creator>Basima</dc:creator>
  <cp:lastModifiedBy>hp</cp:lastModifiedBy>
  <cp:revision>74</cp:revision>
  <dcterms:created xsi:type="dcterms:W3CDTF">2006-08-16T00:00:00Z</dcterms:created>
  <dcterms:modified xsi:type="dcterms:W3CDTF">2024-06-02T11:21:25Z</dcterms:modified>
</cp:coreProperties>
</file>