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74" r:id="rId6"/>
    <p:sldId id="260" r:id="rId7"/>
    <p:sldId id="261" r:id="rId8"/>
    <p:sldId id="262" r:id="rId9"/>
    <p:sldId id="263" r:id="rId10"/>
    <p:sldId id="264" r:id="rId11"/>
    <p:sldId id="265" r:id="rId12"/>
    <p:sldId id="266" r:id="rId13"/>
    <p:sldId id="268" r:id="rId14"/>
    <p:sldId id="269" r:id="rId15"/>
    <p:sldId id="270" r:id="rId16"/>
    <p:sldId id="272" r:id="rId17"/>
    <p:sldId id="273" r:id="rId18"/>
    <p:sldId id="27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1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3/7/2024</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3/7/2024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3/7/2024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3/7/2024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3/7/2024</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3/7/2024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3/7/2024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3/7/2024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3/7/2024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3/7/2024</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3/7/2024</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3/7/2024</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scholar.google.com/scholar_lookup?journal=J+Esthet+Restor+Dent&amp;title=Implications+of+large+language+models+such+as+ChatGPT+for+dental+medicine&amp;publication_year=2023&amp;pages=1-5&amp;" TargetMode="External"/><Relationship Id="rId3" Type="http://schemas.openxmlformats.org/officeDocument/2006/relationships/hyperlink" Target="https://pubmed.ncbi.nlm.nih.gov/36753318" TargetMode="External"/><Relationship Id="rId7" Type="http://schemas.openxmlformats.org/officeDocument/2006/relationships/hyperlink" Target="https://pubmed.ncbi.nlm.nih.gov/37017291" TargetMode="External"/><Relationship Id="rId2" Type="http://schemas.openxmlformats.org/officeDocument/2006/relationships/hyperlink" Target="https://www.ncbi.nlm.nih.gov/pmc/articles/PMC9947764/" TargetMode="External"/><Relationship Id="rId1" Type="http://schemas.openxmlformats.org/officeDocument/2006/relationships/slideLayout" Target="../slideLayouts/slideLayout2.xml"/><Relationship Id="rId6" Type="http://schemas.openxmlformats.org/officeDocument/2006/relationships/hyperlink" Target="https://scholar.google.com/scholar_lookup?journal=J+Stomatol+Oral+Maxillofac+Surg&amp;title=Can+ChatGPT+be+used+in+oral+and+maxillofacial+surgery?&amp;publication_year=2023&amp;pages=101471&amp;pmid=37061037&amp;" TargetMode="External"/><Relationship Id="rId11" Type="http://schemas.openxmlformats.org/officeDocument/2006/relationships/hyperlink" Target="https://scholar.google.com/scholar_lookup?journal=Healthcare+(Basel)&amp;title=Artificial+intelligence+systems+assisting+in+the+assessment+of+the+course+and+retention+of+orthodontic+treatment&amp;volume=11&amp;publication_year=2023&amp;pages=683&amp;pmid=36900687&amp;" TargetMode="External"/><Relationship Id="rId5" Type="http://schemas.openxmlformats.org/officeDocument/2006/relationships/hyperlink" Target="https://pubmed.ncbi.nlm.nih.gov/37061037" TargetMode="External"/><Relationship Id="rId10" Type="http://schemas.openxmlformats.org/officeDocument/2006/relationships/hyperlink" Target="https://pubmed.ncbi.nlm.nih.gov/36900687" TargetMode="External"/><Relationship Id="rId4" Type="http://schemas.openxmlformats.org/officeDocument/2006/relationships/hyperlink" Target="https://scholar.google.com/scholar_lookup?journal=JMIR+Med+Educ&amp;title=How+does+ChatGPT+perform+on+the+United+States+medical+licensing+examination?+the+implications+of+large+language+models+for+medical+education+and+knowledge+assessment&amp;volume=9&amp;publication_year=2023&amp;pages=0&amp;" TargetMode="External"/><Relationship Id="rId9" Type="http://schemas.openxmlformats.org/officeDocument/2006/relationships/hyperlink" Target="https://www.ncbi.nlm.nih.gov/pmc/articles/PMC10000479/"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en.wikipedia.org/wiki/Question_answering"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49274-22CC-9BFF-1C5C-101FE49FBC6F}"/>
              </a:ext>
            </a:extLst>
          </p:cNvPr>
          <p:cNvSpPr>
            <a:spLocks noGrp="1"/>
          </p:cNvSpPr>
          <p:nvPr>
            <p:ph type="ctrTitle"/>
          </p:nvPr>
        </p:nvSpPr>
        <p:spPr/>
        <p:txBody>
          <a:bodyPr/>
          <a:lstStyle/>
          <a:p>
            <a:r>
              <a:rPr lang="en-US" dirty="0"/>
              <a:t>GPT chat</a:t>
            </a:r>
            <a:br>
              <a:rPr lang="en-US" dirty="0"/>
            </a:br>
            <a:r>
              <a:rPr lang="en-US" sz="2800" dirty="0" err="1"/>
              <a:t>lec</a:t>
            </a:r>
            <a:r>
              <a:rPr lang="en-US" sz="2800" dirty="0"/>
              <a:t> Zainab a </a:t>
            </a:r>
            <a:r>
              <a:rPr lang="en-US" sz="2800" dirty="0" err="1"/>
              <a:t>azeez</a:t>
            </a:r>
            <a:endParaRPr lang="en-US" sz="2800" dirty="0"/>
          </a:p>
        </p:txBody>
      </p:sp>
      <p:sp>
        <p:nvSpPr>
          <p:cNvPr id="3" name="Subtitle 2">
            <a:extLst>
              <a:ext uri="{FF2B5EF4-FFF2-40B4-BE49-F238E27FC236}">
                <a16:creationId xmlns:a16="http://schemas.microsoft.com/office/drawing/2014/main" id="{67643525-E8D2-9714-7351-11A6CC5FCCD7}"/>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969083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15A1A-B3CA-AB4D-24D0-DE29825DCA1C}"/>
              </a:ext>
            </a:extLst>
          </p:cNvPr>
          <p:cNvSpPr>
            <a:spLocks noGrp="1"/>
          </p:cNvSpPr>
          <p:nvPr>
            <p:ph type="title"/>
          </p:nvPr>
        </p:nvSpPr>
        <p:spPr>
          <a:xfrm>
            <a:off x="1563623" y="2094309"/>
            <a:ext cx="9070848" cy="634823"/>
          </a:xfrm>
        </p:spPr>
        <p:txBody>
          <a:bodyPr/>
          <a:lstStyle/>
          <a:p>
            <a:r>
              <a:rPr lang="en-US" sz="1800" b="1" i="0" dirty="0">
                <a:solidFill>
                  <a:srgbClr val="000000"/>
                </a:solidFill>
                <a:effectLst/>
                <a:latin typeface="Inter"/>
              </a:rPr>
              <a:t>2. </a:t>
            </a:r>
            <a:r>
              <a:rPr lang="en-US" sz="2000" b="1" i="0" dirty="0">
                <a:solidFill>
                  <a:srgbClr val="000000"/>
                </a:solidFill>
                <a:effectLst/>
                <a:latin typeface="Inter"/>
              </a:rPr>
              <a:t>Read through the tips and disclaimers from ChatGPT</a:t>
            </a:r>
            <a:endParaRPr lang="en-US" sz="2000" dirty="0"/>
          </a:p>
        </p:txBody>
      </p:sp>
      <p:sp>
        <p:nvSpPr>
          <p:cNvPr id="3" name="Text Placeholder 2">
            <a:extLst>
              <a:ext uri="{FF2B5EF4-FFF2-40B4-BE49-F238E27FC236}">
                <a16:creationId xmlns:a16="http://schemas.microsoft.com/office/drawing/2014/main" id="{F360A089-F94A-4585-D76C-D2DE85DFA9E0}"/>
              </a:ext>
            </a:extLst>
          </p:cNvPr>
          <p:cNvSpPr>
            <a:spLocks noGrp="1"/>
          </p:cNvSpPr>
          <p:nvPr>
            <p:ph type="body" idx="1"/>
          </p:nvPr>
        </p:nvSpPr>
        <p:spPr>
          <a:xfrm>
            <a:off x="1563624" y="4832898"/>
            <a:ext cx="9070848" cy="306363"/>
          </a:xfrm>
        </p:spPr>
        <p:txBody>
          <a:bodyPr>
            <a:normAutofit fontScale="92500" lnSpcReduction="10000"/>
          </a:bodyPr>
          <a:lstStyle/>
          <a:p>
            <a:endParaRPr lang="en-US" dirty="0"/>
          </a:p>
        </p:txBody>
      </p:sp>
      <p:pic>
        <p:nvPicPr>
          <p:cNvPr id="2050" name="Picture 2" descr="ChatGPT signin disclaimer">
            <a:extLst>
              <a:ext uri="{FF2B5EF4-FFF2-40B4-BE49-F238E27FC236}">
                <a16:creationId xmlns:a16="http://schemas.microsoft.com/office/drawing/2014/main" id="{41610D92-CDC7-15EC-1626-8BCF109A52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2729132"/>
            <a:ext cx="7315200" cy="27572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9289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C4D86-D737-DE92-6415-8B724BD50BCE}"/>
              </a:ext>
            </a:extLst>
          </p:cNvPr>
          <p:cNvSpPr>
            <a:spLocks noGrp="1"/>
          </p:cNvSpPr>
          <p:nvPr>
            <p:ph type="title"/>
          </p:nvPr>
        </p:nvSpPr>
        <p:spPr>
          <a:xfrm>
            <a:off x="1560576" y="1826134"/>
            <a:ext cx="9070848" cy="536349"/>
          </a:xfrm>
        </p:spPr>
        <p:txBody>
          <a:bodyPr/>
          <a:lstStyle/>
          <a:p>
            <a:pPr algn="l"/>
            <a:r>
              <a:rPr lang="en-US" sz="2800" b="1" i="0" dirty="0">
                <a:solidFill>
                  <a:srgbClr val="000000"/>
                </a:solidFill>
                <a:effectLst/>
                <a:latin typeface="Inter"/>
              </a:rPr>
              <a:t>3. Get started with ChatGPT</a:t>
            </a:r>
            <a:endParaRPr lang="en-US" sz="9600" dirty="0"/>
          </a:p>
        </p:txBody>
      </p:sp>
      <p:pic>
        <p:nvPicPr>
          <p:cNvPr id="3076" name="Picture 4" descr="ChatGPT new chat">
            <a:extLst>
              <a:ext uri="{FF2B5EF4-FFF2-40B4-BE49-F238E27FC236}">
                <a16:creationId xmlns:a16="http://schemas.microsoft.com/office/drawing/2014/main" id="{099BA4CC-EEAC-8983-3D16-5B3291FFEB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02524" y="2362483"/>
            <a:ext cx="6766560" cy="3011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9897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76BB5B9-9CDD-6608-2C52-2380C2EACEDE}"/>
              </a:ext>
            </a:extLst>
          </p:cNvPr>
          <p:cNvSpPr>
            <a:spLocks noGrp="1"/>
          </p:cNvSpPr>
          <p:nvPr>
            <p:ph type="body" idx="1"/>
          </p:nvPr>
        </p:nvSpPr>
        <p:spPr/>
        <p:txBody>
          <a:bodyPr/>
          <a:lstStyle/>
          <a:p>
            <a:endParaRPr lang="en-US"/>
          </a:p>
        </p:txBody>
      </p:sp>
      <p:pic>
        <p:nvPicPr>
          <p:cNvPr id="4100" name="Picture 4" descr="ChatGPT custom instructions">
            <a:extLst>
              <a:ext uri="{FF2B5EF4-FFF2-40B4-BE49-F238E27FC236}">
                <a16:creationId xmlns:a16="http://schemas.microsoft.com/office/drawing/2014/main" id="{98995308-F984-A4C2-62A8-9C33063806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3487" y="1556398"/>
            <a:ext cx="7985025" cy="35828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3424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25044-EA11-CC10-D6F7-DB67E7F3A0D9}"/>
              </a:ext>
            </a:extLst>
          </p:cNvPr>
          <p:cNvSpPr>
            <a:spLocks noGrp="1"/>
          </p:cNvSpPr>
          <p:nvPr>
            <p:ph type="ctrTitle"/>
          </p:nvPr>
        </p:nvSpPr>
        <p:spPr>
          <a:xfrm>
            <a:off x="1561708" y="2091263"/>
            <a:ext cx="9068586" cy="905155"/>
          </a:xfrm>
        </p:spPr>
        <p:txBody>
          <a:bodyPr/>
          <a:lstStyle/>
          <a:p>
            <a:pPr algn="l"/>
            <a:r>
              <a:rPr lang="en-US" sz="1800" b="1" i="0" dirty="0">
                <a:solidFill>
                  <a:srgbClr val="000000"/>
                </a:solidFill>
                <a:effectLst/>
                <a:latin typeface="Inter"/>
              </a:rPr>
              <a:t>While ChatGPT’s ability to generate text and answer questions is impressive, not every response it gives may be accurate. It may take some trial and error to get the answer you are looking for</a:t>
            </a:r>
            <a:endParaRPr lang="en-US" sz="1800" b="1" dirty="0"/>
          </a:p>
        </p:txBody>
      </p:sp>
      <p:sp>
        <p:nvSpPr>
          <p:cNvPr id="3" name="Subtitle 2">
            <a:extLst>
              <a:ext uri="{FF2B5EF4-FFF2-40B4-BE49-F238E27FC236}">
                <a16:creationId xmlns:a16="http://schemas.microsoft.com/office/drawing/2014/main" id="{83796D17-0ED8-348E-38FD-030B9E99A98E}"/>
              </a:ext>
            </a:extLst>
          </p:cNvPr>
          <p:cNvSpPr>
            <a:spLocks noGrp="1"/>
          </p:cNvSpPr>
          <p:nvPr>
            <p:ph type="subTitle" idx="1"/>
          </p:nvPr>
        </p:nvSpPr>
        <p:spPr>
          <a:xfrm>
            <a:off x="1562100" y="2996418"/>
            <a:ext cx="9070848" cy="2142845"/>
          </a:xfrm>
        </p:spPr>
        <p:txBody>
          <a:bodyPr/>
          <a:lstStyle/>
          <a:p>
            <a:pPr marL="285750" indent="-285750" algn="l">
              <a:buFont typeface="Arial" panose="020B0604020202020204" pitchFamily="34" charset="0"/>
              <a:buChar char="•"/>
            </a:pPr>
            <a:r>
              <a:rPr lang="en-US" b="1" i="0" dirty="0">
                <a:solidFill>
                  <a:srgbClr val="000000"/>
                </a:solidFill>
                <a:effectLst/>
                <a:latin typeface="Inter"/>
              </a:rPr>
              <a:t>Provide enough context</a:t>
            </a:r>
          </a:p>
          <a:p>
            <a:pPr marL="285750" indent="-285750" algn="l">
              <a:buFont typeface="Arial" panose="020B0604020202020204" pitchFamily="34" charset="0"/>
              <a:buChar char="•"/>
            </a:pPr>
            <a:r>
              <a:rPr lang="en-US" b="1" i="0" dirty="0">
                <a:solidFill>
                  <a:srgbClr val="000000"/>
                </a:solidFill>
                <a:effectLst/>
                <a:latin typeface="Inter"/>
              </a:rPr>
              <a:t> Asking the AI to assume an identity or profession</a:t>
            </a:r>
          </a:p>
          <a:p>
            <a:pPr marL="285750" indent="-285750" algn="l">
              <a:buFont typeface="Arial" panose="020B0604020202020204" pitchFamily="34" charset="0"/>
              <a:buChar char="•"/>
            </a:pPr>
            <a:r>
              <a:rPr lang="en-US" b="1" i="0" dirty="0">
                <a:solidFill>
                  <a:srgbClr val="000000"/>
                </a:solidFill>
                <a:effectLst/>
                <a:latin typeface="Inter"/>
              </a:rPr>
              <a:t> Outline the output specifications</a:t>
            </a:r>
          </a:p>
          <a:p>
            <a:pPr marL="285750" indent="-285750" algn="l">
              <a:buFont typeface="Arial" panose="020B0604020202020204" pitchFamily="34" charset="0"/>
              <a:buChar char="•"/>
            </a:pPr>
            <a:r>
              <a:rPr lang="en-US" b="1" i="0" dirty="0">
                <a:solidFill>
                  <a:srgbClr val="000000"/>
                </a:solidFill>
                <a:effectLst/>
                <a:latin typeface="Inter"/>
              </a:rPr>
              <a:t>  Provide additional reference material upfront</a:t>
            </a:r>
          </a:p>
          <a:p>
            <a:pPr marL="285750" indent="-285750" algn="l">
              <a:buFont typeface="Arial" panose="020B0604020202020204" pitchFamily="34" charset="0"/>
              <a:buChar char="•"/>
            </a:pPr>
            <a:r>
              <a:rPr lang="en-US" b="1" i="0" dirty="0">
                <a:solidFill>
                  <a:srgbClr val="000000"/>
                </a:solidFill>
                <a:effectLst/>
                <a:latin typeface="Inter"/>
              </a:rPr>
              <a:t>Provide examples that the AI can emulate</a:t>
            </a:r>
          </a:p>
          <a:p>
            <a:pPr marL="285750" indent="-285750" algn="l">
              <a:buFont typeface="Arial" panose="020B0604020202020204" pitchFamily="34" charset="0"/>
              <a:buChar char="•"/>
            </a:pPr>
            <a:endParaRPr lang="en-US" b="1" dirty="0">
              <a:solidFill>
                <a:srgbClr val="000000"/>
              </a:solidFill>
              <a:latin typeface="Inter"/>
            </a:endParaRPr>
          </a:p>
          <a:p>
            <a:pPr marL="285750" indent="-285750" algn="l">
              <a:buFont typeface="Arial" panose="020B0604020202020204" pitchFamily="34" charset="0"/>
              <a:buChar char="•"/>
            </a:pPr>
            <a:endParaRPr lang="en-US" dirty="0"/>
          </a:p>
        </p:txBody>
      </p:sp>
    </p:spTree>
    <p:extLst>
      <p:ext uri="{BB962C8B-B14F-4D97-AF65-F5344CB8AC3E}">
        <p14:creationId xmlns:p14="http://schemas.microsoft.com/office/powerpoint/2010/main" val="9541470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0169C-3BB5-C54C-2512-7306E94F687F}"/>
              </a:ext>
            </a:extLst>
          </p:cNvPr>
          <p:cNvSpPr>
            <a:spLocks noGrp="1"/>
          </p:cNvSpPr>
          <p:nvPr>
            <p:ph type="ctrTitle"/>
          </p:nvPr>
        </p:nvSpPr>
        <p:spPr>
          <a:xfrm>
            <a:off x="1561708" y="2091263"/>
            <a:ext cx="9068586" cy="469057"/>
          </a:xfrm>
        </p:spPr>
        <p:txBody>
          <a:bodyPr/>
          <a:lstStyle/>
          <a:p>
            <a:pPr algn="l"/>
            <a:r>
              <a:rPr lang="en-US" sz="5400" b="1" i="0" dirty="0">
                <a:solidFill>
                  <a:srgbClr val="000000"/>
                </a:solidFill>
                <a:effectLst/>
                <a:latin typeface="Inter"/>
              </a:rPr>
              <a:t>Note: </a:t>
            </a:r>
            <a:br>
              <a:rPr lang="en-US" b="1" i="0" dirty="0">
                <a:solidFill>
                  <a:srgbClr val="05080D"/>
                </a:solidFill>
                <a:effectLst/>
                <a:latin typeface="Inter"/>
              </a:rPr>
            </a:br>
            <a:endParaRPr lang="en-US" dirty="0"/>
          </a:p>
        </p:txBody>
      </p:sp>
      <p:sp>
        <p:nvSpPr>
          <p:cNvPr id="3" name="Subtitle 2">
            <a:extLst>
              <a:ext uri="{FF2B5EF4-FFF2-40B4-BE49-F238E27FC236}">
                <a16:creationId xmlns:a16="http://schemas.microsoft.com/office/drawing/2014/main" id="{38FF374D-9ECE-D08A-8D8A-0452EC300F27}"/>
              </a:ext>
            </a:extLst>
          </p:cNvPr>
          <p:cNvSpPr>
            <a:spLocks noGrp="1"/>
          </p:cNvSpPr>
          <p:nvPr>
            <p:ph type="subTitle" idx="1"/>
          </p:nvPr>
        </p:nvSpPr>
        <p:spPr>
          <a:xfrm>
            <a:off x="1562100" y="2433712"/>
            <a:ext cx="9070848" cy="2705552"/>
          </a:xfrm>
        </p:spPr>
        <p:txBody>
          <a:bodyPr/>
          <a:lstStyle/>
          <a:p>
            <a:r>
              <a:rPr lang="en-US" sz="1800" b="1" i="0" dirty="0">
                <a:solidFill>
                  <a:srgbClr val="000000"/>
                </a:solidFill>
                <a:effectLst/>
                <a:latin typeface="Inter"/>
              </a:rPr>
              <a:t>When using ChatGPT, think of it as conversing with another friend. Be very detailed when explaining what you want it to do for you.</a:t>
            </a:r>
            <a:endParaRPr lang="en-US" sz="1800" b="1" i="0" dirty="0">
              <a:solidFill>
                <a:srgbClr val="05080D"/>
              </a:solidFill>
              <a:effectLst/>
              <a:latin typeface="Inter"/>
            </a:endParaRPr>
          </a:p>
          <a:p>
            <a:endParaRPr lang="en-US" dirty="0"/>
          </a:p>
        </p:txBody>
      </p:sp>
    </p:spTree>
    <p:extLst>
      <p:ext uri="{BB962C8B-B14F-4D97-AF65-F5344CB8AC3E}">
        <p14:creationId xmlns:p14="http://schemas.microsoft.com/office/powerpoint/2010/main" val="3672685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3D4BE-935F-B73E-C8AF-FFBE78D13550}"/>
              </a:ext>
            </a:extLst>
          </p:cNvPr>
          <p:cNvSpPr>
            <a:spLocks noGrp="1"/>
          </p:cNvSpPr>
          <p:nvPr>
            <p:ph type="title"/>
          </p:nvPr>
        </p:nvSpPr>
        <p:spPr/>
        <p:txBody>
          <a:bodyPr/>
          <a:lstStyle/>
          <a:p>
            <a:r>
              <a:rPr lang="en-US" dirty="0"/>
              <a:t>limitation</a:t>
            </a:r>
          </a:p>
        </p:txBody>
      </p:sp>
      <p:sp>
        <p:nvSpPr>
          <p:cNvPr id="3" name="Content Placeholder 2">
            <a:extLst>
              <a:ext uri="{FF2B5EF4-FFF2-40B4-BE49-F238E27FC236}">
                <a16:creationId xmlns:a16="http://schemas.microsoft.com/office/drawing/2014/main" id="{C2903A80-8674-B48E-966D-1A486D29CEFE}"/>
              </a:ext>
            </a:extLst>
          </p:cNvPr>
          <p:cNvSpPr>
            <a:spLocks noGrp="1"/>
          </p:cNvSpPr>
          <p:nvPr>
            <p:ph idx="1"/>
          </p:nvPr>
        </p:nvSpPr>
        <p:spPr/>
        <p:txBody>
          <a:bodyPr>
            <a:normAutofit/>
          </a:bodyPr>
          <a:lstStyle/>
          <a:p>
            <a:pPr algn="l">
              <a:buFont typeface="+mj-lt"/>
              <a:buAutoNum type="arabicPeriod"/>
            </a:pPr>
            <a:r>
              <a:rPr lang="en-US" b="1" i="0" dirty="0">
                <a:solidFill>
                  <a:srgbClr val="000000"/>
                </a:solidFill>
                <a:effectLst/>
                <a:latin typeface="Inter"/>
              </a:rPr>
              <a:t>ChatGPT does not write anything past 2021</a:t>
            </a:r>
            <a:r>
              <a:rPr lang="en-US" b="0" i="0" dirty="0">
                <a:solidFill>
                  <a:srgbClr val="000000"/>
                </a:solidFill>
                <a:effectLst/>
                <a:latin typeface="Inter"/>
              </a:rPr>
              <a:t> </a:t>
            </a:r>
            <a:endParaRPr lang="en-US" b="0" i="0" dirty="0">
              <a:solidFill>
                <a:srgbClr val="05080D"/>
              </a:solidFill>
              <a:effectLst/>
              <a:latin typeface="Inter"/>
            </a:endParaRPr>
          </a:p>
          <a:p>
            <a:pPr algn="l">
              <a:buFont typeface="+mj-lt"/>
              <a:buAutoNum type="arabicPeriod"/>
            </a:pPr>
            <a:r>
              <a:rPr lang="en-US" b="1" i="0" dirty="0">
                <a:solidFill>
                  <a:srgbClr val="000000"/>
                </a:solidFill>
                <a:effectLst/>
                <a:latin typeface="Inter"/>
              </a:rPr>
              <a:t>It does not predict future events </a:t>
            </a:r>
            <a:endParaRPr lang="en-US" b="0" i="0" dirty="0">
              <a:solidFill>
                <a:srgbClr val="05080D"/>
              </a:solidFill>
              <a:effectLst/>
              <a:latin typeface="Inter"/>
            </a:endParaRPr>
          </a:p>
          <a:p>
            <a:pPr algn="l">
              <a:buFont typeface="+mj-lt"/>
              <a:buAutoNum type="arabicPeriod"/>
            </a:pPr>
            <a:r>
              <a:rPr lang="en-US" b="1" i="0" dirty="0">
                <a:solidFill>
                  <a:srgbClr val="000000"/>
                </a:solidFill>
                <a:effectLst/>
                <a:latin typeface="Inter"/>
              </a:rPr>
              <a:t>It does not take a particular political stand</a:t>
            </a:r>
            <a:r>
              <a:rPr lang="en-US" b="0" i="0" dirty="0">
                <a:solidFill>
                  <a:srgbClr val="000000"/>
                </a:solidFill>
                <a:effectLst/>
                <a:latin typeface="Inter"/>
              </a:rPr>
              <a:t> </a:t>
            </a:r>
            <a:endParaRPr lang="en-US" b="0" i="0" dirty="0">
              <a:solidFill>
                <a:srgbClr val="05080D"/>
              </a:solidFill>
              <a:effectLst/>
              <a:latin typeface="Inter"/>
            </a:endParaRPr>
          </a:p>
          <a:p>
            <a:pPr algn="l">
              <a:buFont typeface="+mj-lt"/>
              <a:buAutoNum type="arabicPeriod"/>
            </a:pPr>
            <a:r>
              <a:rPr lang="en-US" b="1" i="0" dirty="0">
                <a:solidFill>
                  <a:srgbClr val="000000"/>
                </a:solidFill>
                <a:effectLst/>
                <a:latin typeface="Inter"/>
              </a:rPr>
              <a:t>It does not search the Internet</a:t>
            </a:r>
            <a:r>
              <a:rPr lang="en-US" b="0" i="0" dirty="0">
                <a:solidFill>
                  <a:srgbClr val="000000"/>
                </a:solidFill>
                <a:effectLst/>
                <a:latin typeface="Inter"/>
              </a:rPr>
              <a:t> </a:t>
            </a:r>
            <a:endParaRPr lang="en-US" b="0" i="0" dirty="0">
              <a:solidFill>
                <a:srgbClr val="05080D"/>
              </a:solidFill>
              <a:effectLst/>
              <a:latin typeface="Inter"/>
            </a:endParaRPr>
          </a:p>
          <a:p>
            <a:pPr algn="l">
              <a:buFont typeface="+mj-lt"/>
              <a:buAutoNum type="arabicPeriod"/>
            </a:pPr>
            <a:r>
              <a:rPr lang="en-US" b="1" i="0" dirty="0">
                <a:solidFill>
                  <a:srgbClr val="000000"/>
                </a:solidFill>
                <a:effectLst/>
                <a:latin typeface="Inter"/>
              </a:rPr>
              <a:t>It does not break copyright laws </a:t>
            </a:r>
            <a:endParaRPr lang="en-US" b="0" i="0" dirty="0">
              <a:solidFill>
                <a:srgbClr val="05080D"/>
              </a:solidFill>
              <a:effectLst/>
              <a:latin typeface="Inter"/>
            </a:endParaRPr>
          </a:p>
          <a:p>
            <a:pPr algn="l">
              <a:buFont typeface="+mj-lt"/>
              <a:buAutoNum type="arabicPeriod"/>
            </a:pPr>
            <a:r>
              <a:rPr lang="en-US" b="1" i="0" dirty="0">
                <a:solidFill>
                  <a:srgbClr val="000000"/>
                </a:solidFill>
                <a:effectLst/>
                <a:latin typeface="Inter"/>
              </a:rPr>
              <a:t>It cannot help you hack into private data </a:t>
            </a:r>
            <a:endParaRPr lang="en-US" b="0" i="0" dirty="0">
              <a:solidFill>
                <a:srgbClr val="05080D"/>
              </a:solidFill>
              <a:effectLst/>
              <a:latin typeface="Inter"/>
            </a:endParaRPr>
          </a:p>
          <a:p>
            <a:pPr algn="l">
              <a:buFont typeface="+mj-lt"/>
              <a:buAutoNum type="arabicPeriod"/>
            </a:pPr>
            <a:r>
              <a:rPr lang="en-US" b="1" i="0" dirty="0">
                <a:solidFill>
                  <a:srgbClr val="000000"/>
                </a:solidFill>
                <a:effectLst/>
                <a:latin typeface="Inter"/>
              </a:rPr>
              <a:t>It cannot help you create malicious programs </a:t>
            </a:r>
            <a:endParaRPr lang="en-US" b="0" i="0" dirty="0">
              <a:solidFill>
                <a:srgbClr val="05080D"/>
              </a:solidFill>
              <a:effectLst/>
              <a:latin typeface="Inter"/>
            </a:endParaRPr>
          </a:p>
          <a:p>
            <a:endParaRPr lang="en-US" dirty="0"/>
          </a:p>
        </p:txBody>
      </p:sp>
    </p:spTree>
    <p:extLst>
      <p:ext uri="{BB962C8B-B14F-4D97-AF65-F5344CB8AC3E}">
        <p14:creationId xmlns:p14="http://schemas.microsoft.com/office/powerpoint/2010/main" val="3361265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51908-9C4D-A865-9E00-BDCC62C14634}"/>
              </a:ext>
            </a:extLst>
          </p:cNvPr>
          <p:cNvSpPr>
            <a:spLocks noGrp="1"/>
          </p:cNvSpPr>
          <p:nvPr>
            <p:ph type="title"/>
          </p:nvPr>
        </p:nvSpPr>
        <p:spPr/>
        <p:txBody>
          <a:bodyPr>
            <a:normAutofit fontScale="90000"/>
          </a:bodyPr>
          <a:lstStyle/>
          <a:p>
            <a:r>
              <a:rPr lang="en-US" b="1" i="0" dirty="0">
                <a:solidFill>
                  <a:srgbClr val="000000"/>
                </a:solidFill>
                <a:effectLst/>
                <a:latin typeface="Inter"/>
              </a:rPr>
              <a:t>Conclusion</a:t>
            </a:r>
            <a:br>
              <a:rPr lang="en-US" b="1" i="0" dirty="0">
                <a:solidFill>
                  <a:srgbClr val="05080D"/>
                </a:solidFill>
                <a:effectLst/>
                <a:latin typeface="Inter"/>
              </a:rPr>
            </a:br>
            <a:endParaRPr lang="en-US" dirty="0"/>
          </a:p>
        </p:txBody>
      </p:sp>
      <p:sp>
        <p:nvSpPr>
          <p:cNvPr id="3" name="Content Placeholder 2">
            <a:extLst>
              <a:ext uri="{FF2B5EF4-FFF2-40B4-BE49-F238E27FC236}">
                <a16:creationId xmlns:a16="http://schemas.microsoft.com/office/drawing/2014/main" id="{389B3E36-8B9B-9CE0-CB6D-E404D2137D0F}"/>
              </a:ext>
            </a:extLst>
          </p:cNvPr>
          <p:cNvSpPr>
            <a:spLocks noGrp="1"/>
          </p:cNvSpPr>
          <p:nvPr>
            <p:ph idx="1"/>
          </p:nvPr>
        </p:nvSpPr>
        <p:spPr/>
        <p:txBody>
          <a:bodyPr/>
          <a:lstStyle/>
          <a:p>
            <a:r>
              <a:rPr lang="en-US" b="0" i="0" dirty="0">
                <a:solidFill>
                  <a:srgbClr val="000000"/>
                </a:solidFill>
                <a:effectLst/>
                <a:latin typeface="Inter"/>
              </a:rPr>
              <a:t>ChatGPT stands out as the innovation that broke the mold for the age of AI. Irrespective of your industry, you can employ this tool to improve your efficiency and speed in various ways. You only need an email account to get started. To avoid any delays that may occur during peak times</a:t>
            </a:r>
            <a:endParaRPr lang="en-US" b="0" i="0" dirty="0">
              <a:solidFill>
                <a:srgbClr val="05080D"/>
              </a:solidFill>
              <a:effectLst/>
              <a:latin typeface="Inter"/>
            </a:endParaRPr>
          </a:p>
          <a:p>
            <a:endParaRPr lang="en-US" dirty="0"/>
          </a:p>
        </p:txBody>
      </p:sp>
    </p:spTree>
    <p:extLst>
      <p:ext uri="{BB962C8B-B14F-4D97-AF65-F5344CB8AC3E}">
        <p14:creationId xmlns:p14="http://schemas.microsoft.com/office/powerpoint/2010/main" val="34968741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18DA0-55A2-BFB9-5165-32D396CEED0C}"/>
              </a:ext>
            </a:extLst>
          </p:cNvPr>
          <p:cNvSpPr>
            <a:spLocks noGrp="1"/>
          </p:cNvSpPr>
          <p:nvPr>
            <p:ph type="title"/>
          </p:nvPr>
        </p:nvSpPr>
        <p:spPr/>
        <p:txBody>
          <a:bodyPr/>
          <a:lstStyle/>
          <a:p>
            <a:r>
              <a:rPr lang="en-US" sz="3200" b="1" i="0" dirty="0">
                <a:solidFill>
                  <a:srgbClr val="995733"/>
                </a:solidFill>
                <a:effectLst/>
                <a:latin typeface="Cambria" panose="02040503050406030204" pitchFamily="18" charset="0"/>
              </a:rPr>
              <a:t>References</a:t>
            </a:r>
            <a:br>
              <a:rPr lang="en-US" sz="1800" b="0" i="0" dirty="0">
                <a:solidFill>
                  <a:srgbClr val="995733"/>
                </a:solidFill>
                <a:effectLst/>
                <a:latin typeface="Cambria" panose="02040503050406030204" pitchFamily="18" charset="0"/>
              </a:rPr>
            </a:br>
            <a:endParaRPr lang="en-US" dirty="0"/>
          </a:p>
        </p:txBody>
      </p:sp>
      <p:sp>
        <p:nvSpPr>
          <p:cNvPr id="3" name="Content Placeholder 2">
            <a:extLst>
              <a:ext uri="{FF2B5EF4-FFF2-40B4-BE49-F238E27FC236}">
                <a16:creationId xmlns:a16="http://schemas.microsoft.com/office/drawing/2014/main" id="{B9205E97-B25A-87EF-9977-19DF749B99D2}"/>
              </a:ext>
            </a:extLst>
          </p:cNvPr>
          <p:cNvSpPr>
            <a:spLocks noGrp="1"/>
          </p:cNvSpPr>
          <p:nvPr>
            <p:ph idx="1"/>
          </p:nvPr>
        </p:nvSpPr>
        <p:spPr/>
        <p:txBody>
          <a:bodyPr>
            <a:normAutofit lnSpcReduction="10000"/>
          </a:bodyPr>
          <a:lstStyle/>
          <a:p>
            <a:pPr algn="l">
              <a:spcBef>
                <a:spcPts val="1000"/>
              </a:spcBef>
              <a:spcAft>
                <a:spcPts val="1000"/>
              </a:spcAft>
            </a:pPr>
            <a:r>
              <a:rPr lang="en-US" b="0" i="0" dirty="0">
                <a:solidFill>
                  <a:srgbClr val="212121"/>
                </a:solidFill>
                <a:effectLst/>
                <a:latin typeface="Cambria" panose="02040503050406030204" pitchFamily="18" charset="0"/>
              </a:rPr>
              <a:t>1. How does ChatGPT perform on the United States medical licensing examination? the implications of large language models for medical education and knowledge assessment. Gilson A, </a:t>
            </a:r>
            <a:r>
              <a:rPr lang="en-US" b="0" i="0" dirty="0" err="1">
                <a:solidFill>
                  <a:srgbClr val="212121"/>
                </a:solidFill>
                <a:effectLst/>
                <a:latin typeface="Cambria" panose="02040503050406030204" pitchFamily="18" charset="0"/>
              </a:rPr>
              <a:t>Safranek</a:t>
            </a:r>
            <a:r>
              <a:rPr lang="en-US" b="0" i="0" dirty="0">
                <a:solidFill>
                  <a:srgbClr val="212121"/>
                </a:solidFill>
                <a:effectLst/>
                <a:latin typeface="Cambria" panose="02040503050406030204" pitchFamily="18" charset="0"/>
              </a:rPr>
              <a:t> CW, Huang T, Socrates V, Chi L, Taylor RA, </a:t>
            </a:r>
            <a:r>
              <a:rPr lang="en-US" b="0" i="0" dirty="0" err="1">
                <a:solidFill>
                  <a:srgbClr val="212121"/>
                </a:solidFill>
                <a:effectLst/>
                <a:latin typeface="Cambria" panose="02040503050406030204" pitchFamily="18" charset="0"/>
              </a:rPr>
              <a:t>Chartash</a:t>
            </a:r>
            <a:r>
              <a:rPr lang="en-US" b="0" i="0" dirty="0">
                <a:solidFill>
                  <a:srgbClr val="212121"/>
                </a:solidFill>
                <a:effectLst/>
                <a:latin typeface="Cambria" panose="02040503050406030204" pitchFamily="18" charset="0"/>
              </a:rPr>
              <a:t> D. </a:t>
            </a:r>
            <a:r>
              <a:rPr lang="en-US" b="0" i="1" dirty="0">
                <a:solidFill>
                  <a:srgbClr val="212121"/>
                </a:solidFill>
                <a:effectLst/>
                <a:latin typeface="Cambria" panose="02040503050406030204" pitchFamily="18" charset="0"/>
              </a:rPr>
              <a:t>JMIR Med Educ. </a:t>
            </a:r>
            <a:r>
              <a:rPr lang="en-US" b="0" i="0" dirty="0">
                <a:solidFill>
                  <a:srgbClr val="212121"/>
                </a:solidFill>
                <a:effectLst/>
                <a:latin typeface="Cambria" panose="02040503050406030204" pitchFamily="18" charset="0"/>
              </a:rPr>
              <a:t>2023;9:0. [</a:t>
            </a:r>
            <a:r>
              <a:rPr lang="en-US" b="0" i="0" u="sng" dirty="0">
                <a:solidFill>
                  <a:srgbClr val="376FAA"/>
                </a:solidFill>
                <a:effectLst/>
                <a:latin typeface="Cambria" panose="02040503050406030204" pitchFamily="18" charset="0"/>
                <a:hlinkClick r:id="rId2"/>
              </a:rPr>
              <a:t>PMC free article</a:t>
            </a:r>
            <a:r>
              <a:rPr lang="en-US" b="0" i="0" dirty="0">
                <a:solidFill>
                  <a:srgbClr val="212121"/>
                </a:solidFill>
                <a:effectLst/>
                <a:latin typeface="Cambria" panose="02040503050406030204" pitchFamily="18" charset="0"/>
              </a:rPr>
              <a:t>] [</a:t>
            </a:r>
            <a:r>
              <a:rPr lang="en-US" b="0" i="0" u="sng" dirty="0">
                <a:solidFill>
                  <a:srgbClr val="376FAA"/>
                </a:solidFill>
                <a:effectLst/>
                <a:latin typeface="Cambria" panose="02040503050406030204" pitchFamily="18" charset="0"/>
                <a:hlinkClick r:id="rId3"/>
              </a:rPr>
              <a:t>PubMed</a:t>
            </a:r>
            <a:r>
              <a:rPr lang="en-US" b="0" i="0" dirty="0">
                <a:solidFill>
                  <a:srgbClr val="212121"/>
                </a:solidFill>
                <a:effectLst/>
                <a:latin typeface="Cambria" panose="02040503050406030204" pitchFamily="18" charset="0"/>
              </a:rPr>
              <a:t>] [</a:t>
            </a:r>
            <a:r>
              <a:rPr lang="en-US" b="0" i="0" u="sng" dirty="0">
                <a:solidFill>
                  <a:srgbClr val="376FAA"/>
                </a:solidFill>
                <a:effectLst/>
                <a:latin typeface="Cambria" panose="02040503050406030204" pitchFamily="18" charset="0"/>
                <a:hlinkClick r:id="rId4"/>
              </a:rPr>
              <a:t>Google Scholar</a:t>
            </a:r>
            <a:r>
              <a:rPr lang="en-US" b="0" i="0" dirty="0">
                <a:solidFill>
                  <a:srgbClr val="212121"/>
                </a:solidFill>
                <a:effectLst/>
                <a:latin typeface="Cambria" panose="02040503050406030204" pitchFamily="18" charset="0"/>
              </a:rPr>
              <a:t>]</a:t>
            </a:r>
          </a:p>
          <a:p>
            <a:pPr algn="l">
              <a:spcBef>
                <a:spcPts val="1000"/>
              </a:spcBef>
              <a:spcAft>
                <a:spcPts val="1000"/>
              </a:spcAft>
            </a:pPr>
            <a:r>
              <a:rPr lang="en-US" b="0" i="0" dirty="0">
                <a:solidFill>
                  <a:srgbClr val="212121"/>
                </a:solidFill>
                <a:effectLst/>
                <a:latin typeface="Cambria" panose="02040503050406030204" pitchFamily="18" charset="0"/>
              </a:rPr>
              <a:t>2. Can ChatGPT be used in oral and maxillofacial surgery? </a:t>
            </a:r>
            <a:r>
              <a:rPr lang="en-US" b="0" i="0" dirty="0" err="1">
                <a:solidFill>
                  <a:srgbClr val="212121"/>
                </a:solidFill>
                <a:effectLst/>
                <a:latin typeface="Cambria" panose="02040503050406030204" pitchFamily="18" charset="0"/>
              </a:rPr>
              <a:t>Balel</a:t>
            </a:r>
            <a:r>
              <a:rPr lang="en-US" b="0" i="0" dirty="0">
                <a:solidFill>
                  <a:srgbClr val="212121"/>
                </a:solidFill>
                <a:effectLst/>
                <a:latin typeface="Cambria" panose="02040503050406030204" pitchFamily="18" charset="0"/>
              </a:rPr>
              <a:t> Y. </a:t>
            </a:r>
            <a:r>
              <a:rPr lang="en-US" b="0" i="1" dirty="0">
                <a:solidFill>
                  <a:srgbClr val="212121"/>
                </a:solidFill>
                <a:effectLst/>
                <a:latin typeface="Cambria" panose="02040503050406030204" pitchFamily="18" charset="0"/>
              </a:rPr>
              <a:t>J </a:t>
            </a:r>
            <a:r>
              <a:rPr lang="en-US" b="0" i="1" dirty="0" err="1">
                <a:solidFill>
                  <a:srgbClr val="212121"/>
                </a:solidFill>
                <a:effectLst/>
                <a:latin typeface="Cambria" panose="02040503050406030204" pitchFamily="18" charset="0"/>
              </a:rPr>
              <a:t>Stomatol</a:t>
            </a:r>
            <a:r>
              <a:rPr lang="en-US" b="0" i="1" dirty="0">
                <a:solidFill>
                  <a:srgbClr val="212121"/>
                </a:solidFill>
                <a:effectLst/>
                <a:latin typeface="Cambria" panose="02040503050406030204" pitchFamily="18" charset="0"/>
              </a:rPr>
              <a:t> Oral </a:t>
            </a:r>
            <a:r>
              <a:rPr lang="en-US" b="0" i="1" dirty="0" err="1">
                <a:solidFill>
                  <a:srgbClr val="212121"/>
                </a:solidFill>
                <a:effectLst/>
                <a:latin typeface="Cambria" panose="02040503050406030204" pitchFamily="18" charset="0"/>
              </a:rPr>
              <a:t>Maxillofac</a:t>
            </a:r>
            <a:r>
              <a:rPr lang="en-US" b="0" i="1" dirty="0">
                <a:solidFill>
                  <a:srgbClr val="212121"/>
                </a:solidFill>
                <a:effectLst/>
                <a:latin typeface="Cambria" panose="02040503050406030204" pitchFamily="18" charset="0"/>
              </a:rPr>
              <a:t> Surg. </a:t>
            </a:r>
            <a:r>
              <a:rPr lang="en-US" b="0" i="0" dirty="0">
                <a:solidFill>
                  <a:srgbClr val="212121"/>
                </a:solidFill>
                <a:effectLst/>
                <a:latin typeface="Cambria" panose="02040503050406030204" pitchFamily="18" charset="0"/>
              </a:rPr>
              <a:t>2023:101471. [</a:t>
            </a:r>
            <a:r>
              <a:rPr lang="en-US" b="0" i="0" u="sng" dirty="0">
                <a:solidFill>
                  <a:srgbClr val="376FAA"/>
                </a:solidFill>
                <a:effectLst/>
                <a:latin typeface="Cambria" panose="02040503050406030204" pitchFamily="18" charset="0"/>
                <a:hlinkClick r:id="rId5"/>
              </a:rPr>
              <a:t>PubMed</a:t>
            </a:r>
            <a:r>
              <a:rPr lang="en-US" b="0" i="0" dirty="0">
                <a:solidFill>
                  <a:srgbClr val="212121"/>
                </a:solidFill>
                <a:effectLst/>
                <a:latin typeface="Cambria" panose="02040503050406030204" pitchFamily="18" charset="0"/>
              </a:rPr>
              <a:t>] [</a:t>
            </a:r>
            <a:r>
              <a:rPr lang="en-US" b="0" i="0" u="sng" dirty="0">
                <a:solidFill>
                  <a:srgbClr val="376FAA"/>
                </a:solidFill>
                <a:effectLst/>
                <a:latin typeface="Cambria" panose="02040503050406030204" pitchFamily="18" charset="0"/>
                <a:hlinkClick r:id="rId6"/>
              </a:rPr>
              <a:t>Google Scholar</a:t>
            </a:r>
            <a:r>
              <a:rPr lang="en-US" b="0" i="0" dirty="0">
                <a:solidFill>
                  <a:srgbClr val="212121"/>
                </a:solidFill>
                <a:effectLst/>
                <a:latin typeface="Cambria" panose="02040503050406030204" pitchFamily="18" charset="0"/>
              </a:rPr>
              <a:t>]</a:t>
            </a:r>
          </a:p>
          <a:p>
            <a:pPr algn="l">
              <a:spcBef>
                <a:spcPts val="1000"/>
              </a:spcBef>
              <a:spcAft>
                <a:spcPts val="1000"/>
              </a:spcAft>
            </a:pPr>
            <a:r>
              <a:rPr lang="en-US" b="0" i="0" dirty="0">
                <a:solidFill>
                  <a:srgbClr val="212121"/>
                </a:solidFill>
                <a:effectLst/>
                <a:latin typeface="Cambria" panose="02040503050406030204" pitchFamily="18" charset="0"/>
              </a:rPr>
              <a:t>3. Implications of large language models such as ChatGPT for dental medicine. </a:t>
            </a:r>
            <a:r>
              <a:rPr lang="en-US" b="0" i="0" dirty="0" err="1">
                <a:solidFill>
                  <a:srgbClr val="212121"/>
                </a:solidFill>
                <a:effectLst/>
                <a:latin typeface="Cambria" panose="02040503050406030204" pitchFamily="18" charset="0"/>
              </a:rPr>
              <a:t>Eggmann</a:t>
            </a:r>
            <a:r>
              <a:rPr lang="en-US" b="0" i="0" dirty="0">
                <a:solidFill>
                  <a:srgbClr val="212121"/>
                </a:solidFill>
                <a:effectLst/>
                <a:latin typeface="Cambria" panose="02040503050406030204" pitchFamily="18" charset="0"/>
              </a:rPr>
              <a:t> F, </a:t>
            </a:r>
            <a:r>
              <a:rPr lang="en-US" b="0" i="0" dirty="0" err="1">
                <a:solidFill>
                  <a:srgbClr val="212121"/>
                </a:solidFill>
                <a:effectLst/>
                <a:latin typeface="Cambria" panose="02040503050406030204" pitchFamily="18" charset="0"/>
              </a:rPr>
              <a:t>Weiger</a:t>
            </a:r>
            <a:r>
              <a:rPr lang="en-US" b="0" i="0" dirty="0">
                <a:solidFill>
                  <a:srgbClr val="212121"/>
                </a:solidFill>
                <a:effectLst/>
                <a:latin typeface="Cambria" panose="02040503050406030204" pitchFamily="18" charset="0"/>
              </a:rPr>
              <a:t> R, </a:t>
            </a:r>
            <a:r>
              <a:rPr lang="en-US" b="0" i="0" dirty="0" err="1">
                <a:solidFill>
                  <a:srgbClr val="212121"/>
                </a:solidFill>
                <a:effectLst/>
                <a:latin typeface="Cambria" panose="02040503050406030204" pitchFamily="18" charset="0"/>
              </a:rPr>
              <a:t>Zitzmann</a:t>
            </a:r>
            <a:r>
              <a:rPr lang="en-US" b="0" i="0" dirty="0">
                <a:solidFill>
                  <a:srgbClr val="212121"/>
                </a:solidFill>
                <a:effectLst/>
                <a:latin typeface="Cambria" panose="02040503050406030204" pitchFamily="18" charset="0"/>
              </a:rPr>
              <a:t> NU, Blatz MB. </a:t>
            </a:r>
            <a:r>
              <a:rPr lang="en-US" b="0" i="1" dirty="0">
                <a:solidFill>
                  <a:srgbClr val="212121"/>
                </a:solidFill>
                <a:effectLst/>
                <a:latin typeface="Cambria" panose="02040503050406030204" pitchFamily="18" charset="0"/>
              </a:rPr>
              <a:t>J </a:t>
            </a:r>
            <a:r>
              <a:rPr lang="en-US" b="0" i="1" dirty="0" err="1">
                <a:solidFill>
                  <a:srgbClr val="212121"/>
                </a:solidFill>
                <a:effectLst/>
                <a:latin typeface="Cambria" panose="02040503050406030204" pitchFamily="18" charset="0"/>
              </a:rPr>
              <a:t>Esthet</a:t>
            </a:r>
            <a:r>
              <a:rPr lang="en-US" b="0" i="1" dirty="0">
                <a:solidFill>
                  <a:srgbClr val="212121"/>
                </a:solidFill>
                <a:effectLst/>
                <a:latin typeface="Cambria" panose="02040503050406030204" pitchFamily="18" charset="0"/>
              </a:rPr>
              <a:t> </a:t>
            </a:r>
            <a:r>
              <a:rPr lang="en-US" b="0" i="1" dirty="0" err="1">
                <a:solidFill>
                  <a:srgbClr val="212121"/>
                </a:solidFill>
                <a:effectLst/>
                <a:latin typeface="Cambria" panose="02040503050406030204" pitchFamily="18" charset="0"/>
              </a:rPr>
              <a:t>Restor</a:t>
            </a:r>
            <a:r>
              <a:rPr lang="en-US" b="0" i="1" dirty="0">
                <a:solidFill>
                  <a:srgbClr val="212121"/>
                </a:solidFill>
                <a:effectLst/>
                <a:latin typeface="Cambria" panose="02040503050406030204" pitchFamily="18" charset="0"/>
              </a:rPr>
              <a:t> Dent. </a:t>
            </a:r>
            <a:r>
              <a:rPr lang="en-US" b="0" i="0" dirty="0">
                <a:solidFill>
                  <a:srgbClr val="212121"/>
                </a:solidFill>
                <a:effectLst/>
                <a:latin typeface="Cambria" panose="02040503050406030204" pitchFamily="18" charset="0"/>
              </a:rPr>
              <a:t>2023:1–5. [</a:t>
            </a:r>
            <a:r>
              <a:rPr lang="en-US" b="0" i="0" u="sng" dirty="0">
                <a:solidFill>
                  <a:srgbClr val="376FAA"/>
                </a:solidFill>
                <a:effectLst/>
                <a:latin typeface="Cambria" panose="02040503050406030204" pitchFamily="18" charset="0"/>
                <a:hlinkClick r:id="rId7"/>
              </a:rPr>
              <a:t>PubMed</a:t>
            </a:r>
            <a:r>
              <a:rPr lang="en-US" b="0" i="0" dirty="0">
                <a:solidFill>
                  <a:srgbClr val="212121"/>
                </a:solidFill>
                <a:effectLst/>
                <a:latin typeface="Cambria" panose="02040503050406030204" pitchFamily="18" charset="0"/>
              </a:rPr>
              <a:t>] [</a:t>
            </a:r>
            <a:r>
              <a:rPr lang="en-US" b="0" i="0" u="sng" dirty="0">
                <a:solidFill>
                  <a:srgbClr val="376FAA"/>
                </a:solidFill>
                <a:effectLst/>
                <a:latin typeface="Cambria" panose="02040503050406030204" pitchFamily="18" charset="0"/>
                <a:hlinkClick r:id="rId8"/>
              </a:rPr>
              <a:t>Google Scholar</a:t>
            </a:r>
            <a:r>
              <a:rPr lang="en-US" b="0" i="0" dirty="0">
                <a:solidFill>
                  <a:srgbClr val="212121"/>
                </a:solidFill>
                <a:effectLst/>
                <a:latin typeface="Cambria" panose="02040503050406030204" pitchFamily="18" charset="0"/>
              </a:rPr>
              <a:t>]</a:t>
            </a:r>
          </a:p>
          <a:p>
            <a:pPr algn="l">
              <a:spcBef>
                <a:spcPts val="1000"/>
              </a:spcBef>
              <a:spcAft>
                <a:spcPts val="1000"/>
              </a:spcAft>
            </a:pPr>
            <a:r>
              <a:rPr lang="en-US" b="0" i="0" dirty="0">
                <a:solidFill>
                  <a:srgbClr val="212121"/>
                </a:solidFill>
                <a:effectLst/>
                <a:latin typeface="Cambria" panose="02040503050406030204" pitchFamily="18" charset="0"/>
              </a:rPr>
              <a:t>4. Artificial intelligence systems assisting in the assessment of the course and retention of orthodontic treatment. </a:t>
            </a:r>
            <a:r>
              <a:rPr lang="en-US" b="0" i="0" dirty="0" err="1">
                <a:solidFill>
                  <a:srgbClr val="212121"/>
                </a:solidFill>
                <a:effectLst/>
                <a:latin typeface="Cambria" panose="02040503050406030204" pitchFamily="18" charset="0"/>
              </a:rPr>
              <a:t>Strunga</a:t>
            </a:r>
            <a:r>
              <a:rPr lang="en-US" b="0" i="0" dirty="0">
                <a:solidFill>
                  <a:srgbClr val="212121"/>
                </a:solidFill>
                <a:effectLst/>
                <a:latin typeface="Cambria" panose="02040503050406030204" pitchFamily="18" charset="0"/>
              </a:rPr>
              <a:t> M, Urban R, </a:t>
            </a:r>
            <a:r>
              <a:rPr lang="en-US" b="0" i="0" dirty="0" err="1">
                <a:solidFill>
                  <a:srgbClr val="212121"/>
                </a:solidFill>
                <a:effectLst/>
                <a:latin typeface="Cambria" panose="02040503050406030204" pitchFamily="18" charset="0"/>
              </a:rPr>
              <a:t>Surovková</a:t>
            </a:r>
            <a:r>
              <a:rPr lang="en-US" b="0" i="0" dirty="0">
                <a:solidFill>
                  <a:srgbClr val="212121"/>
                </a:solidFill>
                <a:effectLst/>
                <a:latin typeface="Cambria" panose="02040503050406030204" pitchFamily="18" charset="0"/>
              </a:rPr>
              <a:t> J, </a:t>
            </a:r>
            <a:r>
              <a:rPr lang="en-US" b="0" i="0" dirty="0" err="1">
                <a:solidFill>
                  <a:srgbClr val="212121"/>
                </a:solidFill>
                <a:effectLst/>
                <a:latin typeface="Cambria" panose="02040503050406030204" pitchFamily="18" charset="0"/>
              </a:rPr>
              <a:t>Thurzo</a:t>
            </a:r>
            <a:r>
              <a:rPr lang="en-US" b="0" i="0" dirty="0">
                <a:solidFill>
                  <a:srgbClr val="212121"/>
                </a:solidFill>
                <a:effectLst/>
                <a:latin typeface="Cambria" panose="02040503050406030204" pitchFamily="18" charset="0"/>
              </a:rPr>
              <a:t> A. </a:t>
            </a:r>
            <a:r>
              <a:rPr lang="en-US" b="0" i="1" dirty="0">
                <a:solidFill>
                  <a:srgbClr val="212121"/>
                </a:solidFill>
                <a:effectLst/>
                <a:latin typeface="Cambria" panose="02040503050406030204" pitchFamily="18" charset="0"/>
              </a:rPr>
              <a:t>Healthcare (Basel) </a:t>
            </a:r>
            <a:r>
              <a:rPr lang="en-US" b="0" i="0" dirty="0">
                <a:solidFill>
                  <a:srgbClr val="212121"/>
                </a:solidFill>
                <a:effectLst/>
                <a:latin typeface="Cambria" panose="02040503050406030204" pitchFamily="18" charset="0"/>
              </a:rPr>
              <a:t>2023;11:683. [</a:t>
            </a:r>
            <a:r>
              <a:rPr lang="en-US" b="0" i="0" u="sng" dirty="0">
                <a:solidFill>
                  <a:srgbClr val="376FAA"/>
                </a:solidFill>
                <a:effectLst/>
                <a:latin typeface="Cambria" panose="02040503050406030204" pitchFamily="18" charset="0"/>
                <a:hlinkClick r:id="rId9"/>
              </a:rPr>
              <a:t>PMC free article</a:t>
            </a:r>
            <a:r>
              <a:rPr lang="en-US" b="0" i="0" dirty="0">
                <a:solidFill>
                  <a:srgbClr val="212121"/>
                </a:solidFill>
                <a:effectLst/>
                <a:latin typeface="Cambria" panose="02040503050406030204" pitchFamily="18" charset="0"/>
              </a:rPr>
              <a:t>] [</a:t>
            </a:r>
            <a:r>
              <a:rPr lang="en-US" b="0" i="0" u="sng" dirty="0">
                <a:solidFill>
                  <a:srgbClr val="376FAA"/>
                </a:solidFill>
                <a:effectLst/>
                <a:latin typeface="Cambria" panose="02040503050406030204" pitchFamily="18" charset="0"/>
                <a:hlinkClick r:id="rId10"/>
              </a:rPr>
              <a:t>PubMed</a:t>
            </a:r>
            <a:r>
              <a:rPr lang="en-US" b="0" i="0" dirty="0">
                <a:solidFill>
                  <a:srgbClr val="212121"/>
                </a:solidFill>
                <a:effectLst/>
                <a:latin typeface="Cambria" panose="02040503050406030204" pitchFamily="18" charset="0"/>
              </a:rPr>
              <a:t>] [</a:t>
            </a:r>
            <a:r>
              <a:rPr lang="en-US" b="0" i="0" u="sng" dirty="0">
                <a:solidFill>
                  <a:srgbClr val="376FAA"/>
                </a:solidFill>
                <a:effectLst/>
                <a:latin typeface="Cambria" panose="02040503050406030204" pitchFamily="18" charset="0"/>
                <a:hlinkClick r:id="rId11"/>
              </a:rPr>
              <a:t>Google Scholar</a:t>
            </a:r>
            <a:r>
              <a:rPr lang="en-US" b="0" i="0" dirty="0">
                <a:solidFill>
                  <a:srgbClr val="212121"/>
                </a:solidFill>
                <a:effectLst/>
                <a:latin typeface="Cambria" panose="02040503050406030204" pitchFamily="18" charset="0"/>
              </a:rPr>
              <a:t>]</a:t>
            </a:r>
          </a:p>
          <a:p>
            <a:endParaRPr lang="en-US" dirty="0"/>
          </a:p>
        </p:txBody>
      </p:sp>
    </p:spTree>
    <p:extLst>
      <p:ext uri="{BB962C8B-B14F-4D97-AF65-F5344CB8AC3E}">
        <p14:creationId xmlns:p14="http://schemas.microsoft.com/office/powerpoint/2010/main" val="617988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ank You Slide 26 | Thank You Slides Templates | SlideUpLift">
            <a:extLst>
              <a:ext uri="{FF2B5EF4-FFF2-40B4-BE49-F238E27FC236}">
                <a16:creationId xmlns:a16="http://schemas.microsoft.com/office/drawing/2014/main" id="{90D2C6F1-668B-38F6-E80B-2005F98F5A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618978"/>
            <a:ext cx="9144000" cy="62390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7767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0B18D-CBA4-2603-E86C-979FE1713160}"/>
              </a:ext>
            </a:extLst>
          </p:cNvPr>
          <p:cNvSpPr>
            <a:spLocks noGrp="1"/>
          </p:cNvSpPr>
          <p:nvPr>
            <p:ph type="title"/>
          </p:nvPr>
        </p:nvSpPr>
        <p:spPr/>
        <p:txBody>
          <a:bodyPr/>
          <a:lstStyle/>
          <a:p>
            <a:r>
              <a:rPr lang="en-US" dirty="0"/>
              <a:t>What is GPT chat</a:t>
            </a:r>
          </a:p>
        </p:txBody>
      </p:sp>
      <p:sp>
        <p:nvSpPr>
          <p:cNvPr id="3" name="Text Placeholder 2">
            <a:extLst>
              <a:ext uri="{FF2B5EF4-FFF2-40B4-BE49-F238E27FC236}">
                <a16:creationId xmlns:a16="http://schemas.microsoft.com/office/drawing/2014/main" id="{E4CFBECE-4678-6786-2CE5-3BB8C0EFC370}"/>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032404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D4818-A8D2-1813-16BB-A0B973193516}"/>
              </a:ext>
            </a:extLst>
          </p:cNvPr>
          <p:cNvSpPr>
            <a:spLocks noGrp="1"/>
          </p:cNvSpPr>
          <p:nvPr>
            <p:ph type="title"/>
          </p:nvPr>
        </p:nvSpPr>
        <p:spPr>
          <a:xfrm>
            <a:off x="1563623" y="1153550"/>
            <a:ext cx="9366974" cy="4135901"/>
          </a:xfrm>
        </p:spPr>
        <p:txBody>
          <a:bodyPr/>
          <a:lstStyle/>
          <a:p>
            <a:r>
              <a:rPr lang="en-US" sz="9600" b="0" i="0" dirty="0">
                <a:solidFill>
                  <a:srgbClr val="202122"/>
                </a:solidFill>
                <a:effectLst/>
                <a:latin typeface="Arial" panose="020B0604020202020204" pitchFamily="34" charset="0"/>
              </a:rPr>
              <a:t> </a:t>
            </a:r>
            <a:r>
              <a:rPr lang="en-US" sz="2800" b="0" i="0" dirty="0">
                <a:solidFill>
                  <a:schemeClr val="tx2">
                    <a:lumMod val="75000"/>
                  </a:schemeClr>
                </a:solidFill>
                <a:effectLst/>
                <a:latin typeface="Arial" panose="020B0604020202020204" pitchFamily="34" charset="0"/>
              </a:rPr>
              <a:t>(</a:t>
            </a:r>
            <a:r>
              <a:rPr lang="en-US" sz="2800" b="1" i="0" dirty="0">
                <a:solidFill>
                  <a:schemeClr val="tx2">
                    <a:lumMod val="75000"/>
                  </a:schemeClr>
                </a:solidFill>
                <a:effectLst/>
                <a:latin typeface="Arial" panose="020B0604020202020204" pitchFamily="34" charset="0"/>
              </a:rPr>
              <a:t>Chat Generative Pre-trained Transformer</a:t>
            </a:r>
            <a:r>
              <a:rPr lang="en-US" sz="2800" b="0" i="0" dirty="0">
                <a:solidFill>
                  <a:schemeClr val="tx2">
                    <a:lumMod val="75000"/>
                  </a:schemeClr>
                </a:solidFill>
                <a:effectLst/>
                <a:latin typeface="Arial" panose="020B0604020202020204" pitchFamily="34" charset="0"/>
              </a:rPr>
              <a:t>)   </a:t>
            </a:r>
            <a:r>
              <a:rPr lang="en-US" sz="2800" b="1" i="0" dirty="0">
                <a:solidFill>
                  <a:schemeClr val="tx2">
                    <a:lumMod val="75000"/>
                  </a:schemeClr>
                </a:solidFill>
                <a:effectLst/>
                <a:latin typeface="Arial" panose="020B0604020202020204" pitchFamily="34" charset="0"/>
              </a:rPr>
              <a:t> </a:t>
            </a:r>
            <a:br>
              <a:rPr lang="en-US" sz="2000" b="1" i="0" dirty="0">
                <a:solidFill>
                  <a:schemeClr val="tx1"/>
                </a:solidFill>
                <a:effectLst/>
                <a:latin typeface="Arial" panose="020B0604020202020204" pitchFamily="34" charset="0"/>
              </a:rPr>
            </a:br>
            <a:r>
              <a:rPr lang="en-US" sz="2000" b="1" i="0" dirty="0">
                <a:solidFill>
                  <a:schemeClr val="tx1"/>
                </a:solidFill>
                <a:effectLst/>
                <a:latin typeface="Arial" panose="020B0604020202020204" pitchFamily="34" charset="0"/>
              </a:rPr>
              <a:t> </a:t>
            </a:r>
            <a:r>
              <a:rPr lang="en-US" sz="2400" b="1" i="0" dirty="0">
                <a:solidFill>
                  <a:srgbClr val="FF0000"/>
                </a:solidFill>
                <a:effectLst/>
                <a:latin typeface="Cambria" panose="02040503050406030204" pitchFamily="18" charset="0"/>
              </a:rPr>
              <a:t>is an artificial intelligence chatbot that uses natural language processing that can respond to human input in a conversational manner</a:t>
            </a:r>
            <a:endParaRPr lang="en-US" sz="2400" b="1" dirty="0">
              <a:solidFill>
                <a:srgbClr val="FF0000"/>
              </a:solidFill>
            </a:endParaRPr>
          </a:p>
        </p:txBody>
      </p:sp>
    </p:spTree>
    <p:extLst>
      <p:ext uri="{BB962C8B-B14F-4D97-AF65-F5344CB8AC3E}">
        <p14:creationId xmlns:p14="http://schemas.microsoft.com/office/powerpoint/2010/main" val="4162552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55DCB0C-8889-8183-857D-5666A88BD410}"/>
              </a:ext>
            </a:extLst>
          </p:cNvPr>
          <p:cNvSpPr>
            <a:spLocks noGrp="1"/>
          </p:cNvSpPr>
          <p:nvPr>
            <p:ph type="body" idx="1"/>
          </p:nvPr>
        </p:nvSpPr>
        <p:spPr>
          <a:xfrm>
            <a:off x="1563624" y="1955409"/>
            <a:ext cx="9070848" cy="3183853"/>
          </a:xfrm>
        </p:spPr>
        <p:txBody>
          <a:bodyPr>
            <a:normAutofit/>
          </a:bodyPr>
          <a:lstStyle/>
          <a:p>
            <a:pPr marL="285750" indent="-285750" algn="l">
              <a:buFont typeface="Wingdings" panose="05000000000000000000" pitchFamily="2" charset="2"/>
              <a:buChar char="v"/>
            </a:pPr>
            <a:r>
              <a:rPr lang="en-US" sz="1800" b="1" i="0" dirty="0">
                <a:solidFill>
                  <a:schemeClr val="tx2">
                    <a:lumMod val="50000"/>
                  </a:schemeClr>
                </a:solidFill>
                <a:effectLst/>
                <a:latin typeface="Arial" panose="020B0604020202020204" pitchFamily="34" charset="0"/>
              </a:rPr>
              <a:t>It had become the fastest-growing consumer software application in history.</a:t>
            </a:r>
          </a:p>
          <a:p>
            <a:pPr marL="285750" indent="-285750" algn="l">
              <a:buFont typeface="Wingdings" panose="05000000000000000000" pitchFamily="2" charset="2"/>
              <a:buChar char="v"/>
            </a:pPr>
            <a:r>
              <a:rPr lang="en-US" sz="1800" b="1" i="0" dirty="0" err="1">
                <a:solidFill>
                  <a:srgbClr val="FF0000"/>
                </a:solidFill>
                <a:effectLst/>
                <a:latin typeface="Arial" panose="020B0604020202020204" pitchFamily="34" charset="0"/>
              </a:rPr>
              <a:t>Chatgpt</a:t>
            </a:r>
            <a:r>
              <a:rPr lang="en-US" sz="1800" b="1" i="0" dirty="0">
                <a:solidFill>
                  <a:srgbClr val="FF0000"/>
                </a:solidFill>
                <a:effectLst/>
                <a:latin typeface="Arial" panose="020B0604020202020204" pitchFamily="34" charset="0"/>
              </a:rPr>
              <a:t> is available for use online  </a:t>
            </a:r>
          </a:p>
          <a:p>
            <a:pPr marL="285750" indent="-285750" algn="l">
              <a:buFont typeface="Wingdings" panose="05000000000000000000" pitchFamily="2" charset="2"/>
              <a:buChar char="v"/>
            </a:pPr>
            <a:r>
              <a:rPr lang="en-US" b="1" i="0" dirty="0" err="1">
                <a:solidFill>
                  <a:schemeClr val="accent4">
                    <a:lumMod val="50000"/>
                  </a:schemeClr>
                </a:solidFill>
                <a:effectLst/>
                <a:latin typeface="Arial" panose="020B0604020202020204" pitchFamily="34" charset="0"/>
              </a:rPr>
              <a:t>Chatgpt</a:t>
            </a:r>
            <a:r>
              <a:rPr lang="en-US" b="1" i="0" dirty="0">
                <a:solidFill>
                  <a:schemeClr val="accent4">
                    <a:lumMod val="50000"/>
                  </a:schemeClr>
                </a:solidFill>
                <a:effectLst/>
                <a:latin typeface="Arial" panose="020B0604020202020204" pitchFamily="34" charset="0"/>
              </a:rPr>
              <a:t> was released as a freely available research preview,</a:t>
            </a:r>
            <a:endParaRPr lang="en-US" b="1" dirty="0">
              <a:solidFill>
                <a:schemeClr val="accent4">
                  <a:lumMod val="50000"/>
                </a:schemeClr>
              </a:solidFill>
              <a:latin typeface="Arial" panose="020B0604020202020204" pitchFamily="34" charset="0"/>
            </a:endParaRPr>
          </a:p>
          <a:p>
            <a:pPr marL="285750" indent="-285750" algn="l">
              <a:buFont typeface="Wingdings" panose="05000000000000000000" pitchFamily="2" charset="2"/>
              <a:buChar char="v"/>
            </a:pPr>
            <a:r>
              <a:rPr lang="en-US" sz="1800" b="1" i="0" dirty="0">
                <a:solidFill>
                  <a:srgbClr val="7030A0"/>
                </a:solidFill>
                <a:effectLst/>
                <a:latin typeface="Arial" panose="020B0604020202020204" pitchFamily="34" charset="0"/>
              </a:rPr>
              <a:t> Function is to mimic a human conversationalist, </a:t>
            </a:r>
            <a:r>
              <a:rPr lang="en-US" sz="1800" b="1" i="0" dirty="0" err="1">
                <a:solidFill>
                  <a:srgbClr val="7030A0"/>
                </a:solidFill>
                <a:effectLst/>
                <a:latin typeface="Arial" panose="020B0604020202020204" pitchFamily="34" charset="0"/>
              </a:rPr>
              <a:t>chatgpt</a:t>
            </a:r>
            <a:r>
              <a:rPr lang="en-US" sz="1800" b="1" i="0" dirty="0">
                <a:solidFill>
                  <a:srgbClr val="7030A0"/>
                </a:solidFill>
                <a:effectLst/>
                <a:latin typeface="Arial" panose="020B0604020202020204" pitchFamily="34" charset="0"/>
              </a:rPr>
              <a:t> is versatile. Among countless examples, it can write and debug computer programs;</a:t>
            </a:r>
            <a:r>
              <a:rPr lang="en-US" sz="1800" b="1" i="0" u="none" strike="noStrike" baseline="30000" dirty="0">
                <a:solidFill>
                  <a:srgbClr val="7030A0"/>
                </a:solidFill>
                <a:effectLst/>
                <a:latin typeface="Arial" panose="020B0604020202020204" pitchFamily="34" charset="0"/>
              </a:rPr>
              <a:t> </a:t>
            </a:r>
            <a:r>
              <a:rPr lang="en-US" sz="1800" b="1" i="0" dirty="0">
                <a:solidFill>
                  <a:srgbClr val="7030A0"/>
                </a:solidFill>
                <a:effectLst/>
                <a:latin typeface="Arial" panose="020B0604020202020204" pitchFamily="34" charset="0"/>
              </a:rPr>
              <a:t>compose music, teleplays, fairy tales, and student essays; </a:t>
            </a:r>
            <a:r>
              <a:rPr lang="en-US" sz="1800" b="1" i="0" u="none" strike="noStrike" dirty="0">
                <a:solidFill>
                  <a:srgbClr val="7030A0"/>
                </a:solidFill>
                <a:effectLst/>
                <a:latin typeface="Arial" panose="020B0604020202020204" pitchFamily="34" charset="0"/>
                <a:hlinkClick r:id="rId2" tooltip="Question answering">
                  <a:extLst>
                    <a:ext uri="{A12FA001-AC4F-418D-AE19-62706E023703}">
                      <ahyp:hlinkClr xmlns:ahyp="http://schemas.microsoft.com/office/drawing/2018/hyperlinkcolor" val="tx"/>
                    </a:ext>
                  </a:extLst>
                </a:hlinkClick>
              </a:rPr>
              <a:t>answer test questions</a:t>
            </a:r>
            <a:r>
              <a:rPr lang="en-US" sz="1800" b="1" i="0" dirty="0">
                <a:solidFill>
                  <a:srgbClr val="7030A0"/>
                </a:solidFill>
                <a:effectLst/>
                <a:latin typeface="Arial" panose="020B0604020202020204" pitchFamily="34" charset="0"/>
              </a:rPr>
              <a:t>  </a:t>
            </a:r>
            <a:endParaRPr lang="en-US" b="0" i="0" dirty="0">
              <a:effectLst/>
              <a:latin typeface="Arial" panose="020B0604020202020204" pitchFamily="34" charset="0"/>
            </a:endParaRPr>
          </a:p>
          <a:p>
            <a:pPr algn="l"/>
            <a:endParaRPr lang="en-US" dirty="0"/>
          </a:p>
        </p:txBody>
      </p:sp>
    </p:spTree>
    <p:extLst>
      <p:ext uri="{BB962C8B-B14F-4D97-AF65-F5344CB8AC3E}">
        <p14:creationId xmlns:p14="http://schemas.microsoft.com/office/powerpoint/2010/main" val="793471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B5BA5-561A-1932-20D6-195E620CD91D}"/>
              </a:ext>
            </a:extLst>
          </p:cNvPr>
          <p:cNvSpPr>
            <a:spLocks noGrp="1"/>
          </p:cNvSpPr>
          <p:nvPr>
            <p:ph type="title"/>
          </p:nvPr>
        </p:nvSpPr>
        <p:spPr/>
        <p:txBody>
          <a:bodyPr/>
          <a:lstStyle/>
          <a:p>
            <a:r>
              <a:rPr lang="en-US" dirty="0"/>
              <a:t>In dentistry</a:t>
            </a:r>
          </a:p>
        </p:txBody>
      </p:sp>
      <p:sp>
        <p:nvSpPr>
          <p:cNvPr id="3" name="Text Placeholder 2">
            <a:extLst>
              <a:ext uri="{FF2B5EF4-FFF2-40B4-BE49-F238E27FC236}">
                <a16:creationId xmlns:a16="http://schemas.microsoft.com/office/drawing/2014/main" id="{0FB708F0-0451-80FF-CA5C-3372FABDC844}"/>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498310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3AECD16-4DFD-1D5F-20FE-006295C19265}"/>
              </a:ext>
            </a:extLst>
          </p:cNvPr>
          <p:cNvSpPr>
            <a:spLocks noGrp="1"/>
          </p:cNvSpPr>
          <p:nvPr>
            <p:ph type="body" idx="1"/>
          </p:nvPr>
        </p:nvSpPr>
        <p:spPr>
          <a:xfrm>
            <a:off x="1563624" y="1828801"/>
            <a:ext cx="9070848" cy="3310462"/>
          </a:xfrm>
        </p:spPr>
        <p:txBody>
          <a:bodyPr>
            <a:normAutofit/>
          </a:bodyPr>
          <a:lstStyle/>
          <a:p>
            <a:pPr algn="l"/>
            <a:r>
              <a:rPr lang="en-US" sz="2400" b="1" i="0" dirty="0">
                <a:solidFill>
                  <a:schemeClr val="accent4">
                    <a:lumMod val="50000"/>
                  </a:schemeClr>
                </a:solidFill>
                <a:effectLst/>
                <a:latin typeface="Cambria" panose="02040503050406030204" pitchFamily="18" charset="0"/>
              </a:rPr>
              <a:t> it is used in diagnoses and for assessing disease risk and scheduling appointments. It also has a role in scientific research. In the dental field, it has provided many benefits such as detecting dental and maxillofacial abnormalities on panoramic radiographs and identifying different dental restorations. Therefore, it helps in decreasing the workload.</a:t>
            </a:r>
            <a:endParaRPr lang="en-US" sz="2400" b="1" dirty="0">
              <a:solidFill>
                <a:schemeClr val="accent4">
                  <a:lumMod val="50000"/>
                </a:schemeClr>
              </a:solidFill>
            </a:endParaRPr>
          </a:p>
        </p:txBody>
      </p:sp>
    </p:spTree>
    <p:extLst>
      <p:ext uri="{BB962C8B-B14F-4D97-AF65-F5344CB8AC3E}">
        <p14:creationId xmlns:p14="http://schemas.microsoft.com/office/powerpoint/2010/main" val="1823712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42C76E2-3767-A868-9D98-B36C8BA98EE6}"/>
              </a:ext>
            </a:extLst>
          </p:cNvPr>
          <p:cNvPicPr>
            <a:picLocks noChangeAspect="1"/>
          </p:cNvPicPr>
          <p:nvPr/>
        </p:nvPicPr>
        <p:blipFill>
          <a:blip r:embed="rId2"/>
          <a:stretch>
            <a:fillRect/>
          </a:stretch>
        </p:blipFill>
        <p:spPr>
          <a:xfrm>
            <a:off x="2390258" y="447259"/>
            <a:ext cx="7411484" cy="5963482"/>
          </a:xfrm>
          <a:prstGeom prst="rect">
            <a:avLst/>
          </a:prstGeom>
        </p:spPr>
      </p:pic>
    </p:spTree>
    <p:extLst>
      <p:ext uri="{BB962C8B-B14F-4D97-AF65-F5344CB8AC3E}">
        <p14:creationId xmlns:p14="http://schemas.microsoft.com/office/powerpoint/2010/main" val="1242447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2D660-6A49-384F-91FF-1357E6715695}"/>
              </a:ext>
            </a:extLst>
          </p:cNvPr>
          <p:cNvSpPr>
            <a:spLocks noGrp="1"/>
          </p:cNvSpPr>
          <p:nvPr>
            <p:ph type="title"/>
          </p:nvPr>
        </p:nvSpPr>
        <p:spPr>
          <a:xfrm>
            <a:off x="2208627" y="2094308"/>
            <a:ext cx="8425843" cy="2576165"/>
          </a:xfrm>
        </p:spPr>
        <p:txBody>
          <a:bodyPr/>
          <a:lstStyle/>
          <a:p>
            <a:br>
              <a:rPr lang="en-US" sz="11500" b="0" i="0" dirty="0">
                <a:solidFill>
                  <a:srgbClr val="05080D"/>
                </a:solidFill>
                <a:effectLst/>
                <a:latin typeface="Inter"/>
              </a:rPr>
            </a:br>
            <a:r>
              <a:rPr lang="en-US" sz="3200" b="1" i="0" dirty="0">
                <a:solidFill>
                  <a:srgbClr val="000000"/>
                </a:solidFill>
                <a:effectLst/>
                <a:latin typeface="Inter"/>
              </a:rPr>
              <a:t>To get started with ChatGPT</a:t>
            </a:r>
            <a:r>
              <a:rPr lang="en-US" sz="11500" b="0" i="0" dirty="0">
                <a:solidFill>
                  <a:srgbClr val="000000"/>
                </a:solidFill>
                <a:effectLst/>
                <a:latin typeface="Inter"/>
              </a:rPr>
              <a:t> </a:t>
            </a:r>
            <a:br>
              <a:rPr lang="en-US" sz="11500" b="0" i="0" dirty="0">
                <a:solidFill>
                  <a:srgbClr val="05080D"/>
                </a:solidFill>
                <a:effectLst/>
                <a:latin typeface="Inter"/>
              </a:rPr>
            </a:br>
            <a:endParaRPr lang="en-US" sz="11500" dirty="0"/>
          </a:p>
        </p:txBody>
      </p:sp>
      <p:sp>
        <p:nvSpPr>
          <p:cNvPr id="3" name="Text Placeholder 2">
            <a:extLst>
              <a:ext uri="{FF2B5EF4-FFF2-40B4-BE49-F238E27FC236}">
                <a16:creationId xmlns:a16="http://schemas.microsoft.com/office/drawing/2014/main" id="{D039DBC0-6743-5C29-8A11-011771FA0FBB}"/>
              </a:ext>
            </a:extLst>
          </p:cNvPr>
          <p:cNvSpPr>
            <a:spLocks noGrp="1"/>
          </p:cNvSpPr>
          <p:nvPr>
            <p:ph type="body" idx="1"/>
          </p:nvPr>
        </p:nvSpPr>
        <p:spPr>
          <a:xfrm>
            <a:off x="1563624" y="3080825"/>
            <a:ext cx="9070848" cy="2058437"/>
          </a:xfrm>
        </p:spPr>
        <p:txBody>
          <a:bodyPr>
            <a:normAutofit/>
          </a:bodyPr>
          <a:lstStyle/>
          <a:p>
            <a:pPr marL="285750" indent="-285750" algn="l">
              <a:buFont typeface="Arial" panose="020B0604020202020204" pitchFamily="34" charset="0"/>
              <a:buChar char="•"/>
            </a:pPr>
            <a:r>
              <a:rPr lang="en-US" sz="1600" b="0" i="0" dirty="0">
                <a:solidFill>
                  <a:srgbClr val="000000"/>
                </a:solidFill>
                <a:effectLst/>
                <a:latin typeface="Inter"/>
              </a:rPr>
              <a:t> </a:t>
            </a:r>
            <a:endParaRPr lang="en-US" dirty="0"/>
          </a:p>
        </p:txBody>
      </p:sp>
    </p:spTree>
    <p:extLst>
      <p:ext uri="{BB962C8B-B14F-4D97-AF65-F5344CB8AC3E}">
        <p14:creationId xmlns:p14="http://schemas.microsoft.com/office/powerpoint/2010/main" val="3956198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A0244C6-864E-E21E-BEA2-BA6703DD6E8F}"/>
              </a:ext>
            </a:extLst>
          </p:cNvPr>
          <p:cNvSpPr>
            <a:spLocks noGrp="1"/>
          </p:cNvSpPr>
          <p:nvPr>
            <p:ph type="body" idx="1"/>
          </p:nvPr>
        </p:nvSpPr>
        <p:spPr>
          <a:xfrm>
            <a:off x="1828592" y="2110155"/>
            <a:ext cx="7344642" cy="437750"/>
          </a:xfrm>
        </p:spPr>
        <p:txBody>
          <a:bodyPr>
            <a:normAutofit/>
          </a:bodyPr>
          <a:lstStyle/>
          <a:p>
            <a:r>
              <a:rPr lang="en-US" b="1" i="0" dirty="0">
                <a:solidFill>
                  <a:srgbClr val="000000"/>
                </a:solidFill>
                <a:effectLst/>
                <a:latin typeface="Inter"/>
              </a:rPr>
              <a:t>1. Opening a new OpenAI Account</a:t>
            </a:r>
            <a:endParaRPr lang="en-US" dirty="0"/>
          </a:p>
        </p:txBody>
      </p:sp>
      <p:pic>
        <p:nvPicPr>
          <p:cNvPr id="1028" name="Picture 4" descr="ChatGPT welcome page">
            <a:extLst>
              <a:ext uri="{FF2B5EF4-FFF2-40B4-BE49-F238E27FC236}">
                <a16:creationId xmlns:a16="http://schemas.microsoft.com/office/drawing/2014/main" id="{525F4ED6-DAAE-4CFA-0297-73B6032AD9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8765" y="2912011"/>
            <a:ext cx="6154469" cy="24296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10059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1129</TotalTime>
  <Words>589</Words>
  <Application>Microsoft Office PowerPoint</Application>
  <PresentationFormat>Widescreen</PresentationFormat>
  <Paragraphs>37</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Cambria</vt:lpstr>
      <vt:lpstr>Century Gothic</vt:lpstr>
      <vt:lpstr>Garamond</vt:lpstr>
      <vt:lpstr>Inter</vt:lpstr>
      <vt:lpstr>Wingdings</vt:lpstr>
      <vt:lpstr>Savon</vt:lpstr>
      <vt:lpstr>GPT chat lec Zainab a azeez</vt:lpstr>
      <vt:lpstr>What is GPT chat</vt:lpstr>
      <vt:lpstr> (Chat Generative Pre-trained Transformer)      is an artificial intelligence chatbot that uses natural language processing that can respond to human input in a conversational manner</vt:lpstr>
      <vt:lpstr>PowerPoint Presentation</vt:lpstr>
      <vt:lpstr>In dentistry</vt:lpstr>
      <vt:lpstr>PowerPoint Presentation</vt:lpstr>
      <vt:lpstr>PowerPoint Presentation</vt:lpstr>
      <vt:lpstr> To get started with ChatGPT  </vt:lpstr>
      <vt:lpstr>PowerPoint Presentation</vt:lpstr>
      <vt:lpstr>2. Read through the tips and disclaimers from ChatGPT</vt:lpstr>
      <vt:lpstr>3. Get started with ChatGPT</vt:lpstr>
      <vt:lpstr>PowerPoint Presentation</vt:lpstr>
      <vt:lpstr>While ChatGPT’s ability to generate text and answer questions is impressive, not every response it gives may be accurate. It may take some trial and error to get the answer you are looking for</vt:lpstr>
      <vt:lpstr>Note:  </vt:lpstr>
      <vt:lpstr>limitation</vt:lpstr>
      <vt:lpstr>Conclusion </vt:lpstr>
      <vt:lpstr>References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GPT chat</dc:title>
  <dc:creator>hp</dc:creator>
  <cp:lastModifiedBy>hp</cp:lastModifiedBy>
  <cp:revision>9</cp:revision>
  <dcterms:created xsi:type="dcterms:W3CDTF">2024-03-05T17:55:13Z</dcterms:created>
  <dcterms:modified xsi:type="dcterms:W3CDTF">2024-03-07T08:20:24Z</dcterms:modified>
</cp:coreProperties>
</file>