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9" r:id="rId3"/>
    <p:sldId id="290" r:id="rId4"/>
    <p:sldId id="270" r:id="rId5"/>
    <p:sldId id="291" r:id="rId6"/>
    <p:sldId id="292" r:id="rId7"/>
    <p:sldId id="293" r:id="rId8"/>
    <p:sldId id="277" r:id="rId9"/>
    <p:sldId id="278" r:id="rId10"/>
    <p:sldId id="279" r:id="rId11"/>
    <p:sldId id="280" r:id="rId12"/>
    <p:sldId id="294" r:id="rId13"/>
    <p:sldId id="281" r:id="rId14"/>
    <p:sldId id="282" r:id="rId15"/>
    <p:sldId id="283" r:id="rId16"/>
    <p:sldId id="284" r:id="rId17"/>
    <p:sldId id="260" r:id="rId18"/>
    <p:sldId id="266" r:id="rId19"/>
    <p:sldId id="285" r:id="rId20"/>
    <p:sldId id="286" r:id="rId21"/>
    <p:sldId id="287" r:id="rId22"/>
    <p:sldId id="268" r:id="rId23"/>
    <p:sldId id="263" r:id="rId24"/>
    <p:sldId id="262" r:id="rId25"/>
    <p:sldId id="265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7250"/>
    <a:srgbClr val="929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514843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9E9"/>
          </a:solidFill>
        </a:fill>
      </a:tcStyle>
    </a:wholeTbl>
    <a:band1H>
      <a:tcStyle>
        <a:tcBdr/>
        <a:fill>
          <a:solidFill>
            <a:srgbClr val="D0CFC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CFC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14843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14843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14843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1484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handoutMaster" Target="handoutMasters/handout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7D6C71-1E2A-4734-89E6-3E9B357331B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514843"/>
              </a:solidFill>
              <a:uFillTx/>
              <a:latin typeface="Euphemia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12F71E-519F-4E87-802A-1725BEBFEAC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E526FE-ADF3-4EC2-B4C6-6DEBC459BAD4}" type="datetime1">
              <a:rPr lang="en-US" sz="1200" b="0" i="0" u="none" strike="noStrike" kern="1200" cap="none" spc="0" baseline="0">
                <a:solidFill>
                  <a:srgbClr val="514843"/>
                </a:solidFill>
                <a:uFillTx/>
                <a:latin typeface="Euphemia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3/12/2024</a:t>
            </a:fld>
            <a:endParaRPr lang="en-US" sz="1200" b="0" i="0" u="none" strike="noStrike" kern="1200" cap="none" spc="0" baseline="0">
              <a:solidFill>
                <a:srgbClr val="514843"/>
              </a:solidFill>
              <a:uFillTx/>
              <a:latin typeface="Euphemi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8FECC-E131-470E-87AD-493F3E5504B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514843"/>
              </a:solidFill>
              <a:uFillTx/>
              <a:latin typeface="Euphemi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6B003-4A9C-45C1-9CAC-C7D52F28242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AF209D-2187-4417-A961-3D94CE916BA8}" type="slidenum">
              <a:t>‹#›</a:t>
            </a:fld>
            <a:endParaRPr lang="en-GB" sz="1200" b="0" i="0" u="none" strike="noStrike" kern="1200" cap="none" spc="0" baseline="0">
              <a:solidFill>
                <a:srgbClr val="514843"/>
              </a:solidFill>
              <a:uFillTx/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624085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7BCAD9-F6F1-494F-A06D-7F702AC717B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14843"/>
                </a:solidFill>
                <a:uFillTx/>
                <a:latin typeface="Euphemia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3F8175-47C7-4406-BB5D-9354073AD51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14843"/>
                </a:solidFill>
                <a:uFillTx/>
                <a:latin typeface="Euphemia"/>
              </a:defRPr>
            </a:lvl1pPr>
          </a:lstStyle>
          <a:p>
            <a:pPr lvl="0"/>
            <a:fld id="{38DB5CCC-6DFF-43C5-BDF9-98A52915D42C}" type="datetime1">
              <a:rPr lang="en-US"/>
              <a:pPr lvl="0"/>
              <a:t>3/12/2024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602662A-D0A5-4DF7-B5BB-B3838B0F88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9DB7D0-95DE-4C2E-853D-3E72B616244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8710C-D3AB-4960-87D3-021DDA40720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14843"/>
                </a:solidFill>
                <a:uFillTx/>
                <a:latin typeface="Euphemia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01D46-D4CC-4071-9C3C-CCA10DC9855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14843"/>
                </a:solidFill>
                <a:uFillTx/>
                <a:latin typeface="Euphemia"/>
              </a:defRPr>
            </a:lvl1pPr>
          </a:lstStyle>
          <a:p>
            <a:pPr lvl="0"/>
            <a:fld id="{86D31CEE-C37F-44D3-BFD1-CCA6A968D99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8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514843"/>
        </a:solidFill>
        <a:uFillTx/>
        <a:latin typeface="Euphemia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514843"/>
        </a:solidFill>
        <a:uFillTx/>
        <a:latin typeface="Euphemia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514843"/>
        </a:solidFill>
        <a:uFillTx/>
        <a:latin typeface="Euphemia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514843"/>
        </a:solidFill>
        <a:uFillTx/>
        <a:latin typeface="Euphemia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514843"/>
        </a:solidFill>
        <a:uFillTx/>
        <a:latin typeface="Euphemi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40C2EE-B4B9-4B80-AE6D-C7CD95CFB7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504B89-D5F5-4A76-865D-0915E40226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b="1" i="1">
                <a:latin typeface="Arial" pitchFamily="34"/>
                <a:cs typeface="Arial" pitchFamily="34"/>
              </a:rPr>
              <a:t>NOTE:</a:t>
            </a:r>
          </a:p>
          <a:p>
            <a:pPr lvl="0"/>
            <a:r>
              <a:rPr lang="en-US" i="1">
                <a:latin typeface="Arial" pitchFamily="34"/>
                <a:cs typeface="Arial" pitchFamily="34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F8636-8762-446E-B77A-E697B90AA25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0325E7-C3B7-4E56-8D3F-F061AF1B2F0A}" type="slidenum">
              <a:t>1</a:t>
            </a:fld>
            <a:endParaRPr lang="en-US" sz="1200" b="0" i="0" u="none" strike="noStrike" kern="1200" cap="none" spc="0" baseline="0">
              <a:solidFill>
                <a:srgbClr val="514843"/>
              </a:solidFill>
              <a:uFillTx/>
              <a:latin typeface="Euphemi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45A8E39-0540-4E73-BA53-6BCBF87D6973}"/>
              </a:ext>
            </a:extLst>
          </p:cNvPr>
          <p:cNvSpPr/>
          <p:nvPr/>
        </p:nvSpPr>
        <p:spPr>
          <a:xfrm>
            <a:off x="0" y="0"/>
            <a:ext cx="12191996" cy="1079878"/>
          </a:xfrm>
          <a:prstGeom prst="rect">
            <a:avLst/>
          </a:prstGeom>
          <a:solidFill>
            <a:srgbClr val="51484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9E1A6E56-E19B-4CBA-8B03-833D9622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4444" y="0"/>
            <a:ext cx="1747528" cy="229208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8F22A48-CEA9-4210-B4D9-C3DD8EE92AE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04896" y="2292089"/>
            <a:ext cx="10096503" cy="2219687"/>
          </a:xfrm>
        </p:spPr>
        <p:txBody>
          <a:bodyPr anchor="ctr"/>
          <a:lstStyle>
            <a:lvl1pPr>
              <a:defRPr sz="4400" cap="all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718B441-EA53-41ED-AF2D-95409F162D0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04896" y="4511786"/>
            <a:ext cx="10096503" cy="9555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569086-A166-41AD-B49A-0CD3D6428A6C}"/>
              </a:ext>
            </a:extLst>
          </p:cNvPr>
          <p:cNvSpPr/>
          <p:nvPr/>
        </p:nvSpPr>
        <p:spPr>
          <a:xfrm>
            <a:off x="0" y="5778121"/>
            <a:ext cx="12191996" cy="1079878"/>
          </a:xfrm>
          <a:prstGeom prst="rect">
            <a:avLst/>
          </a:prstGeom>
          <a:solidFill>
            <a:srgbClr val="51484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68D85E6-EA69-44CC-B8E3-FFC2CB7654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DEDAD7"/>
                </a:solidFill>
              </a:defRPr>
            </a:lvl1pPr>
          </a:lstStyle>
          <a:p>
            <a:pPr lvl="0"/>
            <a:fld id="{AB1C1D1F-8913-4DEC-9DFA-050BBE1874B8}" type="datetime1">
              <a:rPr lang="en-US"/>
              <a:pPr lvl="0"/>
              <a:t>3/12/2024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099B0B-EEF5-4298-960E-D017E28E02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DEDAD7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E8F1E58-19EF-466A-B8B6-C80C88BE7F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DEDAD7"/>
                </a:solidFill>
              </a:defRPr>
            </a:lvl1pPr>
          </a:lstStyle>
          <a:p>
            <a:pPr lvl="0"/>
            <a:fld id="{7134ACD3-FB0C-47EE-A95C-EDB8A84288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02796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8314-9736-4257-8318-0008F75DF1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1BA4648-E712-4C99-ABDE-A87912F2DEE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04896" y="1600200"/>
            <a:ext cx="3396996" cy="4572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94C8D0F1-493A-4354-8D4B-FF6DF8A72D0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654670" y="1600200"/>
            <a:ext cx="6430911" cy="4572000"/>
          </a:xfrm>
        </p:spPr>
        <p:txBody>
          <a:bodyPr tIns="118872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14389-0120-4B95-8E6B-F2D9378493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2FAAB4-FC9B-4AC1-A1B6-3AE0B8B34211}" type="datetime1">
              <a:rPr lang="en-US"/>
              <a:pPr lvl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F27BF-3BEB-49DB-9ECB-7415378794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A1AF4-F9B7-44B2-BDAE-8E489F3FD4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F8365599-B542-4612-A67A-02008073507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211245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64CBD-8CB7-4D7B-A386-9E31F5C369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CA23C-BC18-4ECD-A987-9CDB77FAB3C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E7E9A-8727-49DC-AB37-BA827A8D00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19021E-FC7A-4AD5-B0F7-A3460024A652}" type="datetime1">
              <a:rPr lang="en-US"/>
              <a:pPr lvl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33C4D-6C5C-4029-A360-1AB4984E8B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299B6-1AD6-484F-B07A-39D37A3A48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8571433A-9274-45C0-8D3B-268E715A767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3898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E8D5C1-33D1-4EF7-AD5A-8DA1CF8D84B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372600" y="365129"/>
            <a:ext cx="1714500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1C71E-6CB6-4BE7-AAB5-EF8B6917634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104896" y="365129"/>
            <a:ext cx="809889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BD503-C873-44C1-B5BA-8745134440A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9444BC-13A7-4181-8E70-C8F85F25168D}" type="datetime1">
              <a:rPr lang="en-US"/>
              <a:pPr lvl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11DBC-26C1-4AAA-994E-FBA132173F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082A9-03A9-4BA9-9D85-A13CA1A4A6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5F511112-53FA-4E17-8264-6AF38AAACA21}" type="slidenum"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660017-B2B3-40D8-98B5-9F9B78FD295A}"/>
              </a:ext>
            </a:extLst>
          </p:cNvPr>
          <p:cNvGrpSpPr/>
          <p:nvPr/>
        </p:nvGrpSpPr>
        <p:grpSpPr>
          <a:xfrm>
            <a:off x="9288200" y="454694"/>
            <a:ext cx="84400" cy="5632704"/>
            <a:chOff x="9288200" y="454694"/>
            <a:chExt cx="84400" cy="563270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2A344F6-8F2D-4148-8D79-5D667A805B96}"/>
                </a:ext>
              </a:extLst>
            </p:cNvPr>
            <p:cNvCxnSpPr/>
            <p:nvPr/>
          </p:nvCxnSpPr>
          <p:spPr>
            <a:xfrm rot="16200004">
              <a:off x="6556248" y="3271046"/>
              <a:ext cx="5632704" cy="0"/>
            </a:xfrm>
            <a:prstGeom prst="straightConnector1">
              <a:avLst/>
            </a:prstGeom>
            <a:noFill/>
            <a:ln w="38103" cap="flat">
              <a:solidFill>
                <a:srgbClr val="514843"/>
              </a:solidFill>
              <a:prstDash val="solid"/>
              <a:miter/>
            </a:ln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E8FB62E-B932-4718-BBCB-11F53F4EA9C1}"/>
                </a:ext>
              </a:extLst>
            </p:cNvPr>
            <p:cNvCxnSpPr/>
            <p:nvPr/>
          </p:nvCxnSpPr>
          <p:spPr>
            <a:xfrm rot="16200004">
              <a:off x="6471848" y="3271046"/>
              <a:ext cx="5632704" cy="0"/>
            </a:xfrm>
            <a:prstGeom prst="straightConnector1">
              <a:avLst/>
            </a:prstGeom>
            <a:noFill/>
            <a:ln w="12701" cap="flat">
              <a:solidFill>
                <a:srgbClr val="514843"/>
              </a:solidFill>
              <a:prstDash val="solid"/>
              <a:miter/>
            </a:ln>
          </p:spPr>
        </p:cxnSp>
      </p:grpSp>
    </p:spTree>
    <p:extLst>
      <p:ext uri="{BB962C8B-B14F-4D97-AF65-F5344CB8AC3E}">
        <p14:creationId xmlns:p14="http://schemas.microsoft.com/office/powerpoint/2010/main" val="349125626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D6C4-F0D1-41F3-8BCC-1D7DF50C793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CAE4E-3C08-4FF7-B71E-089276CCFBC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2FB0-FCC5-4197-B637-4E96BF80541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4BDC62-46C8-447B-9657-AA76894F186E}" type="datetime1">
              <a:rPr lang="en-US"/>
              <a:pPr lvl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03184-A33D-4E2B-AA33-5921F8A9C9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9CA2D-5828-4B36-9F11-E94626FA9A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1C2F1AAB-8FF9-4EC6-A505-B1AC6399761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866991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B7C64-EE8C-4897-9499-AA43C93571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4896" y="2292089"/>
            <a:ext cx="5734046" cy="2219687"/>
          </a:xfrm>
        </p:spPr>
        <p:txBody>
          <a:bodyPr anchor="ctr"/>
          <a:lstStyle>
            <a:lvl1pPr>
              <a:defRPr sz="4400" cap="all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9C102-FD3B-45E3-97BE-0D38A6445B1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04896" y="4511786"/>
            <a:ext cx="5734046" cy="9555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  <p:sp>
        <p:nvSpPr>
          <p:cNvPr id="4" name="Picture Placeholder 10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5F2FE15F-376B-4AB1-8015-37E2196DD8E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981059" y="1310655"/>
            <a:ext cx="5210937" cy="4208608"/>
          </a:xfrm>
          <a:solidFill>
            <a:srgbClr val="DEDAD7"/>
          </a:solidFill>
        </p:spPr>
        <p:txBody>
          <a:bodyPr tIns="100584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Click icon to add picture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7905F1D-2655-4B12-B64D-31E89233D27C}"/>
              </a:ext>
            </a:extLst>
          </p:cNvPr>
          <p:cNvSpPr/>
          <p:nvPr/>
        </p:nvSpPr>
        <p:spPr>
          <a:xfrm>
            <a:off x="0" y="0"/>
            <a:ext cx="12191996" cy="1079878"/>
          </a:xfrm>
          <a:prstGeom prst="rect">
            <a:avLst/>
          </a:prstGeom>
          <a:solidFill>
            <a:srgbClr val="51484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F8EB4A3E-EF4E-4437-9319-10AFD8531101}"/>
              </a:ext>
            </a:extLst>
          </p:cNvPr>
          <p:cNvGrpSpPr/>
          <p:nvPr/>
        </p:nvGrpSpPr>
        <p:grpSpPr>
          <a:xfrm>
            <a:off x="0" y="1143000"/>
            <a:ext cx="12191996" cy="63121"/>
            <a:chOff x="0" y="1143000"/>
            <a:chExt cx="12191996" cy="63121"/>
          </a:xfrm>
        </p:grpSpPr>
        <p:cxnSp>
          <p:nvCxnSpPr>
            <p:cNvPr id="7" name="Straight Connector 14">
              <a:extLst>
                <a:ext uri="{FF2B5EF4-FFF2-40B4-BE49-F238E27FC236}">
                  <a16:creationId xmlns:a16="http://schemas.microsoft.com/office/drawing/2014/main" id="{5E8213B8-7952-43C3-A81A-112B23D02558}"/>
                </a:ext>
              </a:extLst>
            </p:cNvPr>
            <p:cNvCxnSpPr/>
            <p:nvPr/>
          </p:nvCxnSpPr>
          <p:spPr>
            <a:xfrm>
              <a:off x="0" y="1206121"/>
              <a:ext cx="12191996" cy="0"/>
            </a:xfrm>
            <a:prstGeom prst="straightConnector1">
              <a:avLst/>
            </a:prstGeom>
            <a:noFill/>
            <a:ln w="38103" cap="flat">
              <a:solidFill>
                <a:srgbClr val="514843"/>
              </a:solidFill>
              <a:prstDash val="solid"/>
              <a:miter/>
            </a:ln>
          </p:spPr>
        </p:cxnSp>
        <p:cxnSp>
          <p:nvCxnSpPr>
            <p:cNvPr id="8" name="Straight Connector 15">
              <a:extLst>
                <a:ext uri="{FF2B5EF4-FFF2-40B4-BE49-F238E27FC236}">
                  <a16:creationId xmlns:a16="http://schemas.microsoft.com/office/drawing/2014/main" id="{C1F017CB-6DD5-4EEF-88AD-77D0534C2072}"/>
                </a:ext>
              </a:extLst>
            </p:cNvPr>
            <p:cNvCxnSpPr/>
            <p:nvPr/>
          </p:nvCxnSpPr>
          <p:spPr>
            <a:xfrm>
              <a:off x="0" y="1143000"/>
              <a:ext cx="12191996" cy="0"/>
            </a:xfrm>
            <a:prstGeom prst="straightConnector1">
              <a:avLst/>
            </a:prstGeom>
            <a:noFill/>
            <a:ln w="12701" cap="flat">
              <a:solidFill>
                <a:srgbClr val="514843"/>
              </a:solidFill>
              <a:prstDash val="solid"/>
              <a:miter/>
            </a:ln>
          </p:spPr>
        </p:cxnSp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9A9929A5-1F22-4042-9ACC-BB204DFFD7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5880" y="0"/>
            <a:ext cx="1747528" cy="229208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0" name="Group 12">
            <a:extLst>
              <a:ext uri="{FF2B5EF4-FFF2-40B4-BE49-F238E27FC236}">
                <a16:creationId xmlns:a16="http://schemas.microsoft.com/office/drawing/2014/main" id="{7BFD882D-190D-41FF-B08E-711E7C1C1869}"/>
              </a:ext>
            </a:extLst>
          </p:cNvPr>
          <p:cNvGrpSpPr/>
          <p:nvPr/>
        </p:nvGrpSpPr>
        <p:grpSpPr>
          <a:xfrm>
            <a:off x="10" y="5645505"/>
            <a:ext cx="12191996" cy="63130"/>
            <a:chOff x="10" y="5645505"/>
            <a:chExt cx="12191996" cy="63130"/>
          </a:xfrm>
        </p:grpSpPr>
        <p:cxnSp>
          <p:nvCxnSpPr>
            <p:cNvPr id="11" name="Straight Connector 16">
              <a:extLst>
                <a:ext uri="{FF2B5EF4-FFF2-40B4-BE49-F238E27FC236}">
                  <a16:creationId xmlns:a16="http://schemas.microsoft.com/office/drawing/2014/main" id="{7B6F479D-143A-4E8B-9C51-8F541A94678E}"/>
                </a:ext>
              </a:extLst>
            </p:cNvPr>
            <p:cNvCxnSpPr/>
            <p:nvPr/>
          </p:nvCxnSpPr>
          <p:spPr>
            <a:xfrm rot="10799991">
              <a:off x="10" y="5645505"/>
              <a:ext cx="12191996" cy="0"/>
            </a:xfrm>
            <a:prstGeom prst="straightConnector1">
              <a:avLst/>
            </a:prstGeom>
            <a:noFill/>
            <a:ln w="38103" cap="flat">
              <a:solidFill>
                <a:srgbClr val="514843"/>
              </a:solidFill>
              <a:prstDash val="solid"/>
              <a:miter/>
            </a:ln>
          </p:spPr>
        </p:cxnSp>
        <p:cxnSp>
          <p:nvCxnSpPr>
            <p:cNvPr id="12" name="Straight Connector 17">
              <a:extLst>
                <a:ext uri="{FF2B5EF4-FFF2-40B4-BE49-F238E27FC236}">
                  <a16:creationId xmlns:a16="http://schemas.microsoft.com/office/drawing/2014/main" id="{3EF966C3-D4CE-4B0D-B1C0-4EE962D6EDF5}"/>
                </a:ext>
              </a:extLst>
            </p:cNvPr>
            <p:cNvCxnSpPr/>
            <p:nvPr/>
          </p:nvCxnSpPr>
          <p:spPr>
            <a:xfrm rot="10799991">
              <a:off x="10" y="5708635"/>
              <a:ext cx="12191996" cy="0"/>
            </a:xfrm>
            <a:prstGeom prst="straightConnector1">
              <a:avLst/>
            </a:prstGeom>
            <a:noFill/>
            <a:ln w="12701" cap="flat">
              <a:solidFill>
                <a:srgbClr val="514843"/>
              </a:solidFill>
              <a:prstDash val="solid"/>
              <a:miter/>
            </a:ln>
          </p:spPr>
        </p:cxnSp>
      </p:grpSp>
      <p:sp>
        <p:nvSpPr>
          <p:cNvPr id="13" name="Rectangle 6">
            <a:extLst>
              <a:ext uri="{FF2B5EF4-FFF2-40B4-BE49-F238E27FC236}">
                <a16:creationId xmlns:a16="http://schemas.microsoft.com/office/drawing/2014/main" id="{86183343-0D20-4BAE-BE54-BC39346CF84E}"/>
              </a:ext>
            </a:extLst>
          </p:cNvPr>
          <p:cNvSpPr/>
          <p:nvPr/>
        </p:nvSpPr>
        <p:spPr>
          <a:xfrm>
            <a:off x="0" y="5778121"/>
            <a:ext cx="12191996" cy="1079878"/>
          </a:xfrm>
          <a:prstGeom prst="rect">
            <a:avLst/>
          </a:prstGeom>
          <a:solidFill>
            <a:srgbClr val="51484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2151423364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0157A525-0C59-433F-A13D-2EFF0DF582A5}"/>
              </a:ext>
            </a:extLst>
          </p:cNvPr>
          <p:cNvGrpSpPr/>
          <p:nvPr/>
        </p:nvGrpSpPr>
        <p:grpSpPr>
          <a:xfrm>
            <a:off x="0" y="2514600"/>
            <a:ext cx="12192006" cy="3194035"/>
            <a:chOff x="0" y="2514600"/>
            <a:chExt cx="12192006" cy="3194035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75B8E570-20F3-4D48-AE22-31CF96F60997}"/>
                </a:ext>
              </a:extLst>
            </p:cNvPr>
            <p:cNvGrpSpPr/>
            <p:nvPr/>
          </p:nvGrpSpPr>
          <p:grpSpPr>
            <a:xfrm>
              <a:off x="0" y="2514600"/>
              <a:ext cx="12191996" cy="63121"/>
              <a:chOff x="0" y="2514600"/>
              <a:chExt cx="12191996" cy="63121"/>
            </a:xfrm>
          </p:grpSpPr>
          <p:cxnSp>
            <p:nvCxnSpPr>
              <p:cNvPr id="4" name="Straight Connector 13">
                <a:extLst>
                  <a:ext uri="{FF2B5EF4-FFF2-40B4-BE49-F238E27FC236}">
                    <a16:creationId xmlns:a16="http://schemas.microsoft.com/office/drawing/2014/main" id="{CFF12421-D8A3-476B-8111-C863711AA790}"/>
                  </a:ext>
                </a:extLst>
              </p:cNvPr>
              <p:cNvCxnSpPr/>
              <p:nvPr/>
            </p:nvCxnSpPr>
            <p:spPr>
              <a:xfrm>
                <a:off x="0" y="2577721"/>
                <a:ext cx="12191996" cy="0"/>
              </a:xfrm>
              <a:prstGeom prst="straightConnector1">
                <a:avLst/>
              </a:prstGeom>
              <a:noFill/>
              <a:ln w="38103" cap="flat">
                <a:solidFill>
                  <a:srgbClr val="514843"/>
                </a:solidFill>
                <a:prstDash val="solid"/>
                <a:miter/>
              </a:ln>
            </p:spPr>
          </p:cxnSp>
          <p:cxnSp>
            <p:nvCxnSpPr>
              <p:cNvPr id="5" name="Straight Connector 14">
                <a:extLst>
                  <a:ext uri="{FF2B5EF4-FFF2-40B4-BE49-F238E27FC236}">
                    <a16:creationId xmlns:a16="http://schemas.microsoft.com/office/drawing/2014/main" id="{F808E2CF-E193-49A1-8E6C-94E2F823D6F0}"/>
                  </a:ext>
                </a:extLst>
              </p:cNvPr>
              <p:cNvCxnSpPr/>
              <p:nvPr/>
            </p:nvCxnSpPr>
            <p:spPr>
              <a:xfrm>
                <a:off x="0" y="2514600"/>
                <a:ext cx="12191996" cy="0"/>
              </a:xfrm>
              <a:prstGeom prst="straightConnector1">
                <a:avLst/>
              </a:prstGeom>
              <a:noFill/>
              <a:ln w="12701" cap="flat">
                <a:solidFill>
                  <a:srgbClr val="514843"/>
                </a:solidFill>
                <a:prstDash val="solid"/>
                <a:miter/>
              </a:ln>
            </p:spPr>
          </p:cxnSp>
        </p:grp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DCFDEE7B-96BA-4EDB-AF44-10953486D80F}"/>
                </a:ext>
              </a:extLst>
            </p:cNvPr>
            <p:cNvSpPr/>
            <p:nvPr/>
          </p:nvSpPr>
          <p:spPr>
            <a:xfrm>
              <a:off x="0" y="2640851"/>
              <a:ext cx="12191996" cy="2941533"/>
            </a:xfrm>
            <a:prstGeom prst="rect">
              <a:avLst/>
            </a:prstGeom>
            <a:solidFill>
              <a:srgbClr val="51484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Euphemia"/>
              </a:endParaRPr>
            </a:p>
          </p:txBody>
        </p: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B2BAB0C2-9B04-468D-B334-9C66010D6AA2}"/>
                </a:ext>
              </a:extLst>
            </p:cNvPr>
            <p:cNvGrpSpPr/>
            <p:nvPr/>
          </p:nvGrpSpPr>
          <p:grpSpPr>
            <a:xfrm>
              <a:off x="10" y="5645505"/>
              <a:ext cx="12191996" cy="63130"/>
              <a:chOff x="10" y="5645505"/>
              <a:chExt cx="12191996" cy="63130"/>
            </a:xfrm>
          </p:grpSpPr>
          <p:cxnSp>
            <p:nvCxnSpPr>
              <p:cNvPr id="8" name="Straight Connector 11">
                <a:extLst>
                  <a:ext uri="{FF2B5EF4-FFF2-40B4-BE49-F238E27FC236}">
                    <a16:creationId xmlns:a16="http://schemas.microsoft.com/office/drawing/2014/main" id="{B7A1A805-E8A1-4C06-82FC-A6E03F3DE163}"/>
                  </a:ext>
                </a:extLst>
              </p:cNvPr>
              <p:cNvCxnSpPr/>
              <p:nvPr/>
            </p:nvCxnSpPr>
            <p:spPr>
              <a:xfrm rot="10799991">
                <a:off x="10" y="5645505"/>
                <a:ext cx="12191996" cy="0"/>
              </a:xfrm>
              <a:prstGeom prst="straightConnector1">
                <a:avLst/>
              </a:prstGeom>
              <a:noFill/>
              <a:ln w="38103" cap="flat">
                <a:solidFill>
                  <a:srgbClr val="514843"/>
                </a:solidFill>
                <a:prstDash val="solid"/>
                <a:miter/>
              </a:ln>
            </p:spPr>
          </p:cxnSp>
          <p:cxnSp>
            <p:nvCxnSpPr>
              <p:cNvPr id="9" name="Straight Connector 12">
                <a:extLst>
                  <a:ext uri="{FF2B5EF4-FFF2-40B4-BE49-F238E27FC236}">
                    <a16:creationId xmlns:a16="http://schemas.microsoft.com/office/drawing/2014/main" id="{52C41F31-A3A0-4BBE-AE3A-D993B9B2D634}"/>
                  </a:ext>
                </a:extLst>
              </p:cNvPr>
              <p:cNvCxnSpPr/>
              <p:nvPr/>
            </p:nvCxnSpPr>
            <p:spPr>
              <a:xfrm rot="10799991">
                <a:off x="10" y="5708635"/>
                <a:ext cx="12191996" cy="0"/>
              </a:xfrm>
              <a:prstGeom prst="straightConnector1">
                <a:avLst/>
              </a:prstGeom>
              <a:noFill/>
              <a:ln w="12701" cap="flat">
                <a:solidFill>
                  <a:srgbClr val="514843"/>
                </a:solidFill>
                <a:prstDash val="solid"/>
                <a:miter/>
              </a:ln>
            </p:spPr>
          </p:cxnSp>
        </p:grpSp>
      </p:grpSp>
      <p:pic>
        <p:nvPicPr>
          <p:cNvPr id="10" name="Picture 6">
            <a:extLst>
              <a:ext uri="{FF2B5EF4-FFF2-40B4-BE49-F238E27FC236}">
                <a16:creationId xmlns:a16="http://schemas.microsoft.com/office/drawing/2014/main" id="{589248EF-2C50-4E2C-9AB6-2DAFCE158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0"/>
            <a:ext cx="1783189" cy="29718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A396A90-25A1-4C62-93B0-3896352CB4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4896" y="2971809"/>
            <a:ext cx="10071101" cy="1684151"/>
          </a:xfrm>
        </p:spPr>
        <p:txBody>
          <a:bodyPr anchor="ctr"/>
          <a:lstStyle>
            <a:lvl1pPr>
              <a:defRPr sz="4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7C03E15-40CB-42B9-B8F5-7F62BE28E0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04896" y="4655960"/>
            <a:ext cx="10071101" cy="509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43D8D0D-81E6-4261-9C72-EDB264D5D7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9CE6E1-FBAE-419E-8021-80E8715071C0}" type="datetime1">
              <a:rPr lang="en-US"/>
              <a:pPr lvl="0"/>
              <a:t>3/12/2024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2D88E10-5C1C-4C8F-A5DF-9F36C275D2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42A5F99-36FD-4A9E-AD0E-CDD9F26AEB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7F1C4A5B-51F1-4BB2-80EF-33277B88625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943125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E11C-4C03-462F-B66C-2803B45916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D83D3-7588-4F6D-B26D-E915B0DA420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4896" y="1600200"/>
            <a:ext cx="49149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C848C-BD09-4906-9E5B-3150C0E29AB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600200"/>
            <a:ext cx="49149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7B07B-54E0-4547-8943-EB7E1F7EF6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A8D215-C08C-466C-83E2-6A53420F04F9}" type="datetime1">
              <a:rPr lang="en-US"/>
              <a:pPr lvl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D1D5-E469-4D29-B2DD-EE85CFBEA5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4DD93-0AFF-4036-B640-4F6659EBD1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9FC2E346-683D-4F6E-A8D4-C20E3644784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605052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A9134-E39F-487B-AE9C-9EC81F4400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4F8A0-DB13-4437-877C-D65A90D8EB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04896" y="1600200"/>
            <a:ext cx="4919472" cy="82391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DE4F1-8748-4418-BB85-CB5933371D5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104896" y="2424110"/>
            <a:ext cx="4919472" cy="37480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6946C5-2F5D-406E-95DC-63AC1ED12D0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66110" y="1600200"/>
            <a:ext cx="4919472" cy="82391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B78511-AE6C-4F89-9F0A-0B7FCE24E4B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66110" y="2424110"/>
            <a:ext cx="4919472" cy="37480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7843AF-5F1A-4485-8FD2-38A70FC0D9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08E2B7-CB30-4925-BE19-3EFAE204FBEE}" type="datetime1">
              <a:rPr lang="en-US"/>
              <a:pPr lvl="0"/>
              <a:t>3/12/2024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273A6C-20C2-40A5-8E47-B23E0BDFDC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60A2A-F8B5-42C4-99BB-602B83664C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FD1C2AA0-A16C-4C77-BE8D-35FA4D30107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398064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6A913-7ECA-4EC9-BF62-AC31C8BAA10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45F2D7-A188-4EDC-9BE2-508AF09CE1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E8F5A3-23DC-48AE-8DA6-A14B3A9F5F67}" type="datetime1">
              <a:rPr lang="en-US"/>
              <a:pPr lvl="0"/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AC387C-D893-440A-9972-3E1B02A3E1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17A27-1F13-4AC8-B385-79B36AC903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5AE3875E-F23D-412B-8559-B1EC3475C17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342978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4461A-B43C-4B86-AFEF-45532C5218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CA9BF5-16C4-4593-8116-DC74840119B0}" type="datetime1">
              <a:rPr lang="en-US"/>
              <a:pPr lvl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7B610-3308-4B8F-81C4-FC0032CDA1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0A45D-95A5-4390-B1A6-92F3ECE809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0DE7AE0E-3D2C-45D0-AF08-DC564775C78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050884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3E18-0F24-47B3-B461-127ED056C3F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9FD4EF4-EDC2-43BD-9852-C036AB2B910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04896" y="1600200"/>
            <a:ext cx="4384548" cy="4572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186CF1-4EE0-4227-B153-5DFA7B622A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641848" y="1600200"/>
            <a:ext cx="5445252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BAFCC-AC58-4552-852A-6074B6E324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C805D1-EBC2-4301-8614-356147DF7BA4}" type="datetime1">
              <a:rPr lang="en-US"/>
              <a:pPr lvl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20A41-7ABD-4BB6-B717-36C8C4628E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EB4A7-2956-43A8-8645-74C568C734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141C5287-D957-42D0-93C2-3BCF6E43EAB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72301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C9C2E8-EE03-454E-A261-BAEE339A7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4896" y="76196"/>
            <a:ext cx="9980685" cy="10969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b" anchorCtr="0" compatLnSpc="1">
            <a:norm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933E5-49F6-4C1B-9E09-E3137402FF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04896" y="1600200"/>
            <a:ext cx="9982203" cy="45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t" anchorCtr="0" compatLnSpc="1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297BF-F2F1-464E-9D0E-6F520EC105F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104896" y="6356351"/>
            <a:ext cx="182955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3D3632"/>
                </a:solidFill>
                <a:uFillTx/>
                <a:latin typeface="Euphemia"/>
              </a:defRPr>
            </a:lvl1pPr>
          </a:lstStyle>
          <a:p>
            <a:pPr lvl="0"/>
            <a:fld id="{9FA1C541-DE69-4051-9597-6BE5B14EB934}" type="datetime1">
              <a:rPr lang="en-US"/>
              <a:pPr lvl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C131-B366-47A1-B8B0-C04D1F4B96A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934455" y="6356351"/>
            <a:ext cx="632308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3D3632"/>
                </a:solidFill>
                <a:uFillTx/>
                <a:latin typeface="Euphemia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828E4-DD4F-4682-A116-F21A75B196F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3D3632"/>
                </a:solidFill>
                <a:uFillTx/>
                <a:latin typeface="Euphemia"/>
              </a:defRPr>
            </a:lvl1pPr>
          </a:lstStyle>
          <a:p>
            <a:pPr lvl="0"/>
            <a:fld id="{3B372FC8-E532-458D-9D8B-608CCBAEF9AD}" type="slidenum">
              <a:t>‹#›</a:t>
            </a:fld>
            <a:endParaRPr lang="en-US"/>
          </a:p>
        </p:txBody>
      </p:sp>
      <p:grpSp>
        <p:nvGrpSpPr>
          <p:cNvPr id="7" name="Group 14">
            <a:extLst>
              <a:ext uri="{FF2B5EF4-FFF2-40B4-BE49-F238E27FC236}">
                <a16:creationId xmlns:a16="http://schemas.microsoft.com/office/drawing/2014/main" id="{9F774A80-D9E6-4DDD-A571-5BA79CE2739D}"/>
              </a:ext>
            </a:extLst>
          </p:cNvPr>
          <p:cNvGrpSpPr/>
          <p:nvPr/>
        </p:nvGrpSpPr>
        <p:grpSpPr>
          <a:xfrm>
            <a:off x="1103379" y="1219196"/>
            <a:ext cx="9985248" cy="84409"/>
            <a:chOff x="1103379" y="1219196"/>
            <a:chExt cx="9985248" cy="84409"/>
          </a:xfrm>
        </p:grpSpPr>
        <p:cxnSp>
          <p:nvCxnSpPr>
            <p:cNvPr id="8" name="Straight Connector 12">
              <a:extLst>
                <a:ext uri="{FF2B5EF4-FFF2-40B4-BE49-F238E27FC236}">
                  <a16:creationId xmlns:a16="http://schemas.microsoft.com/office/drawing/2014/main" id="{00A5C99C-EF6A-4164-9B30-C311C6C5DF00}"/>
                </a:ext>
              </a:extLst>
            </p:cNvPr>
            <p:cNvCxnSpPr/>
            <p:nvPr/>
          </p:nvCxnSpPr>
          <p:spPr>
            <a:xfrm rot="10799991">
              <a:off x="1103379" y="1219196"/>
              <a:ext cx="9985248" cy="0"/>
            </a:xfrm>
            <a:prstGeom prst="straightConnector1">
              <a:avLst/>
            </a:prstGeom>
            <a:noFill/>
            <a:ln w="38103" cap="flat">
              <a:solidFill>
                <a:srgbClr val="514843"/>
              </a:solidFill>
              <a:prstDash val="solid"/>
              <a:miter/>
            </a:ln>
          </p:spPr>
        </p:cxnSp>
        <p:cxnSp>
          <p:nvCxnSpPr>
            <p:cNvPr id="9" name="Straight Connector 13">
              <a:extLst>
                <a:ext uri="{FF2B5EF4-FFF2-40B4-BE49-F238E27FC236}">
                  <a16:creationId xmlns:a16="http://schemas.microsoft.com/office/drawing/2014/main" id="{D1816848-1DE3-4A02-92A5-7D56FFEFA2B3}"/>
                </a:ext>
              </a:extLst>
            </p:cNvPr>
            <p:cNvCxnSpPr/>
            <p:nvPr/>
          </p:nvCxnSpPr>
          <p:spPr>
            <a:xfrm rot="10799991">
              <a:off x="1103379" y="1303605"/>
              <a:ext cx="9985248" cy="0"/>
            </a:xfrm>
            <a:prstGeom prst="straightConnector1">
              <a:avLst/>
            </a:prstGeom>
            <a:noFill/>
            <a:ln w="12701" cap="flat">
              <a:solidFill>
                <a:srgbClr val="514843"/>
              </a:solidFill>
              <a:prstDash val="solid"/>
              <a:miter/>
            </a:ln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GB" sz="2800" b="0" i="0" u="none" strike="noStrike" kern="1200" cap="none" spc="0" baseline="0">
          <a:solidFill>
            <a:srgbClr val="514843"/>
          </a:solidFill>
          <a:uFillTx/>
          <a:latin typeface="Plantagenet Cherokee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SzPct val="100000"/>
        <a:buFont typeface="Wingdings" pitchFamily="2"/>
        <a:buChar char="§"/>
        <a:tabLst/>
        <a:defRPr lang="en-GB" sz="2000" b="0" i="0" u="none" strike="noStrike" kern="1200" cap="none" spc="0" baseline="0">
          <a:solidFill>
            <a:srgbClr val="514843"/>
          </a:solidFill>
          <a:uFillTx/>
          <a:latin typeface="Euphemi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Wingdings" pitchFamily="2"/>
        <a:buChar char="§"/>
        <a:tabLst/>
        <a:defRPr lang="en-GB" sz="1600" b="0" i="0" u="none" strike="noStrike" kern="1200" cap="none" spc="0" baseline="0">
          <a:solidFill>
            <a:srgbClr val="514843"/>
          </a:solidFill>
          <a:uFillTx/>
          <a:latin typeface="Euphemi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Wingdings" pitchFamily="2"/>
        <a:buChar char="§"/>
        <a:tabLst/>
        <a:defRPr lang="en-GB" sz="1400" b="0" i="0" u="none" strike="noStrike" kern="1200" cap="none" spc="0" baseline="0">
          <a:solidFill>
            <a:srgbClr val="514843"/>
          </a:solidFill>
          <a:uFillTx/>
          <a:latin typeface="Euphemi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Wingdings" pitchFamily="2"/>
        <a:buChar char="§"/>
        <a:tabLst/>
        <a:defRPr lang="en-GB" sz="1400" b="0" i="0" u="none" strike="noStrike" kern="1200" cap="none" spc="0" baseline="0">
          <a:solidFill>
            <a:srgbClr val="514843"/>
          </a:solidFill>
          <a:uFillTx/>
          <a:latin typeface="Euphemi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Wingdings" pitchFamily="2"/>
        <a:buChar char="§"/>
        <a:tabLst/>
        <a:defRPr lang="en-GB" sz="1400" b="0" i="0" u="none" strike="noStrike" kern="1200" cap="none" spc="0" baseline="0">
          <a:solidFill>
            <a:srgbClr val="514843"/>
          </a:solidFill>
          <a:uFillTx/>
          <a:latin typeface="Euphemi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3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 /><Relationship Id="rId1" Type="http://schemas.openxmlformats.org/officeDocument/2006/relationships/slideLayout" Target="../slideLayouts/slideLayout10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8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A4DDA342-FC0A-43AE-B085-4B20376E70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2804" y="1794656"/>
            <a:ext cx="6491142" cy="2610886"/>
          </a:xfrm>
        </p:spPr>
        <p:txBody>
          <a:bodyPr anchorCtr="1"/>
          <a:lstStyle/>
          <a:p>
            <a:pPr lvl="0" algn="ctr"/>
            <a:r>
              <a:rPr lang="en-US" sz="4000" dirty="0">
                <a:solidFill>
                  <a:srgbClr val="C57250"/>
                </a:solidFill>
              </a:rPr>
              <a:t>How to use </a:t>
            </a:r>
            <a:r>
              <a:rPr lang="en-US" sz="4000" dirty="0" err="1">
                <a:solidFill>
                  <a:srgbClr val="C57250"/>
                </a:solidFill>
              </a:rPr>
              <a:t>quillbot</a:t>
            </a:r>
            <a:r>
              <a:rPr lang="en-US" sz="4000" dirty="0">
                <a:solidFill>
                  <a:srgbClr val="C57250"/>
                </a:solidFill>
              </a:rPr>
              <a:t> paraphrasing tool for academic writing</a:t>
            </a:r>
          </a:p>
        </p:txBody>
      </p:sp>
      <p:sp>
        <p:nvSpPr>
          <p:cNvPr id="3" name="Subtitle 6">
            <a:extLst>
              <a:ext uri="{FF2B5EF4-FFF2-40B4-BE49-F238E27FC236}">
                <a16:creationId xmlns:a16="http://schemas.microsoft.com/office/drawing/2014/main" id="{E0515F32-ED35-4B9F-BB92-B99D2D09239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1352" y="4158320"/>
            <a:ext cx="5734046" cy="1305028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1700" b="1" dirty="0"/>
              <a:t>Presented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700" b="1" dirty="0"/>
              <a:t>By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1700" b="1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92973D"/>
                </a:solidFill>
              </a:rPr>
              <a:t>Lect. </a:t>
            </a:r>
            <a:r>
              <a:rPr lang="en-US" sz="1800" b="1" dirty="0" err="1">
                <a:solidFill>
                  <a:srgbClr val="92973D"/>
                </a:solidFill>
              </a:rPr>
              <a:t>Yagthan</a:t>
            </a:r>
            <a:r>
              <a:rPr lang="en-US" sz="1800" b="1" dirty="0">
                <a:solidFill>
                  <a:srgbClr val="92973D"/>
                </a:solidFill>
              </a:rPr>
              <a:t> M Haider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1800" b="1" dirty="0">
              <a:solidFill>
                <a:srgbClr val="92973D"/>
              </a:solidFill>
            </a:endParaRPr>
          </a:p>
        </p:txBody>
      </p:sp>
      <p:pic>
        <p:nvPicPr>
          <p:cNvPr id="4" name="Picture Placeholder 3" descr="Open book on table, blurred shelves of books in background">
            <a:extLst>
              <a:ext uri="{FF2B5EF4-FFF2-40B4-BE49-F238E27FC236}">
                <a16:creationId xmlns:a16="http://schemas.microsoft.com/office/drawing/2014/main" id="{36052410-A049-4411-B0BB-27E60D8FB38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8890" r="8890"/>
          <a:stretch>
            <a:fillRect/>
          </a:stretch>
        </p:blipFill>
        <p:spPr>
          <a:xfrm>
            <a:off x="6981059" y="1310655"/>
            <a:ext cx="5210937" cy="4208608"/>
          </a:xfrm>
          <a:solidFill>
            <a:srgbClr val="DEDAD7"/>
          </a:solidFill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29C0-D251-43F8-A364-539E439B87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8684" y="462963"/>
            <a:ext cx="9980685" cy="644477"/>
          </a:xfrm>
        </p:spPr>
        <p:txBody>
          <a:bodyPr>
            <a:normAutofit/>
          </a:bodyPr>
          <a:lstStyle/>
          <a:p>
            <a:pPr algn="r" rtl="1"/>
            <a:r>
              <a:rPr lang="ar-IQ" b="1" i="0" dirty="0">
                <a:solidFill>
                  <a:srgbClr val="1F1F1F"/>
                </a:solidFill>
                <a:effectLst/>
                <a:latin typeface="Google Sans"/>
              </a:rPr>
              <a:t>5 طرق لإنشاء محتوى عالي الجودة وخالٍ من السرقة الأدبية باستخدام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3E43B-BA3A-4885-BCCB-5F84784236B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35460" y="1823037"/>
            <a:ext cx="9519556" cy="4572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2000" b="0" i="0" dirty="0">
                <a:solidFill>
                  <a:srgbClr val="1F1F1F"/>
                </a:solidFill>
                <a:effectLst/>
                <a:latin typeface="Google Sans"/>
              </a:rPr>
              <a:t>5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. أعِرَ ترجمتكَ اهتمامًا خاصًا</a:t>
            </a:r>
          </a:p>
          <a:p>
            <a:pPr algn="r" rtl="1"/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سوء إعادة الصياغة يؤدي إلى ترجمات سيئة. وغالبًا ما يظهر ذلك في صورة ترتيب غير معتاد للكلمات واستخدام غريب للمرادفات.</a:t>
            </a:r>
          </a:p>
          <a:p>
            <a:pPr algn="r" rtl="1"/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بلا شك أن بناء الجمل باستخدام أداة إعادة الصياغة سيساعدك على جعل بنية الجملة وسلاسل الكلمات تتوافق مع اللغة المستهدفة.</a:t>
            </a:r>
          </a:p>
          <a:p>
            <a:pPr marL="0" lvl="0" indent="0" algn="r" rtl="1">
              <a:buNone/>
            </a:pPr>
            <a:endParaRPr lang="en-GB" sz="2400" dirty="0">
              <a:latin typeface="Plantagenet Cherokee" panose="02020602070100000000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FBB2-87B6-44AD-96FA-3BD6FEEAE5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5657" y="-77485"/>
            <a:ext cx="9980685" cy="1096959"/>
          </a:xfrm>
        </p:spPr>
        <p:txBody>
          <a:bodyPr>
            <a:normAutofit/>
          </a:bodyPr>
          <a:lstStyle/>
          <a:p>
            <a:pPr lvl="0" algn="r" rtl="1"/>
            <a:r>
              <a:rPr lang="ar-IQ" sz="4000" b="1" dirty="0">
                <a:solidFill>
                  <a:srgbClr val="C57250"/>
                </a:solidFill>
              </a:rPr>
              <a:t>كيف تستخدم </a:t>
            </a:r>
            <a:r>
              <a:rPr lang="en-GB" sz="4000" b="1" dirty="0" err="1">
                <a:solidFill>
                  <a:srgbClr val="C57250"/>
                </a:solidFill>
              </a:rPr>
              <a:t>Quillbot</a:t>
            </a:r>
            <a:r>
              <a:rPr lang="ar-IQ" sz="4000" b="1" dirty="0">
                <a:solidFill>
                  <a:srgbClr val="C57250"/>
                </a:solidFill>
              </a:rPr>
              <a:t>؟ </a:t>
            </a:r>
            <a:endParaRPr lang="en-GB" sz="4000" b="1" dirty="0">
              <a:solidFill>
                <a:srgbClr val="C572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8503F-7F4F-4281-91C7-31FF0B10A1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2949" y="1350167"/>
            <a:ext cx="10736997" cy="5507833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هناك طريقتان لاستخدام برنامج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:</a:t>
            </a:r>
          </a:p>
          <a:p>
            <a:pPr algn="r" rtl="1"/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الطريقة الأولى: من خلال موقع الويب</a:t>
            </a:r>
            <a:endParaRPr lang="ar-IQ" sz="28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r" rtl="1">
              <a:buFont typeface="+mj-lt"/>
              <a:buAutoNum type="arabicPeriod"/>
            </a:pP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افتح موقع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على الإنترنت.</a:t>
            </a:r>
          </a:p>
          <a:p>
            <a:pPr algn="r" rtl="1">
              <a:buFont typeface="+mj-lt"/>
              <a:buAutoNum type="arabicPeriod"/>
            </a:pP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ستجد شريطًا فارغًا على الجانب الأيسر. يمكنك إما كتابة نصك مباشرةً أو نسخه ولصقه فيه.</a:t>
            </a:r>
          </a:p>
          <a:p>
            <a:pPr algn="r" rtl="1">
              <a:buFont typeface="+mj-lt"/>
              <a:buAutoNum type="arabicPeriod"/>
            </a:pP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الصق المحتوى المصدر الذي تريد إعادة صياغته في الحقل الفارغ وانقر على زر "إعادة الصياغة" (أو "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Paraphrase" 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باللغة الإنجليزية).</a:t>
            </a:r>
          </a:p>
          <a:p>
            <a:pPr algn="r" rtl="1">
              <a:buFont typeface="+mj-lt"/>
              <a:buAutoNum type="arabicPeriod"/>
            </a:pP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يمكنك أيضًا تحميل ملف وثيقة نصية (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doc) 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باستخدام خيار التحميل المتوفر كما هو موضح في الخيارات.</a:t>
            </a:r>
          </a:p>
          <a:p>
            <a:pPr algn="r" rtl="1"/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الطريقة الثانية: من خلال امتداد المتصفح أو امتداد مايكروسوفت وورد (وورد)</a:t>
            </a:r>
            <a:endParaRPr lang="ar-IQ" sz="28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r" rtl="1"/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بإمكانك الاستفادة من برنامج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من خلال تثبيت امتداد المتصفح الخاص به أو امتداد مايكروسوفت وورد. لكن تجدر الإشارة إلى أن هذه الخاصية قد تكون متوفرة فقط في الإصدارات المدفوعة من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lvl="0" algn="r" rtl="1"/>
            <a:endParaRPr lang="en-GB" sz="2400" dirty="0">
              <a:latin typeface="Plantagenet Cherokee" panose="02020602070100000000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3665-6D48-B6EB-ED01-112D3D37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sz="3600" b="1" dirty="0">
                <a:solidFill>
                  <a:srgbClr val="C57250"/>
                </a:solidFill>
              </a:rPr>
              <a:t>كيف تستخدم </a:t>
            </a:r>
            <a:r>
              <a:rPr lang="en-GB" sz="3600" b="1" dirty="0" err="1">
                <a:solidFill>
                  <a:srgbClr val="C57250"/>
                </a:solidFill>
              </a:rPr>
              <a:t>Quillbot</a:t>
            </a:r>
            <a:r>
              <a:rPr lang="ar-IQ" sz="3600" b="1" dirty="0">
                <a:solidFill>
                  <a:srgbClr val="C57250"/>
                </a:solidFill>
              </a:rPr>
              <a:t>؟ </a:t>
            </a:r>
            <a:endParaRPr lang="en-US" sz="36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44F4120-E7E0-4F9A-82BD-3EDE37F92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1722757"/>
            <a:ext cx="9982200" cy="432688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1112458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95E8-3D26-4F78-83F7-E4078E0789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4897" y="0"/>
            <a:ext cx="9980685" cy="1096959"/>
          </a:xfrm>
        </p:spPr>
        <p:txBody>
          <a:bodyPr/>
          <a:lstStyle/>
          <a:p>
            <a:pPr algn="r" rtl="1"/>
            <a:r>
              <a:rPr lang="ar-IQ" sz="4000" b="1" dirty="0">
                <a:solidFill>
                  <a:srgbClr val="C57250"/>
                </a:solidFill>
              </a:rPr>
              <a:t>كيف تستخدم </a:t>
            </a:r>
            <a:r>
              <a:rPr lang="en-GB" sz="4000" b="1" dirty="0" err="1">
                <a:solidFill>
                  <a:srgbClr val="C57250"/>
                </a:solidFill>
              </a:rPr>
              <a:t>Quillbot</a:t>
            </a:r>
            <a:r>
              <a:rPr lang="ar-IQ" sz="4000" b="1" dirty="0">
                <a:solidFill>
                  <a:srgbClr val="C57250"/>
                </a:solidFill>
              </a:rPr>
              <a:t>؟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9722F-CA5A-442A-9B06-61ECA50754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3379" y="1400175"/>
            <a:ext cx="9982203" cy="4572000"/>
          </a:xfrm>
        </p:spPr>
        <p:txBody>
          <a:bodyPr>
            <a:normAutofit/>
          </a:bodyPr>
          <a:lstStyle/>
          <a:p>
            <a:pPr algn="r" rtl="1"/>
            <a:r>
              <a:rPr lang="ar-IQ" sz="2000" b="0" i="0" dirty="0">
                <a:solidFill>
                  <a:srgbClr val="1F1F1F"/>
                </a:solidFill>
                <a:effectLst/>
                <a:latin typeface="Google Sans"/>
              </a:rPr>
              <a:t>امهل البرنامج لبعض الوقت حتى تحصل على المحتوى المعاد صياغته في الشريط الموجود على الجانب الأيمن.</a:t>
            </a:r>
          </a:p>
          <a:p>
            <a:pPr algn="r" rtl="1"/>
            <a:r>
              <a:rPr lang="ar-IQ" sz="2000" b="0" i="0" dirty="0">
                <a:solidFill>
                  <a:srgbClr val="1F1F1F"/>
                </a:solidFill>
                <a:effectLst/>
                <a:latin typeface="Google Sans"/>
              </a:rPr>
              <a:t>يظهر عدد الأحرف في النص الخاص بك في المربع كما هو موضح أدناه.</a:t>
            </a:r>
          </a:p>
          <a:p>
            <a:pPr marL="0" lvl="0" indent="0" algn="r" rtl="1">
              <a:buNone/>
            </a:pPr>
            <a:endParaRPr lang="en-GB" sz="2200" dirty="0">
              <a:latin typeface="Plantagenet Cherokee" panose="02020602070100000000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766B765-3F97-4708-837D-EA5EE2EDF6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2" t="965"/>
          <a:stretch>
            <a:fillRect/>
          </a:stretch>
        </p:blipFill>
        <p:spPr>
          <a:xfrm>
            <a:off x="475330" y="2604888"/>
            <a:ext cx="11241340" cy="42531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6B92A5-FB3B-497F-8CD1-1F01A4DED8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75549" y="1526059"/>
            <a:ext cx="9620411" cy="1093573"/>
          </a:xfrm>
        </p:spPr>
        <p:txBody>
          <a:bodyPr>
            <a:normAutofit/>
          </a:bodyPr>
          <a:lstStyle/>
          <a:p>
            <a:pPr lvl="0" algn="r" rtl="1"/>
            <a:r>
              <a:rPr lang="ar-IQ" sz="2000" b="0" i="0" dirty="0">
                <a:solidFill>
                  <a:srgbClr val="1F1F1F"/>
                </a:solidFill>
                <a:effectLst/>
                <a:latin typeface="Google Sans"/>
              </a:rPr>
              <a:t>بعد أن ينتهي الذكاء الاصطناعي من تعديل النص، سيظهر في القسم الأيمن من الواجهة. ستبدو شاشتك كالتالي: (بإمكانك هنا استبدال عبارة "ستبدو شاشتك كالتالي" بعبارة أخرى مثل "سيظهر لك النص المعاد صياغته على هذا النحو")</a:t>
            </a:r>
            <a:endParaRPr lang="en-GB" sz="2200" dirty="0">
              <a:latin typeface="Plantagenet Cherokee" panose="02020602070100000000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86BD488-88A9-4CDC-881B-07AF0B8F8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9" y="2405103"/>
            <a:ext cx="11473827" cy="44528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FA5208B-6891-416B-83D6-E576395232E4}"/>
              </a:ext>
            </a:extLst>
          </p:cNvPr>
          <p:cNvSpPr txBox="1">
            <a:spLocks/>
          </p:cNvSpPr>
          <p:nvPr/>
        </p:nvSpPr>
        <p:spPr>
          <a:xfrm>
            <a:off x="1105654" y="324644"/>
            <a:ext cx="9980685" cy="722311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2800" b="0" i="0" u="none" strike="noStrike" kern="1200" cap="none" spc="0" baseline="0">
                <a:solidFill>
                  <a:srgbClr val="514843"/>
                </a:solidFill>
                <a:uFillTx/>
                <a:latin typeface="Plantagenet Cherokee"/>
              </a:defRPr>
            </a:lvl1pPr>
          </a:lstStyle>
          <a:p>
            <a:pPr algn="r" rtl="1"/>
            <a:r>
              <a:rPr lang="ar-IQ" sz="4000" b="1" dirty="0">
                <a:solidFill>
                  <a:srgbClr val="C57250"/>
                </a:solidFill>
              </a:rPr>
              <a:t>كيف تستخدم </a:t>
            </a:r>
            <a:r>
              <a:rPr lang="en-GB" sz="4000" b="1" dirty="0" err="1">
                <a:solidFill>
                  <a:srgbClr val="C57250"/>
                </a:solidFill>
              </a:rPr>
              <a:t>Quillbot</a:t>
            </a:r>
            <a:r>
              <a:rPr lang="ar-IQ" sz="4000" b="1" dirty="0">
                <a:solidFill>
                  <a:srgbClr val="C57250"/>
                </a:solidFill>
              </a:rPr>
              <a:t>؟ </a:t>
            </a:r>
            <a:endParaRPr lang="en-GB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ED788E-5AA7-4B5C-9BF3-CEF956C166D5}"/>
              </a:ext>
            </a:extLst>
          </p:cNvPr>
          <p:cNvSpPr txBox="1"/>
          <p:nvPr/>
        </p:nvSpPr>
        <p:spPr>
          <a:xfrm>
            <a:off x="1683452" y="1454936"/>
            <a:ext cx="92761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يمكنك إجراء المزيد من التعديلات على النص المعاد صياغته باستخدام خيارين: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400" b="1" i="0" dirty="0">
                <a:solidFill>
                  <a:srgbClr val="1F1F1F"/>
                </a:solidFill>
                <a:effectLst/>
                <a:latin typeface="Google Sans"/>
              </a:rPr>
              <a:t>مستوى المرادفات: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 يوجد شريط تمرير أعلى الحقول الفارغة يتيح لك التحكم بمستوى المرادفات المستخدمة. كلما زاد تحريك الشريط يمينًا، كلما استخدمت أداة </a:t>
            </a:r>
            <a:r>
              <a:rPr lang="en-US" sz="2400" b="0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مرادفات أقل شيوعًا (ولكنها قد تكون أكثر تعقيدًا).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400" b="1" i="0" dirty="0" err="1">
                <a:solidFill>
                  <a:srgbClr val="1F1F1F"/>
                </a:solidFill>
                <a:effectLst/>
                <a:latin typeface="Google Sans"/>
              </a:rPr>
              <a:t>معكِس</a:t>
            </a:r>
            <a:r>
              <a:rPr lang="ar-IQ" sz="2400" b="1" i="0" dirty="0">
                <a:solidFill>
                  <a:srgbClr val="1F1F1F"/>
                </a:solidFill>
                <a:effectLst/>
                <a:latin typeface="Google Sans"/>
              </a:rPr>
              <a:t> الكلمات (</a:t>
            </a:r>
            <a:r>
              <a:rPr lang="en-US" sz="2400" b="1" i="0" dirty="0">
                <a:solidFill>
                  <a:srgbClr val="1F1F1F"/>
                </a:solidFill>
                <a:effectLst/>
                <a:latin typeface="Google Sans"/>
              </a:rPr>
              <a:t>Word Flipper):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 (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عبارة "</a:t>
            </a:r>
            <a:r>
              <a:rPr lang="ar-IQ" sz="2400" b="0" i="0" dirty="0" err="1">
                <a:solidFill>
                  <a:srgbClr val="1F1F1F"/>
                </a:solidFill>
                <a:effectLst/>
                <a:latin typeface="Google Sans"/>
              </a:rPr>
              <a:t>معكِس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 الكلمات" غير دقيقة وتعني حرفيًا "قلب الكلمات" - لا توجد مرادفات شائعة لهذه الخاصية) تتيح لك هذه الخاصية، والتي قد تكون متوفرة فقط في الإصدارات المدفوعة من </a:t>
            </a:r>
            <a:r>
              <a:rPr lang="en-US" sz="2400" b="0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، 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ترتيب الجمل بطرق مختلفة.</a:t>
            </a:r>
          </a:p>
          <a:p>
            <a:pPr algn="r" rtl="1" fontAlgn="base"/>
            <a:endParaRPr lang="en-GB" sz="2400" dirty="0">
              <a:solidFill>
                <a:srgbClr val="4B4F58"/>
              </a:solidFill>
              <a:latin typeface="Plantagenet Cherokee" panose="02020602070100000000" pitchFamily="18" charset="0"/>
            </a:endParaRPr>
          </a:p>
          <a:p>
            <a:pPr algn="r" rtl="1" fontAlgn="base"/>
            <a:endParaRPr lang="en-GB" sz="2400" b="0" i="0" dirty="0">
              <a:solidFill>
                <a:srgbClr val="4B4F58"/>
              </a:solidFill>
              <a:effectLst/>
              <a:latin typeface="Plantagenet Cherokee" panose="02020602070100000000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370F5F-1B47-4E03-A6BA-0556A7756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4"/>
          <a:stretch/>
        </p:blipFill>
        <p:spPr>
          <a:xfrm>
            <a:off x="2044989" y="4251587"/>
            <a:ext cx="7354152" cy="258456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7B6A32E-5BAE-4DB2-B88A-A08FAE879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7" y="337455"/>
            <a:ext cx="9980685" cy="851266"/>
          </a:xfrm>
        </p:spPr>
        <p:txBody>
          <a:bodyPr/>
          <a:lstStyle/>
          <a:p>
            <a:pPr algn="r" rtl="1"/>
            <a:r>
              <a:rPr lang="ar-IQ" sz="4000" b="1" dirty="0">
                <a:solidFill>
                  <a:srgbClr val="C57250"/>
                </a:solidFill>
              </a:rPr>
              <a:t>كيف تستخدم </a:t>
            </a:r>
            <a:r>
              <a:rPr lang="en-GB" sz="4000" b="1" dirty="0" err="1">
                <a:solidFill>
                  <a:srgbClr val="C57250"/>
                </a:solidFill>
              </a:rPr>
              <a:t>Quillbot</a:t>
            </a:r>
            <a:r>
              <a:rPr lang="ar-IQ" sz="4000" b="1" dirty="0">
                <a:solidFill>
                  <a:srgbClr val="C57250"/>
                </a:solidFill>
              </a:rPr>
              <a:t>؟ </a:t>
            </a:r>
            <a:endParaRPr lang="en-GB" sz="2800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1C3158-EEE6-4010-B0CE-5E2FBC04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14" y="137320"/>
            <a:ext cx="9980685" cy="1096959"/>
          </a:xfrm>
        </p:spPr>
        <p:txBody>
          <a:bodyPr>
            <a:noAutofit/>
          </a:bodyPr>
          <a:lstStyle/>
          <a:p>
            <a:pPr algn="r" rtl="1"/>
            <a:r>
              <a:rPr lang="ar-IQ" b="1" i="0" dirty="0">
                <a:solidFill>
                  <a:srgbClr val="C00000"/>
                </a:solidFill>
                <a:effectLst/>
                <a:latin typeface="Plantagenet Cherokee" panose="02020602070100000000" pitchFamily="18" charset="0"/>
                <a:cs typeface="+mj-cs"/>
              </a:rPr>
              <a:t>أمثلة على إمكانيات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Plantagenet Cherokee" panose="02020602070100000000" pitchFamily="18" charset="0"/>
                <a:cs typeface="+mj-cs"/>
              </a:rPr>
              <a:t>QuillBot</a:t>
            </a:r>
            <a:r>
              <a:rPr lang="en-US" b="1" i="0" dirty="0">
                <a:solidFill>
                  <a:srgbClr val="C00000"/>
                </a:solidFill>
                <a:effectLst/>
                <a:latin typeface="Plantagenet Cherokee" panose="02020602070100000000" pitchFamily="18" charset="0"/>
                <a:cs typeface="+mj-cs"/>
              </a:rPr>
              <a:t> </a:t>
            </a:r>
            <a:r>
              <a:rPr lang="ar-IQ" b="1" i="0" dirty="0">
                <a:solidFill>
                  <a:srgbClr val="C00000"/>
                </a:solidFill>
                <a:effectLst/>
                <a:latin typeface="Plantagenet Cherokee" panose="02020602070100000000" pitchFamily="18" charset="0"/>
                <a:cs typeface="+mj-cs"/>
              </a:rPr>
              <a:t>المجانية والمميزة (المدفوعة)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969AA8-D1B4-4386-A46F-B3E186D0D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64" y="1824958"/>
            <a:ext cx="8983192" cy="4572000"/>
          </a:xfrm>
        </p:spPr>
        <p:txBody>
          <a:bodyPr/>
          <a:lstStyle/>
          <a:p>
            <a:pPr algn="r" rtl="1"/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إذا كنت من مستخدمي الإصدار المجاني لبرنامج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، 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فيمكنك تجربة إعادة الصياغة باستخدام وضعين اثنين: "القياسي" و"السلس". اضغط على كل وضع وشاهد النتيجة لتحديد النسخة التي تناسبك أكثر.</a:t>
            </a:r>
          </a:p>
          <a:p>
            <a:pPr algn="r" rtl="1"/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أما بالنسبة للأعضاء الذين يدفعون رسوم الاشتراك، فيمكنهم الاستفادة من جميع الأوضاع المتاحة، بما في ذلك "القياسي"، "السلس"، "الإبداعي"، "الإبداعي+"، "الرسمي"، "الاختصار"، و"التوسيع". توفر هذه الأوضاع إعادة صياغة أكثر احترافية.</a:t>
            </a:r>
          </a:p>
          <a:p>
            <a:pPr algn="r" rtl="1"/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جرب </a:t>
            </a:r>
            <a:r>
              <a:rPr lang="ar-IQ" sz="2800" b="0" i="0" dirty="0" err="1">
                <a:solidFill>
                  <a:srgbClr val="1F1F1F"/>
                </a:solidFill>
                <a:effectLst/>
                <a:latin typeface="Google Sans"/>
              </a:rPr>
              <a:t>الأختيارات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 المختلفة وقم بتعديل المحتوى الخاص بك للحصول على أفضل نتيجة خالية من السرقة الأدبية.</a:t>
            </a:r>
          </a:p>
          <a:p>
            <a:pPr algn="r" rt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11655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12E2-2290-4305-9682-95CD971C90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GB" sz="3600" b="1" dirty="0" err="1">
                <a:solidFill>
                  <a:srgbClr val="C57250"/>
                </a:solidFill>
              </a:rPr>
              <a:t>QuillBot</a:t>
            </a:r>
            <a:r>
              <a:rPr lang="en-GB" sz="3600" b="1" dirty="0">
                <a:solidFill>
                  <a:srgbClr val="C57250"/>
                </a:solidFill>
              </a:rPr>
              <a:t> </a:t>
            </a:r>
            <a:r>
              <a:rPr lang="ar-IQ" sz="3600" b="1" dirty="0">
                <a:solidFill>
                  <a:srgbClr val="C57250"/>
                </a:solidFill>
              </a:rPr>
              <a:t>الاصدار </a:t>
            </a:r>
            <a:r>
              <a:rPr lang="ar-IQ" sz="3600" b="1" dirty="0" err="1">
                <a:solidFill>
                  <a:srgbClr val="C57250"/>
                </a:solidFill>
              </a:rPr>
              <a:t>المجانيي</a:t>
            </a:r>
            <a:r>
              <a:rPr lang="ar-IQ" sz="3600" b="1" dirty="0">
                <a:solidFill>
                  <a:srgbClr val="C57250"/>
                </a:solidFill>
              </a:rPr>
              <a:t> من</a:t>
            </a:r>
            <a:endParaRPr lang="en-US" sz="3600" b="1" dirty="0">
              <a:solidFill>
                <a:srgbClr val="C57250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358AC08-709D-4904-A13D-3F78711F4A3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775026F-6EDF-476A-B7C1-48161C3A5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101"/>
            <a:ext cx="12191996" cy="55768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4B8C-2738-433A-AD0B-B1D4A255F5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b="1" dirty="0" err="1">
                <a:solidFill>
                  <a:srgbClr val="C57250"/>
                </a:solidFill>
              </a:rPr>
              <a:t>Quillbot</a:t>
            </a:r>
            <a:r>
              <a:rPr lang="en-US" sz="4000" b="1" dirty="0">
                <a:solidFill>
                  <a:srgbClr val="C57250"/>
                </a:solidFill>
              </a:rPr>
              <a:t> </a:t>
            </a:r>
            <a:r>
              <a:rPr lang="ar-IQ" sz="4000" b="1" dirty="0">
                <a:solidFill>
                  <a:srgbClr val="C57250"/>
                </a:solidFill>
              </a:rPr>
              <a:t>الإصدار المميز (المدفوع) من</a:t>
            </a:r>
            <a:endParaRPr lang="en-US" sz="4000" b="1" dirty="0">
              <a:solidFill>
                <a:srgbClr val="C57250"/>
              </a:solidFill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66533BA5-91BD-4394-AE31-E6B6783D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081" y="1272634"/>
            <a:ext cx="12350087" cy="558536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192F-7B7F-4A7B-B3BE-B15A15DF1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sz="4000" b="1" i="0" dirty="0">
                <a:solidFill>
                  <a:srgbClr val="C57250"/>
                </a:solidFill>
                <a:effectLst/>
                <a:latin typeface="Plantagenet Cherokee" panose="02020602070100000000" pitchFamily="18" charset="0"/>
              </a:rPr>
              <a:t>ماهي اختيارات </a:t>
            </a:r>
            <a:r>
              <a:rPr lang="ar-IQ" sz="4000" b="1" i="0" dirty="0" err="1">
                <a:solidFill>
                  <a:srgbClr val="C57250"/>
                </a:solidFill>
                <a:effectLst/>
                <a:latin typeface="Plantagenet Cherokee" panose="02020602070100000000" pitchFamily="18" charset="0"/>
              </a:rPr>
              <a:t>الاوضاغ</a:t>
            </a:r>
            <a:r>
              <a:rPr lang="ar-IQ" sz="4000" b="1" i="0" dirty="0">
                <a:solidFill>
                  <a:srgbClr val="C57250"/>
                </a:solidFill>
                <a:effectLst/>
                <a:latin typeface="Plantagenet Cherokee" panose="02020602070100000000" pitchFamily="18" charset="0"/>
              </a:rPr>
              <a:t> في </a:t>
            </a:r>
            <a:r>
              <a:rPr lang="en-GB" sz="4000" b="1" i="0" dirty="0" err="1">
                <a:solidFill>
                  <a:srgbClr val="C57250"/>
                </a:solidFill>
                <a:effectLst/>
                <a:latin typeface="Plantagenet Cherokee" panose="02020602070100000000" pitchFamily="18" charset="0"/>
              </a:rPr>
              <a:t>Quillbot</a:t>
            </a:r>
            <a:r>
              <a:rPr lang="ar-IQ" sz="4000" b="1" i="0" dirty="0">
                <a:solidFill>
                  <a:srgbClr val="C57250"/>
                </a:solidFill>
                <a:effectLst/>
                <a:latin typeface="Plantagenet Cherokee" panose="02020602070100000000" pitchFamily="18" charset="0"/>
              </a:rPr>
              <a:t>؟</a:t>
            </a:r>
            <a:endParaRPr lang="en-GB" sz="4000" dirty="0">
              <a:solidFill>
                <a:srgbClr val="C57250"/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F433A-5075-4793-A8E9-94859AE8D568}"/>
              </a:ext>
            </a:extLst>
          </p:cNvPr>
          <p:cNvSpPr txBox="1"/>
          <p:nvPr/>
        </p:nvSpPr>
        <p:spPr>
          <a:xfrm>
            <a:off x="1980438" y="1828251"/>
            <a:ext cx="8229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الأوضاع في برنامج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endParaRPr lang="en-US" sz="28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r" rtl="1"/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الأوضاع هي عبارة عن إعدادات تُغيّر تركيز ذكاء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الاصطناعي عند إعادة صياغة النصوص. يركز كل وضع على جوانب معينة في النص الخاص بك. يوجد هناك سبعة أوضاع إجمالًا.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حسابات المستخدم المجاني: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 تتيح حسابات المستخدم المجاني استخدام وضعين هما "القياسي" و"السلس".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حسابات المستخدم المميز (المدفوع):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 بالإضافة إلى الوضعين السابقين، تتيح حسابات المستخدم المميز استخدام أوضاع أخرى تشمل "الإبداعي"، "الرسمي"، "الاختصار"، و"التوسيع".</a:t>
            </a:r>
          </a:p>
        </p:txBody>
      </p:sp>
    </p:spTree>
    <p:extLst>
      <p:ext uri="{BB962C8B-B14F-4D97-AF65-F5344CB8AC3E}">
        <p14:creationId xmlns:p14="http://schemas.microsoft.com/office/powerpoint/2010/main" val="117665280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A3E8783E-76AE-4101-A552-485DDBD2153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b="1" dirty="0">
                <a:solidFill>
                  <a:srgbClr val="C57250"/>
                </a:solidFill>
              </a:rPr>
              <a:t>What is </a:t>
            </a:r>
            <a:r>
              <a:rPr lang="en-US" sz="4400" b="1" dirty="0" err="1">
                <a:solidFill>
                  <a:srgbClr val="C57250"/>
                </a:solidFill>
              </a:rPr>
              <a:t>Quillbot</a:t>
            </a:r>
            <a:r>
              <a:rPr lang="en-US" sz="4400" b="1" dirty="0">
                <a:solidFill>
                  <a:srgbClr val="C57250"/>
                </a:solidFill>
              </a:rPr>
              <a:t>?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C7A5038B-9B91-43DA-B1B7-BC0CD3281E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4896" y="1600200"/>
            <a:ext cx="9982203" cy="4877440"/>
          </a:xfrm>
        </p:spPr>
        <p:txBody>
          <a:bodyPr>
            <a:noAutofit/>
          </a:bodyPr>
          <a:lstStyle/>
          <a:p>
            <a:pPr algn="r" rtl="1"/>
            <a:r>
              <a:rPr lang="en-US" sz="2800" b="0" i="0" dirty="0" err="1">
                <a:solidFill>
                  <a:srgbClr val="1F1F1F"/>
                </a:solidFill>
                <a:effectLst/>
                <a:latin typeface="Google Sans"/>
              </a:rPr>
              <a:t>Quilbot</a:t>
            </a:r>
            <a:r>
              <a:rPr lang="ar-IQ" sz="2800" dirty="0">
                <a:solidFill>
                  <a:srgbClr val="1F1F1F"/>
                </a:solidFill>
                <a:latin typeface="Google Sans"/>
              </a:rPr>
              <a:t>: 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هو تطبيق على الإنترنت لإعادة صياغة النصوص وتجنب الانتحال وملخص الجمل الطويلة وتحسين القواعد النحوية لجعلها أكثر دقة واحترافية.</a:t>
            </a:r>
            <a:endParaRPr lang="en-GB" sz="28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r" rtl="1"/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 يُعد نظام أدوات الذكاء الاصطناعي (</a:t>
            </a:r>
            <a:r>
              <a:rPr lang="en-GB" sz="2800" b="0" i="0" dirty="0">
                <a:solidFill>
                  <a:srgbClr val="1F1F1F"/>
                </a:solidFill>
                <a:effectLst/>
                <a:latin typeface="Google Sans"/>
              </a:rPr>
              <a:t>AI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) مفيدا للطلاب في إعادة صياغة وإعادة كتابة النصوص الإنجليزية، وذلك في الإصدارين المجاني والمميز.</a:t>
            </a:r>
          </a:p>
          <a:p>
            <a:pPr algn="r" rtl="1"/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التطبيق يساعد في كتابة الجمل أو المقالات أو الفقرات باللغة الإنجليزية، تعد إعادة الصياغة إحدى التقنيات التي يمكن للطلاب استخدامها. </a:t>
            </a:r>
            <a:endParaRPr lang="en-GB" sz="28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r" rtl="1"/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باستخدام هذه التقنية، يُتوقع من الطلاب أن يكونوا قادرين على تطوير الأفكار وتسلسلها بشكل صحيح ومنطقي ووفقًا لمنطق اللغة حتى لا يتغير معنى النص او المقالة.</a:t>
            </a:r>
            <a:endParaRPr lang="en-US" sz="2800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2653-F248-4A2A-9F7B-B5685985A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4000" b="1" dirty="0">
                <a:solidFill>
                  <a:srgbClr val="C57250"/>
                </a:solidFill>
              </a:rPr>
              <a:t>اختيارات اوضاع</a:t>
            </a:r>
            <a:r>
              <a:rPr lang="en-GB" sz="4000" b="1" dirty="0" err="1">
                <a:solidFill>
                  <a:srgbClr val="C57250"/>
                </a:solidFill>
              </a:rPr>
              <a:t>Quillbot</a:t>
            </a:r>
            <a:r>
              <a:rPr lang="en-GB" sz="4000" b="1" dirty="0">
                <a:solidFill>
                  <a:srgbClr val="C5725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621157-7A5A-4A8C-B44F-19EDE5407CBB}"/>
              </a:ext>
            </a:extLst>
          </p:cNvPr>
          <p:cNvSpPr txBox="1"/>
          <p:nvPr/>
        </p:nvSpPr>
        <p:spPr>
          <a:xfrm>
            <a:off x="1566902" y="1443766"/>
            <a:ext cx="90566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IQ" sz="2400" b="1" i="0" dirty="0">
                <a:solidFill>
                  <a:srgbClr val="1F1F1F"/>
                </a:solidFill>
                <a:effectLst/>
                <a:latin typeface="Google Sans"/>
              </a:rPr>
              <a:t>حسابات المستخدم المجاني:</a:t>
            </a:r>
            <a:endParaRPr lang="ar-IQ" sz="24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400" b="1" i="0" dirty="0">
                <a:solidFill>
                  <a:srgbClr val="1F1F1F"/>
                </a:solidFill>
                <a:effectLst/>
                <a:latin typeface="Google Sans"/>
              </a:rPr>
              <a:t>الوضع القياسي (</a:t>
            </a:r>
            <a:r>
              <a:rPr lang="en-US" sz="2400" b="1" i="0" dirty="0">
                <a:solidFill>
                  <a:srgbClr val="1F1F1F"/>
                </a:solidFill>
                <a:effectLst/>
                <a:latin typeface="Google Sans"/>
              </a:rPr>
              <a:t>Standard):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 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يعتبر هذا الوضع الافتراضي، ويركز على تحسين الوضوح وتقليل التكرار في النص مع الحفاظ على المعنى الأساسي.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400" b="1" i="0" dirty="0">
                <a:solidFill>
                  <a:srgbClr val="1F1F1F"/>
                </a:solidFill>
                <a:effectLst/>
                <a:latin typeface="Google Sans"/>
              </a:rPr>
              <a:t>الوضع السلس (</a:t>
            </a:r>
            <a:r>
              <a:rPr lang="en-US" sz="2400" b="1" i="0" dirty="0">
                <a:solidFill>
                  <a:srgbClr val="1F1F1F"/>
                </a:solidFill>
                <a:effectLst/>
                <a:latin typeface="Google Sans"/>
              </a:rPr>
              <a:t>Fluency):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 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يهدف هذا الوضع إلى جعل النص أكثر سلاسة وقراءة، مع الحفاظ على الأسلوب الأصلي إلى حد كبير.</a:t>
            </a:r>
          </a:p>
          <a:p>
            <a:pPr algn="r" rtl="1"/>
            <a:r>
              <a:rPr lang="ar-IQ" sz="2400" b="1" i="0" dirty="0">
                <a:solidFill>
                  <a:srgbClr val="1F1F1F"/>
                </a:solidFill>
                <a:effectLst/>
                <a:latin typeface="Google Sans"/>
              </a:rPr>
              <a:t>حسابات المستخدم المميز (المدفوع):</a:t>
            </a:r>
            <a:endParaRPr lang="ar-IQ" sz="24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400" b="1" i="0" dirty="0">
                <a:solidFill>
                  <a:srgbClr val="1F1F1F"/>
                </a:solidFill>
                <a:effectLst/>
                <a:latin typeface="Google Sans"/>
              </a:rPr>
              <a:t>الوضع الإبداعي (</a:t>
            </a:r>
            <a:r>
              <a:rPr lang="en-US" sz="2400" b="1" i="0" dirty="0">
                <a:solidFill>
                  <a:srgbClr val="1F1F1F"/>
                </a:solidFill>
                <a:effectLst/>
                <a:latin typeface="Google Sans"/>
              </a:rPr>
              <a:t>Creative):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 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يُعيد صياغة النص بطريقة أكثر ابتكارًا، مع إمكانية تغيير بنية الجملة بشكل أكبر واستخدام مرادفات أقل شيوعًا.</a:t>
            </a:r>
          </a:p>
        </p:txBody>
      </p:sp>
    </p:spTree>
    <p:extLst>
      <p:ext uri="{BB962C8B-B14F-4D97-AF65-F5344CB8AC3E}">
        <p14:creationId xmlns:p14="http://schemas.microsoft.com/office/powerpoint/2010/main" val="138039284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B8B6-5E12-4307-AE6F-25C12135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sz="4000" b="1" dirty="0">
                <a:solidFill>
                  <a:srgbClr val="C57250"/>
                </a:solidFill>
              </a:rPr>
              <a:t>اختيارات اوضاع</a:t>
            </a:r>
            <a:r>
              <a:rPr lang="en-GB" sz="4000" b="1" dirty="0" err="1">
                <a:solidFill>
                  <a:srgbClr val="C57250"/>
                </a:solidFill>
              </a:rPr>
              <a:t>Quillbot</a:t>
            </a:r>
            <a:r>
              <a:rPr lang="en-GB" sz="4000" b="1" dirty="0">
                <a:solidFill>
                  <a:srgbClr val="C57250"/>
                </a:solidFill>
              </a:rPr>
              <a:t>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12B2D-AA80-4A8F-8EE9-90DD44899EDE}"/>
              </a:ext>
            </a:extLst>
          </p:cNvPr>
          <p:cNvSpPr txBox="1"/>
          <p:nvPr/>
        </p:nvSpPr>
        <p:spPr>
          <a:xfrm>
            <a:off x="1104895" y="1390427"/>
            <a:ext cx="998068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IQ" sz="2400" b="1" i="0" dirty="0">
                <a:solidFill>
                  <a:srgbClr val="1F1F1F"/>
                </a:solidFill>
                <a:effectLst/>
                <a:latin typeface="Google Sans"/>
              </a:rPr>
              <a:t>الوضع الإبداعي+ (</a:t>
            </a:r>
            <a:r>
              <a:rPr lang="en-US" sz="2400" b="1" i="0" dirty="0">
                <a:solidFill>
                  <a:srgbClr val="1F1F1F"/>
                </a:solidFill>
                <a:effectLst/>
                <a:latin typeface="Google Sans"/>
              </a:rPr>
              <a:t>Creative+):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 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مشابه للوضع الإبداعي ولكنه يقدم تغييرات أكثر جذرية على النص الأصلي.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400" b="1" i="0" dirty="0">
                <a:solidFill>
                  <a:srgbClr val="1F1F1F"/>
                </a:solidFill>
                <a:effectLst/>
                <a:latin typeface="Google Sans"/>
              </a:rPr>
              <a:t>الوضع الرسمي (</a:t>
            </a:r>
            <a:r>
              <a:rPr lang="en-US" sz="2400" b="1" i="0" dirty="0">
                <a:solidFill>
                  <a:srgbClr val="1F1F1F"/>
                </a:solidFill>
                <a:effectLst/>
                <a:latin typeface="Google Sans"/>
              </a:rPr>
              <a:t>Formal):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 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يعيد صياغة النص بأسلوب رسمي أكثر، مما يجعله مناسبًا للتقارير والمقالات الأكاديمية.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400" b="1" i="0" dirty="0">
                <a:solidFill>
                  <a:srgbClr val="1F1F1F"/>
                </a:solidFill>
                <a:effectLst/>
                <a:latin typeface="Google Sans"/>
              </a:rPr>
              <a:t>الوضع المختصر (</a:t>
            </a:r>
            <a:r>
              <a:rPr lang="en-US" sz="2400" b="1" i="0" dirty="0">
                <a:solidFill>
                  <a:srgbClr val="1F1F1F"/>
                </a:solidFill>
                <a:effectLst/>
                <a:latin typeface="Google Sans"/>
              </a:rPr>
              <a:t>Shorten):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 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يركز هذا الوضع على تقصير النص مع الحفاظ على الأفكار الرئيسية.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400" b="1" i="0" dirty="0">
                <a:solidFill>
                  <a:srgbClr val="1F1F1F"/>
                </a:solidFill>
                <a:effectLst/>
                <a:latin typeface="Google Sans"/>
              </a:rPr>
              <a:t>الوضع الموسع (</a:t>
            </a:r>
            <a:r>
              <a:rPr lang="en-US" sz="2400" b="1" i="0" dirty="0">
                <a:solidFill>
                  <a:srgbClr val="1F1F1F"/>
                </a:solidFill>
                <a:effectLst/>
                <a:latin typeface="Google Sans"/>
              </a:rPr>
              <a:t>Expand):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 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على النقيض من الوضع المختصر، يوسع هذا الوضع النص بإضافة تفاصيل إضافية.</a:t>
            </a:r>
          </a:p>
        </p:txBody>
      </p:sp>
    </p:spTree>
    <p:extLst>
      <p:ext uri="{BB962C8B-B14F-4D97-AF65-F5344CB8AC3E}">
        <p14:creationId xmlns:p14="http://schemas.microsoft.com/office/powerpoint/2010/main" val="776600185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74BECA-B45A-477C-8AF3-3815F1C75073}"/>
              </a:ext>
            </a:extLst>
          </p:cNvPr>
          <p:cNvSpPr txBox="1"/>
          <p:nvPr/>
        </p:nvSpPr>
        <p:spPr>
          <a:xfrm>
            <a:off x="2835409" y="1250697"/>
            <a:ext cx="8944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مكنك تغيير الوضع بالنقر على اسم الوضع الذي ترغب باختياره. يظهر موقع الأوضاع محاطًا بدائرة حمراء في هذه الصورة:</a:t>
            </a:r>
            <a:endParaRPr lang="en-GB" sz="2400" dirty="0">
              <a:latin typeface="Plantagenet Cherokee" panose="02020602070100000000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505D5C-F3EE-4B58-831B-8767DEF6D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5" y="2174027"/>
            <a:ext cx="10824519" cy="46839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6344C3-0E0D-4311-BF92-B430AC833907}"/>
              </a:ext>
            </a:extLst>
          </p:cNvPr>
          <p:cNvSpPr txBox="1"/>
          <p:nvPr/>
        </p:nvSpPr>
        <p:spPr>
          <a:xfrm>
            <a:off x="2937818" y="105696"/>
            <a:ext cx="8146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IQ" sz="3600" b="1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Google Sans"/>
              </a:rPr>
              <a:t>كيف أقوم بتغيير الوضع في برنامج </a:t>
            </a:r>
            <a:r>
              <a:rPr lang="en-US" sz="3600" b="1" i="0" dirty="0" err="1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Google Sans"/>
              </a:rPr>
              <a:t>QuillBot</a:t>
            </a:r>
            <a:r>
              <a:rPr lang="en-US" sz="3600" b="1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Google Sans"/>
              </a:rPr>
              <a:t>؟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CCA74-8288-4C9B-9ED1-E8D10D4DD3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5657" y="284309"/>
            <a:ext cx="9980685" cy="819689"/>
          </a:xfrm>
        </p:spPr>
        <p:txBody>
          <a:bodyPr>
            <a:noAutofit/>
          </a:bodyPr>
          <a:lstStyle/>
          <a:p>
            <a:pPr algn="r" rtl="1"/>
            <a:br>
              <a:rPr lang="ar-IQ" sz="2800" dirty="0"/>
            </a:br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لماذا تظهر الكلمات بألوان مختلفة في برنامج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Google Sans"/>
              </a:rPr>
              <a:t>؟</a:t>
            </a:r>
            <a:endParaRPr lang="en-US" sz="4000" b="1" dirty="0">
              <a:solidFill>
                <a:srgbClr val="C57250"/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A62840-232E-44F0-90D9-43836768490D}"/>
              </a:ext>
            </a:extLst>
          </p:cNvPr>
          <p:cNvSpPr txBox="1"/>
          <p:nvPr/>
        </p:nvSpPr>
        <p:spPr>
          <a:xfrm>
            <a:off x="2282910" y="1729083"/>
            <a:ext cx="845936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بعد إعادة الصياغة، سيظهر نصك بألوان مختلفة. تساعدك ألوان الكلمات على تحديد ما يلي: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تغيير الكلمة (</a:t>
            </a:r>
            <a:r>
              <a:rPr lang="ar-IQ" sz="2800" b="1" i="0" dirty="0">
                <a:solidFill>
                  <a:srgbClr val="FF0000"/>
                </a:solidFill>
                <a:effectLst/>
                <a:latin typeface="Google Sans"/>
              </a:rPr>
              <a:t>باللون </a:t>
            </a:r>
            <a:r>
              <a:rPr lang="ar-IQ" sz="2800" b="1" dirty="0">
                <a:solidFill>
                  <a:srgbClr val="FF0000"/>
                </a:solidFill>
                <a:latin typeface="Google Sans"/>
              </a:rPr>
              <a:t>الاحمر</a:t>
            </a:r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):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 يظهر النص الذي تمت إعادة صياغته باستخدام كلمة أخرى بلون أزرق. وهذا يبرز لك أي مفردات جديدة تم استخدامها في النص المعاد صياغته.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تغيير البنية (</a:t>
            </a:r>
            <a:r>
              <a:rPr lang="ar-IQ" sz="2800" b="1" i="0" dirty="0">
                <a:solidFill>
                  <a:schemeClr val="accent4"/>
                </a:solidFill>
                <a:effectLst/>
                <a:latin typeface="Google Sans"/>
              </a:rPr>
              <a:t>باللون الاصفر</a:t>
            </a:r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):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 يظهر النص الذي تم تغييره على مستوى الجملة أو البنية اللغوية باللون الأخضر. وهذا يوضح لك أي جمل تمت إعادة صياغتها أو إعادة ترتيبها بشكل ملحوظ.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النص بدون تغيير (</a:t>
            </a:r>
            <a:r>
              <a:rPr lang="ar-IQ" sz="2800" b="1" i="0" dirty="0">
                <a:solidFill>
                  <a:srgbClr val="0070C0"/>
                </a:solidFill>
                <a:effectLst/>
                <a:latin typeface="Google Sans"/>
              </a:rPr>
              <a:t>باللون الازرق</a:t>
            </a:r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):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 يظهر النص الذي لم يتم تعديله أو تغييره بأي شكل من الألوان </a:t>
            </a:r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الأسود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. وهذا يميز لك أي أجزاء من النص ظلت كما هي في النص الأصلي.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58EA4-FFF1-4613-B39D-FCB894BCD8D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IQ" sz="4000" b="1" dirty="0">
                <a:solidFill>
                  <a:srgbClr val="C57250"/>
                </a:solidFill>
              </a:rPr>
              <a:t>مثال على اختلاف الألوان في الكلمات </a:t>
            </a:r>
            <a:endParaRPr lang="en-US" sz="4000" b="1" dirty="0">
              <a:solidFill>
                <a:srgbClr val="C5725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AF662D-1DAE-4223-9FD1-BFC34CF5BE4E}"/>
              </a:ext>
            </a:extLst>
          </p:cNvPr>
          <p:cNvPicPr>
            <a:picLocks noGrp="1" noChangeAspect="1"/>
          </p:cNvPicPr>
          <p:nvPr>
            <p:ph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5" y="1616364"/>
            <a:ext cx="9980685" cy="5241636"/>
          </a:xfrm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9C80F-38F4-4DC3-84F5-1546CAA3F34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ar-IQ" sz="4000" b="1" dirty="0">
                <a:solidFill>
                  <a:srgbClr val="C57250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الخاتمة</a:t>
            </a:r>
            <a:endParaRPr lang="en-US" sz="4000" b="1" dirty="0">
              <a:solidFill>
                <a:srgbClr val="C57250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7270E-E9CB-4C2C-BB9D-7B51F0DA02CD}"/>
              </a:ext>
            </a:extLst>
          </p:cNvPr>
          <p:cNvSpPr txBox="1"/>
          <p:nvPr/>
        </p:nvSpPr>
        <p:spPr>
          <a:xfrm>
            <a:off x="1357248" y="1309631"/>
            <a:ext cx="947597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مبالغة في الادعاءات: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 لا يضمن برنامج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تجاوز جميع برامج كشف السرقة الأدبية، بما في ذلك 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Turnitin.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إعادة الصياغة: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 يعيد برنامج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صياغة المحتوى بطريقة تساعد على الابتعاد عن النص الأصلي، ولكنه لا يقوم بالضرورة بإعادة صياغة كل كلمة.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احتمالية اكتشاف السرقة: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 إذا قام برنامج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بإعادة صياغة العديد من المقالات من مصدر إنترنت واحد، فقد تكتشف برامج كشف السرقة ذلك.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أهمية المراجعة والتدقيق: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 من المهم دائمًا مراجعة النص المعاد صياغة والتأكد من سلاسته وتماسكه. بالإضافة إلى ذلك، يُوصى بشدة بتدقيق النص للتأكد من خلوه من الأخطاء وجعله أكثر أصالة.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48E128-A2DF-4F91-A58E-1326898CB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t="20892" r="15069" b="20849"/>
          <a:stretch/>
        </p:blipFill>
        <p:spPr>
          <a:xfrm>
            <a:off x="1731212" y="954418"/>
            <a:ext cx="8729576" cy="49491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4094551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9981-5ACF-4DB7-9D4E-B95EF30632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b="1" dirty="0">
                <a:solidFill>
                  <a:srgbClr val="C57250"/>
                </a:solidFill>
              </a:rPr>
              <a:t>What is </a:t>
            </a:r>
            <a:r>
              <a:rPr lang="en-US" sz="4400" b="1" dirty="0" err="1">
                <a:solidFill>
                  <a:srgbClr val="C57250"/>
                </a:solidFill>
              </a:rPr>
              <a:t>Quillbot</a:t>
            </a:r>
            <a:r>
              <a:rPr lang="en-US" sz="4400" b="1" dirty="0">
                <a:solidFill>
                  <a:srgbClr val="C57250"/>
                </a:solidFill>
              </a:rPr>
              <a:t>?</a:t>
            </a:r>
            <a:endParaRPr lang="en-US" sz="4400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8729CFA1-D0ED-4B57-8C29-CA2317E3CA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99312" y="1764515"/>
            <a:ext cx="9550435" cy="45720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يعمل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تلقائيًا على حذف أو إضافة أو تغيير الكلمات لإنشاء جملة جديدة تمامًا. </a:t>
            </a:r>
            <a:endParaRPr lang="en-US" sz="28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r" rtl="1">
              <a:lnSpc>
                <a:spcPct val="150000"/>
              </a:lnSpc>
            </a:pP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يوفر حلاً عن طريق المساعدة في إعادة الصياغة عندما لا يملك المعلمون والطلاب فكرة عن إعادة صياغة النص يدويًا . </a:t>
            </a:r>
            <a:endParaRPr lang="en-US" sz="28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r" rtl="1">
              <a:lnSpc>
                <a:spcPct val="150000"/>
              </a:lnSpc>
            </a:pPr>
            <a:r>
              <a:rPr lang="ar-IQ" sz="2800" b="0" i="0" dirty="0">
                <a:solidFill>
                  <a:srgbClr val="1F1F1F"/>
                </a:solidFill>
                <a:effectLst/>
                <a:latin typeface="Google Sans"/>
              </a:rPr>
              <a:t>ببساطة ، تعيد هذه الأداة كتابة النصوص بعد أن نكتب النصوص أو نلصقها ثم نضغط على زر إعادة الصياغة </a:t>
            </a:r>
            <a:endParaRPr lang="en-GB" sz="2800" dirty="0">
              <a:latin typeface="Plantagenet Cherokee" panose="02020602070100000000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F94B2-135B-4583-B3A3-0928D1C9D64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4400" b="1" dirty="0">
                <a:solidFill>
                  <a:srgbClr val="C57250"/>
                </a:solidFill>
              </a:rPr>
              <a:t>WHAT IS PARAPHRASING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19948-D93C-45A2-AEF8-1D5878C5D8B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9375" y="1408099"/>
            <a:ext cx="10831726" cy="5181603"/>
          </a:xfrm>
        </p:spPr>
        <p:txBody>
          <a:bodyPr>
            <a:normAutofit/>
          </a:bodyPr>
          <a:lstStyle/>
          <a:p>
            <a:pPr algn="r" rtl="1"/>
            <a:r>
              <a:rPr lang="ar-IQ" sz="2400" dirty="0">
                <a:solidFill>
                  <a:srgbClr val="1F1F1F"/>
                </a:solidFill>
                <a:latin typeface="Google Sans"/>
              </a:rPr>
              <a:t>ي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قصد "بإعادة الصياغة" "التعبير عن معنى (الكاتب أو المتحدث أو شيء مكتوب أو منقول) باستخدام كلمات مختلفة ، خاصة لتحقيق وضوح أكبر."</a:t>
            </a:r>
          </a:p>
          <a:p>
            <a:pPr algn="r" rtl="1"/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إعادة الصياغة تعني وصف شيء ما دون نقله بالضبط بالطريقة التي كان عليها في الأصل ، بل تقديم وصف عام أكثر للغة المقدمة.</a:t>
            </a:r>
          </a:p>
          <a:p>
            <a:pPr algn="r" rtl="1"/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تجمع إعادة الصياغة بين إيجاز التلخيص ودقة الاقتباس. لا يجب أن يكون تقليدًا دقيقًا </a:t>
            </a:r>
            <a:r>
              <a:rPr lang="ar-IQ" sz="2400" b="0" i="0" dirty="0" err="1">
                <a:solidFill>
                  <a:srgbClr val="1F1F1F"/>
                </a:solidFill>
                <a:effectLst/>
                <a:latin typeface="Google Sans"/>
              </a:rPr>
              <a:t>للاصل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 ، ولكن يجب أن يتماشى مع مقصد المصدر الأصلي.</a:t>
            </a:r>
          </a:p>
          <a:p>
            <a:pPr marL="0" lvl="0" indent="0" algn="just">
              <a:buNone/>
            </a:pPr>
            <a:endParaRPr lang="en-GB" sz="2400" dirty="0">
              <a:latin typeface="Plantagenet Cherokee" panose="02020602070100000000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2A165-2EBE-49A3-9620-B55F12525E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IQ" sz="4400" b="1" dirty="0">
                <a:solidFill>
                  <a:srgbClr val="C57250"/>
                </a:solidFill>
              </a:rPr>
              <a:t>ماهي السرقة الأدبية </a:t>
            </a:r>
            <a:r>
              <a:rPr lang="en-GB" sz="4400" b="1" dirty="0">
                <a:solidFill>
                  <a:srgbClr val="C57250"/>
                </a:solidFill>
              </a:rPr>
              <a:t>(Plagiarism)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4563F-9D8C-4FB3-8068-F989E86D57A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24110" y="1876825"/>
            <a:ext cx="8743779" cy="4800600"/>
          </a:xfrm>
        </p:spPr>
        <p:txBody>
          <a:bodyPr>
            <a:noAutofit/>
          </a:bodyPr>
          <a:lstStyle/>
          <a:p>
            <a:pPr algn="r" rtl="1"/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السرقة الادبية يعني تقديم عمل شخص آخر ، عن قصد أو غير قصد ، على أنه عملك الخاص.</a:t>
            </a:r>
            <a:endParaRPr lang="ar-IQ" sz="28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r" rtl="1"/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قد يكون هذا عن طريق نسخ أو إعادة صياغة عمل شخص ما منشورًا أو غير منشورًا دون إقرار مناسب ، أو تمثيل عمل أو إبداع فني أو تقني لشخص آخر على أنه ملكك.</a:t>
            </a:r>
            <a:endParaRPr lang="ar-IQ" sz="28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marL="0" lvl="0" indent="0" algn="r" rtl="1">
              <a:lnSpc>
                <a:spcPct val="150000"/>
              </a:lnSpc>
              <a:spcAft>
                <a:spcPts val="800"/>
              </a:spcAft>
              <a:buNone/>
            </a:pPr>
            <a:endParaRPr lang="en-US" sz="2800" dirty="0">
              <a:latin typeface="Plantagenet Cherokee" panose="02020602070100000000" pitchFamily="18" charset="0"/>
              <a:cs typeface="Arial" pitchFamily="34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AF4A-5CFD-4DE1-B213-650051E77D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5657" y="580075"/>
            <a:ext cx="9980685" cy="764631"/>
          </a:xfrm>
        </p:spPr>
        <p:txBody>
          <a:bodyPr>
            <a:normAutofit fontScale="90000"/>
          </a:bodyPr>
          <a:lstStyle/>
          <a:p>
            <a:pPr lvl="0" algn="r" rtl="1"/>
            <a:r>
              <a:rPr lang="ar-IQ" sz="4400" dirty="0">
                <a:solidFill>
                  <a:srgbClr val="C57250"/>
                </a:solidFill>
                <a:latin typeface="Plantagenet Cherokee" panose="02020602070100000000" pitchFamily="18" charset="0"/>
              </a:rPr>
              <a:t>هل يتجنب </a:t>
            </a:r>
            <a:r>
              <a:rPr lang="en-US" sz="4400" dirty="0" err="1">
                <a:solidFill>
                  <a:srgbClr val="C57250"/>
                </a:solidFill>
                <a:latin typeface="Plantagenet Cherokee" panose="02020602070100000000" pitchFamily="18" charset="0"/>
              </a:rPr>
              <a:t>Quillbot</a:t>
            </a:r>
            <a:r>
              <a:rPr lang="ar-IQ" sz="4400" dirty="0">
                <a:solidFill>
                  <a:srgbClr val="C57250"/>
                </a:solidFill>
                <a:latin typeface="Plantagenet Cherokee" panose="02020602070100000000" pitchFamily="18" charset="0"/>
              </a:rPr>
              <a:t>السرقة الادبية؟</a:t>
            </a:r>
            <a:br>
              <a:rPr lang="en-GB" b="1" dirty="0">
                <a:latin typeface="Arial" pitchFamily="34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86F74-EC68-4090-957C-EA5B055FBB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4896" y="1600199"/>
            <a:ext cx="9982203" cy="4892879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يساعد برنامج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الكتاب حقًا في إعادة صياغة المحتوى الأصلي. ومع بعض العمل الإضافي ووضوح الرؤية حول قواعد المحتوى والنحو ، يمكن للكتاب جعل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يعمل لصالحهم بسلاسة.</a:t>
            </a:r>
          </a:p>
          <a:p>
            <a:pPr algn="r" rtl="1"/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لتجنب السرقة الأدبية باستخدام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Google Sans"/>
              </a:rPr>
              <a:t> ، </a:t>
            </a:r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يجب عليك دائمًا مراجعة المحتوى الخاص بك وإجراء بعض التعديلات اليدوية. إلى جانب ذلك ، ضع دائمًا في اعتبارك أهمية الاستشهادات.</a:t>
            </a:r>
          </a:p>
          <a:p>
            <a:pPr algn="r" rtl="1"/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يمكن للمحتوى الذي يتم الاستشهاد به بشكل مناسب أن يفيد بشكل كبير ، كما أنه سيساعد أيضًا في تجنب السرقة الأدبية إلى حد ما. يجب عليك دائمًا الارتباط بالمصدر وإعطاءه الفضل بشكل واضح لإضفاء قيمة أكبر على المحتوى الخاص بك.</a:t>
            </a:r>
          </a:p>
          <a:p>
            <a:pPr algn="r" rtl="1"/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يتجنب برنامج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ar-IQ" sz="2800" b="1" i="0" dirty="0">
                <a:solidFill>
                  <a:srgbClr val="1F1F1F"/>
                </a:solidFill>
                <a:effectLst/>
                <a:latin typeface="Google Sans"/>
              </a:rPr>
              <a:t>السرقة الأدبية إلى حد ما ، ولكن إذا لم تقم بتحرير ومراجعة المحتوى التلقائي يدويًا ، فسيؤدي المحتوى الخاص بك إلى تشغيل برنامج كشف السرقة الأدبية.</a:t>
            </a:r>
          </a:p>
          <a:p>
            <a:pPr marL="0" lvl="0" indent="0" algn="r" rtl="1">
              <a:buNone/>
            </a:pPr>
            <a:endParaRPr lang="en-GB" sz="2400" dirty="0">
              <a:solidFill>
                <a:srgbClr val="4B4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7582-9571-4A00-8DBA-BD38316072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3378" y="76196"/>
            <a:ext cx="10706982" cy="1096959"/>
          </a:xfrm>
        </p:spPr>
        <p:txBody>
          <a:bodyPr>
            <a:noAutofit/>
          </a:bodyPr>
          <a:lstStyle/>
          <a:p>
            <a:pPr lvl="0" algn="r"/>
            <a:r>
              <a:rPr lang="ar-IQ" sz="3600" b="1" dirty="0">
                <a:solidFill>
                  <a:srgbClr val="C57250"/>
                </a:solidFill>
                <a:latin typeface="Plantagenet Cherokee" panose="02020602070100000000" pitchFamily="18" charset="0"/>
              </a:rPr>
              <a:t>بعض الطرق التي يمكن تطبيقها </a:t>
            </a:r>
            <a:r>
              <a:rPr lang="ar-IQ" sz="3600" b="1" dirty="0" err="1">
                <a:solidFill>
                  <a:srgbClr val="C57250"/>
                </a:solidFill>
                <a:latin typeface="Plantagenet Cherokee" panose="02020602070100000000" pitchFamily="18" charset="0"/>
              </a:rPr>
              <a:t>لاعادة</a:t>
            </a:r>
            <a:r>
              <a:rPr lang="ar-IQ" sz="3600" b="1" dirty="0">
                <a:solidFill>
                  <a:srgbClr val="C57250"/>
                </a:solidFill>
                <a:latin typeface="Plantagenet Cherokee" panose="02020602070100000000" pitchFamily="18" charset="0"/>
              </a:rPr>
              <a:t> صياغة النصوص باستخدام </a:t>
            </a:r>
            <a:r>
              <a:rPr lang="en-GB" sz="3600" b="1" dirty="0" err="1">
                <a:solidFill>
                  <a:srgbClr val="C57250"/>
                </a:solidFill>
                <a:latin typeface="Plantagenet Cherokee" panose="02020602070100000000" pitchFamily="18" charset="0"/>
              </a:rPr>
              <a:t>Quillbot</a:t>
            </a:r>
            <a:r>
              <a:rPr lang="ar-IQ" sz="3600" b="1" dirty="0">
                <a:solidFill>
                  <a:srgbClr val="C57250"/>
                </a:solidFill>
                <a:latin typeface="Plantagenet Cherokee" panose="02020602070100000000" pitchFamily="18" charset="0"/>
              </a:rPr>
              <a:t> </a:t>
            </a:r>
            <a:endParaRPr lang="en-GB" sz="3600" b="1" dirty="0">
              <a:solidFill>
                <a:srgbClr val="C57250"/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EBB6B-D6C5-4D5A-AB7E-66D288FC549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3378" y="1776369"/>
            <a:ext cx="9982203" cy="4572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تريد اجتياز اختبار السرقة الأدبية؟ إليك بعض النصائح: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400" b="1" i="0" dirty="0">
                <a:solidFill>
                  <a:srgbClr val="1F1F1F"/>
                </a:solidFill>
                <a:effectLst/>
                <a:latin typeface="Google Sans"/>
              </a:rPr>
              <a:t>غيّر صياغة جمل المحتوى الخاص بك وقم بتعديل بعض أنواع الكلمات.</a:t>
            </a:r>
            <a:endParaRPr lang="ar-IQ" sz="24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400" b="1" i="0" dirty="0">
                <a:solidFill>
                  <a:srgbClr val="1F1F1F"/>
                </a:solidFill>
                <a:effectLst/>
                <a:latin typeface="Google Sans"/>
              </a:rPr>
              <a:t>يمكن أن يساعدك تغيير جملك من الفاعلة إلى المفعولة أو العكس على تجنب مطابقة جمل النص الأصلي.</a:t>
            </a:r>
            <a:endParaRPr lang="ar-IQ" sz="24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400" b="1" i="0" dirty="0">
                <a:solidFill>
                  <a:srgbClr val="1F1F1F"/>
                </a:solidFill>
                <a:effectLst/>
                <a:latin typeface="Google Sans"/>
              </a:rPr>
              <a:t>استخدم مرادفات للكلمات غير الشائعة.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 كلما زاد تباعد مفرداتك عن النص الأصلي قل احتمال اكتشاف السرقة الأدبية.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400" b="1" i="0" dirty="0">
                <a:solidFill>
                  <a:srgbClr val="1F1F1F"/>
                </a:solidFill>
                <a:effectLst/>
                <a:latin typeface="Google Sans"/>
              </a:rPr>
              <a:t>استخدم العبارات والبنود.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 العبارات والبنود هي وحدات بناء الجملة. قم بتعديلها وتغيير ترتيبها لتجنب مطابقة صياغة النص الأصلي حرفيًا.</a:t>
            </a:r>
          </a:p>
          <a:p>
            <a:pPr marL="0" lvl="0" indent="0" algn="r" rtl="1">
              <a:buNone/>
            </a:pPr>
            <a:endParaRPr lang="en-GB" sz="2800" dirty="0">
              <a:solidFill>
                <a:srgbClr val="4B4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D57E-BEFE-421B-8B73-971C81B1D6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4896" y="414938"/>
            <a:ext cx="9980685" cy="580742"/>
          </a:xfrm>
        </p:spPr>
        <p:txBody>
          <a:bodyPr>
            <a:noAutofit/>
          </a:bodyPr>
          <a:lstStyle/>
          <a:p>
            <a:pPr lvl="0" algn="r" rtl="1"/>
            <a:r>
              <a:rPr lang="ar-IQ" b="1" i="0" dirty="0">
                <a:solidFill>
                  <a:srgbClr val="1F1F1F"/>
                </a:solidFill>
                <a:effectLst/>
                <a:latin typeface="Google Sans"/>
              </a:rPr>
              <a:t>5 طرق لإنشاء محتوى عالي الجودة وخالٍ من السرقة الأدبية باستخدام </a:t>
            </a:r>
            <a:r>
              <a:rPr lang="en-US" b="1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endParaRPr lang="en-GB" b="1" dirty="0">
              <a:solidFill>
                <a:srgbClr val="C57250"/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F4F6A-6279-47BB-B136-C043560316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45136" y="1492623"/>
            <a:ext cx="10926696" cy="517711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IQ" sz="2400" dirty="0">
                <a:solidFill>
                  <a:srgbClr val="1F1F1F"/>
                </a:solidFill>
                <a:latin typeface="Google Sans"/>
              </a:rPr>
              <a:t>1.ا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حرص على </a:t>
            </a:r>
            <a:r>
              <a:rPr lang="ar-IQ" sz="2400" b="0" i="0" dirty="0" err="1">
                <a:solidFill>
                  <a:srgbClr val="1F1F1F"/>
                </a:solidFill>
                <a:effectLst/>
                <a:latin typeface="Google Sans"/>
              </a:rPr>
              <a:t>الإختصار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 والبساطة: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الجمل الطويلة تجعل من الصعب على القراء فهم المحتوى.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أفضل طريقة للحفاظ على فاعلية المحتوى وخلوه من السرقة الأدبية هي تبسيطه واستخدام جمل قصيرة.</a:t>
            </a:r>
          </a:p>
          <a:p>
            <a:pPr marL="0" indent="0" algn="r" rtl="1">
              <a:buNone/>
            </a:pPr>
            <a:r>
              <a:rPr lang="ar-IQ" sz="2400" dirty="0">
                <a:solidFill>
                  <a:srgbClr val="1F1F1F"/>
                </a:solidFill>
                <a:latin typeface="Google Sans"/>
              </a:rPr>
              <a:t>2. ت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طوير المفردات: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هنا المجال الذي يمكن أن يساعدك فيه برنامج </a:t>
            </a:r>
            <a:r>
              <a:rPr lang="en-US" sz="2400" b="0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بشكل كبير. يمكنك بسهولة جعل المحتوى الخاص بك يبدو مختلفًا عن المصدر المنسوخ إذا كنت تستخدم مرادفات أفضل للكلمات غير الشائعة.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في برنامج </a:t>
            </a:r>
            <a:r>
              <a:rPr lang="en-US" sz="2400" b="0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 ، 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يمكنك النقر فوق كلمة واحدة للحصول على قائمة منسدلة بالمرادفات. يوجد أيضًا شريط تمرير أعلى مربع نص </a:t>
            </a:r>
            <a:r>
              <a:rPr lang="en-US" sz="2400" b="0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يساعدك على ضبط مستوى المرادفات (من منخفض إلى مرتفع). المستوى الأعلى مخصص للمستخدمين الذين يدفعون رسوم اشتراك.</a:t>
            </a:r>
          </a:p>
          <a:p>
            <a:pPr marL="0" lvl="0" indent="0" algn="r" rtl="1">
              <a:buNone/>
            </a:pPr>
            <a:endParaRPr lang="en-GB" sz="2400" dirty="0">
              <a:solidFill>
                <a:srgbClr val="4B4F58"/>
              </a:solidFill>
              <a:latin typeface="Plantagenet Cherokee" panose="02020602070100000000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68394-0493-4539-89B4-3448B84479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4896" y="76197"/>
            <a:ext cx="9980685" cy="807724"/>
          </a:xfrm>
        </p:spPr>
        <p:txBody>
          <a:bodyPr>
            <a:noAutofit/>
          </a:bodyPr>
          <a:lstStyle/>
          <a:p>
            <a:pPr algn="r" rtl="1"/>
            <a:r>
              <a:rPr lang="ar-IQ" sz="2400" b="1" i="0" dirty="0">
                <a:solidFill>
                  <a:srgbClr val="1F1F1F"/>
                </a:solidFill>
                <a:effectLst/>
                <a:latin typeface="Google Sans"/>
              </a:rPr>
              <a:t>5 طرق لإنشاء محتوى عالي الجودة وخالٍ من السرقة الأدبية باستخدام </a:t>
            </a:r>
            <a:r>
              <a:rPr lang="en-US" sz="2400" b="1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endParaRPr lang="en-US" sz="2400" b="1" i="0" dirty="0">
              <a:solidFill>
                <a:srgbClr val="1F1F1F"/>
              </a:solidFill>
              <a:effectLst/>
              <a:latin typeface="Google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F7A7B-1B62-4805-8D71-B8FA25E726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4896" y="1600200"/>
            <a:ext cx="10428838" cy="481596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IQ" dirty="0">
                <a:solidFill>
                  <a:srgbClr val="1F1F1F"/>
                </a:solidFill>
                <a:latin typeface="Google Sans"/>
              </a:rPr>
              <a:t>3. 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اكتشف الكلمات المفتاحية الدلالية ولا تترك الاقتباسات كما هي: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باستخدام أداة </a:t>
            </a:r>
            <a:r>
              <a:rPr lang="en-US" sz="2400" b="0" i="0" dirty="0" err="1">
                <a:solidFill>
                  <a:srgbClr val="1F1F1F"/>
                </a:solidFill>
                <a:effectLst/>
                <a:latin typeface="Google Sans"/>
              </a:rPr>
              <a:t>Quillbot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 ، </a:t>
            </a: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يمكنك الحصول على الكلمات المفتاحية الدلالية المفيدة في كتابة كلمات وعبارات مختلفة.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لجعل المحتوى الخاص بك خاليًا من السرقة الأدبية ، لا يمكنك فقط حذف الاقتباسات.</a:t>
            </a:r>
          </a:p>
          <a:p>
            <a:pPr algn="r" rtl="1"/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ليس هناك قاعدة صارمة وسريعة على إعادة صياغة الاقتباسات طالما توصل نفس المعنى. يمكنك تعديل اللغة مع الحفاظ على السياق.</a:t>
            </a:r>
          </a:p>
          <a:p>
            <a:pPr marL="0" indent="0" algn="r" rtl="1">
              <a:buNone/>
            </a:pP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4. تدرب على إعادة الصياغة اليدوية: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استخدام أداة الذكاء الاصطناعي لإعادة صياغة جملة لا يضمن إخراج خالي من الأخطاء. سترتكب الأداة بعض الأخطاء ، ويمكنك استخدام بدائل لتصحيحها.</a:t>
            </a:r>
          </a:p>
          <a:p>
            <a:pPr algn="r" rtl="1"/>
            <a:r>
              <a:rPr lang="ar-IQ" sz="2400" b="0" i="0" dirty="0">
                <a:solidFill>
                  <a:srgbClr val="1F1F1F"/>
                </a:solidFill>
                <a:effectLst/>
                <a:latin typeface="Google Sans"/>
              </a:rPr>
              <a:t>ومع ذلك ، كن منتبها للمرادفات لأنها لن تؤدي جميعها إلى نفس السياق المقصود في النص الأصلي. حاول استخدام إعادة الصياغة اليدوية لتحسين بيانك.</a:t>
            </a:r>
          </a:p>
          <a:p>
            <a:pPr marL="0" lvl="0" indent="0" algn="r" rtl="1">
              <a:lnSpc>
                <a:spcPct val="80000"/>
              </a:lnSpc>
              <a:buNone/>
            </a:pPr>
            <a:endParaRPr lang="en-GB" sz="2200" dirty="0">
              <a:solidFill>
                <a:srgbClr val="4B4F58"/>
              </a:solidFill>
              <a:latin typeface="Plantagenet Cherokee" panose="02020602070100000000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cademic Literature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Academic%20presentation,%20pinstripe%20and%20ribbon%20design%20(widescreen)</Template>
  <TotalTime>18107</TotalTime>
  <Words>1857</Words>
  <Application>Microsoft Office PowerPoint</Application>
  <PresentationFormat>شاشة عريضة</PresentationFormat>
  <Paragraphs>108</Paragraphs>
  <Slides>26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Academic Literature 16x9</vt:lpstr>
      <vt:lpstr>How to use quillbot paraphrasing tool for academic writing</vt:lpstr>
      <vt:lpstr>What is Quillbot?</vt:lpstr>
      <vt:lpstr>What is Quillbot?</vt:lpstr>
      <vt:lpstr>WHAT IS PARAPHRASING</vt:lpstr>
      <vt:lpstr>ماهي السرقة الأدبية (Plagiarism)</vt:lpstr>
      <vt:lpstr>هل يتجنب Quillbotالسرقة الادبية؟ </vt:lpstr>
      <vt:lpstr>بعض الطرق التي يمكن تطبيقها لاعادة صياغة النصوص باستخدام Quillbot </vt:lpstr>
      <vt:lpstr>5 طرق لإنشاء محتوى عالي الجودة وخالٍ من السرقة الأدبية باستخدام Quillbot</vt:lpstr>
      <vt:lpstr>5 طرق لإنشاء محتوى عالي الجودة وخالٍ من السرقة الأدبية باستخدام Quillbot</vt:lpstr>
      <vt:lpstr>5 طرق لإنشاء محتوى عالي الجودة وخالٍ من السرقة الأدبية باستخدام Quillbot</vt:lpstr>
      <vt:lpstr>كيف تستخدم Quillbot؟ </vt:lpstr>
      <vt:lpstr>كيف تستخدم Quillbot؟ </vt:lpstr>
      <vt:lpstr>كيف تستخدم Quillbot؟ </vt:lpstr>
      <vt:lpstr>عرض تقديمي في PowerPoint</vt:lpstr>
      <vt:lpstr>كيف تستخدم Quillbot؟ </vt:lpstr>
      <vt:lpstr>أمثلة على إمكانيات QuillBot المجانية والمميزة (المدفوعة)</vt:lpstr>
      <vt:lpstr>QuillBot الاصدار المجانيي من</vt:lpstr>
      <vt:lpstr>Quillbot الإصدار المميز (المدفوع) من</vt:lpstr>
      <vt:lpstr>ماهي اختيارات الاوضاغ في Quillbot؟</vt:lpstr>
      <vt:lpstr>اختيارات اوضاعQuillbot </vt:lpstr>
      <vt:lpstr>اختيارات اوضاعQuillbot </vt:lpstr>
      <vt:lpstr>عرض تقديمي في PowerPoint</vt:lpstr>
      <vt:lpstr> لماذا تظهر الكلمات بألوان مختلفة في برنامج QuillBot؟</vt:lpstr>
      <vt:lpstr>مثال على اختلاف الألوان في الكلمات </vt:lpstr>
      <vt:lpstr>الخاتمة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quillbot paraphrasing tool for academic writing</dc:title>
  <dc:creator>zuyaface@outlook.com</dc:creator>
  <cp:lastModifiedBy>zainabaziz878@gmail.com</cp:lastModifiedBy>
  <cp:revision>37</cp:revision>
  <dcterms:created xsi:type="dcterms:W3CDTF">2021-12-25T22:17:50Z</dcterms:created>
  <dcterms:modified xsi:type="dcterms:W3CDTF">2024-03-12T19:26:05Z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