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9" r:id="rId3"/>
    <p:sldId id="260" r:id="rId4"/>
    <p:sldId id="268" r:id="rId5"/>
    <p:sldId id="263" r:id="rId6"/>
    <p:sldId id="264" r:id="rId7"/>
    <p:sldId id="270" r:id="rId8"/>
    <p:sldId id="267" r:id="rId9"/>
    <p:sldId id="257" r:id="rId10"/>
    <p:sldId id="271" r:id="rId11"/>
    <p:sldId id="272" r:id="rId12"/>
    <p:sldId id="273" r:id="rId13"/>
    <p:sldId id="274" r:id="rId14"/>
    <p:sldId id="284" r:id="rId15"/>
    <p:sldId id="283" r:id="rId16"/>
    <p:sldId id="28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08" autoAdjust="0"/>
  </p:normalViewPr>
  <p:slideViewPr>
    <p:cSldViewPr snapToGrid="0">
      <p:cViewPr varScale="1">
        <p:scale>
          <a:sx n="52" d="100"/>
          <a:sy n="52" d="100"/>
        </p:scale>
        <p:origin x="14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6741C-5F42-4FD0-AC7F-76963FBCBD01}"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F57A9-2DB9-4391-B279-43EB0558F59E}" type="slidenum">
              <a:rPr lang="en-US" smtClean="0"/>
              <a:t>‹#›</a:t>
            </a:fld>
            <a:endParaRPr lang="en-US"/>
          </a:p>
        </p:txBody>
      </p:sp>
    </p:spTree>
    <p:extLst>
      <p:ext uri="{BB962C8B-B14F-4D97-AF65-F5344CB8AC3E}">
        <p14:creationId xmlns:p14="http://schemas.microsoft.com/office/powerpoint/2010/main" val="73324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F57A9-2DB9-4391-B279-43EB0558F59E}" type="slidenum">
              <a:rPr lang="en-US" smtClean="0"/>
              <a:t>1</a:t>
            </a:fld>
            <a:endParaRPr lang="en-US"/>
          </a:p>
        </p:txBody>
      </p:sp>
    </p:spTree>
    <p:extLst>
      <p:ext uri="{BB962C8B-B14F-4D97-AF65-F5344CB8AC3E}">
        <p14:creationId xmlns:p14="http://schemas.microsoft.com/office/powerpoint/2010/main" val="301429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craw</a:t>
            </a:r>
          </a:p>
        </p:txBody>
      </p:sp>
      <p:sp>
        <p:nvSpPr>
          <p:cNvPr id="4" name="Slide Number Placeholder 3"/>
          <p:cNvSpPr>
            <a:spLocks noGrp="1"/>
          </p:cNvSpPr>
          <p:nvPr>
            <p:ph type="sldNum" sz="quarter" idx="5"/>
          </p:nvPr>
        </p:nvSpPr>
        <p:spPr/>
        <p:txBody>
          <a:bodyPr/>
          <a:lstStyle/>
          <a:p>
            <a:fld id="{E1AF57A9-2DB9-4391-B279-43EB0558F59E}" type="slidenum">
              <a:rPr lang="en-US" smtClean="0"/>
              <a:t>2</a:t>
            </a:fld>
            <a:endParaRPr lang="en-US"/>
          </a:p>
        </p:txBody>
      </p:sp>
    </p:spTree>
    <p:extLst>
      <p:ext uri="{BB962C8B-B14F-4D97-AF65-F5344CB8AC3E}">
        <p14:creationId xmlns:p14="http://schemas.microsoft.com/office/powerpoint/2010/main" val="37842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1EF6-63B2-C32F-502A-038500444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C2BC73-C2F5-BD0B-C15E-5E913A527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5147D6-559C-F4FD-CEFB-64DE9822EC8C}"/>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5" name="Footer Placeholder 4">
            <a:extLst>
              <a:ext uri="{FF2B5EF4-FFF2-40B4-BE49-F238E27FC236}">
                <a16:creationId xmlns:a16="http://schemas.microsoft.com/office/drawing/2014/main" id="{4A4E68E8-6E93-14B3-35AA-6B5EAF76F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18778-789D-9175-EAA5-A372F6FEB743}"/>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35185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1130-F18E-D1EB-F925-479D5B69CF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45949-7546-E142-9485-D7425BADD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11E0F-4828-3029-7AD6-7DB4546E27E1}"/>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5" name="Footer Placeholder 4">
            <a:extLst>
              <a:ext uri="{FF2B5EF4-FFF2-40B4-BE49-F238E27FC236}">
                <a16:creationId xmlns:a16="http://schemas.microsoft.com/office/drawing/2014/main" id="{F5322909-E0F3-4404-0A09-0C832B84D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8BE4F-865C-F6B4-98CE-9688F7381293}"/>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386735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EAF62-716D-4BEF-6C6D-3A63E5E6C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4BDEBE-9F65-6DEF-DAE6-36F5045EFA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08EF6-176F-39F8-F52C-F92331684A2B}"/>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5" name="Footer Placeholder 4">
            <a:extLst>
              <a:ext uri="{FF2B5EF4-FFF2-40B4-BE49-F238E27FC236}">
                <a16:creationId xmlns:a16="http://schemas.microsoft.com/office/drawing/2014/main" id="{54249D97-AD18-78CE-6A85-5BE9788B5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1320B-DDA0-7A1D-3D34-9AC3C1E5F587}"/>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260536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349E-1268-C96A-3C23-BF75701E0E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DABA82-669E-B014-0A1E-6953F1EAED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7496A-0457-F35C-82C2-2CF9EF0CEB17}"/>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5" name="Footer Placeholder 4">
            <a:extLst>
              <a:ext uri="{FF2B5EF4-FFF2-40B4-BE49-F238E27FC236}">
                <a16:creationId xmlns:a16="http://schemas.microsoft.com/office/drawing/2014/main" id="{71547862-2FEA-D453-E0C6-8C709CF68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E84FF-9AE0-E414-2ACC-D73D13A930B6}"/>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133062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9910F-2EA8-CAD4-692B-997EE439E7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D306A3-3C36-23C6-7FC5-B4AC7E5E35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A817B-6E35-78B5-67DD-0B4F381857EE}"/>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5" name="Footer Placeholder 4">
            <a:extLst>
              <a:ext uri="{FF2B5EF4-FFF2-40B4-BE49-F238E27FC236}">
                <a16:creationId xmlns:a16="http://schemas.microsoft.com/office/drawing/2014/main" id="{5C8D91CA-F686-0583-3868-40962CA85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1C972-A860-5AA5-4D8E-94B03BBC3C03}"/>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130737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99F5-6165-2996-3C16-04DB7ED76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5A362-5E8D-B323-9FD7-F6E43FEB49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1B6789-F88E-9B0D-9B34-EF89927745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43FCA4-1E54-0C60-A8D8-3FC6A471CDEB}"/>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6" name="Footer Placeholder 5">
            <a:extLst>
              <a:ext uri="{FF2B5EF4-FFF2-40B4-BE49-F238E27FC236}">
                <a16:creationId xmlns:a16="http://schemas.microsoft.com/office/drawing/2014/main" id="{30B6DD51-FD5A-E0E1-B5F0-C44376C3E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09365-1DAD-A916-91F0-F4B1F8305DFA}"/>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2922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952A-D441-7369-CF3D-A6B521DD58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5B094E-7039-7750-C3C6-43873AF8D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3CD44-E981-76E5-B2C0-207A1F00C4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B1B3AE-9845-75C0-9804-33D47E3EE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7CFCC2-0764-DCB2-A7E1-2710733D3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D9CFF6-B91B-6BA9-BEC0-8742DF6D1979}"/>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8" name="Footer Placeholder 7">
            <a:extLst>
              <a:ext uri="{FF2B5EF4-FFF2-40B4-BE49-F238E27FC236}">
                <a16:creationId xmlns:a16="http://schemas.microsoft.com/office/drawing/2014/main" id="{C50F47FE-F463-74BC-7149-62AF5F00C7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AE7138-E60B-CFB8-62EF-0504209CEBE9}"/>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372595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2597-2601-4BBD-B5CF-BCCE33EE2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B619E4-8876-2033-82E2-C3CA6C8A2036}"/>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4" name="Footer Placeholder 3">
            <a:extLst>
              <a:ext uri="{FF2B5EF4-FFF2-40B4-BE49-F238E27FC236}">
                <a16:creationId xmlns:a16="http://schemas.microsoft.com/office/drawing/2014/main" id="{B452AB05-CCF2-DA25-E490-7B024E0A23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9C562F-023B-38AD-0ADB-EF947C0F535F}"/>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328550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792E18-5236-5B5A-761F-33DD02BFB27D}"/>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3" name="Footer Placeholder 2">
            <a:extLst>
              <a:ext uri="{FF2B5EF4-FFF2-40B4-BE49-F238E27FC236}">
                <a16:creationId xmlns:a16="http://schemas.microsoft.com/office/drawing/2014/main" id="{A417FBDC-B39B-8C13-E269-D017D9F8FD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87F1A2-291A-CF92-88E8-DD86E30DCFF3}"/>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28752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F173-8C19-D886-A6D9-1016370D6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FEBB5-68BC-B971-8088-C32AB951D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F9BEC-D38B-0CA9-89C8-3073049E1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A33DE-0A3E-5667-2632-0AD00F124853}"/>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6" name="Footer Placeholder 5">
            <a:extLst>
              <a:ext uri="{FF2B5EF4-FFF2-40B4-BE49-F238E27FC236}">
                <a16:creationId xmlns:a16="http://schemas.microsoft.com/office/drawing/2014/main" id="{91B74673-B47C-A0BC-6409-21DAC09BB3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E0DF6-44B7-DAA0-A966-159BA0221BEF}"/>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351967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5554-EAF7-6226-EDDB-75626A10D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3C1268-1FE1-B919-3526-16ECCC24E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17A38E-3ED3-4742-865C-2042DEEB0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C3B8A4-F9B8-4591-7BB1-F83649DC0A36}"/>
              </a:ext>
            </a:extLst>
          </p:cNvPr>
          <p:cNvSpPr>
            <a:spLocks noGrp="1"/>
          </p:cNvSpPr>
          <p:nvPr>
            <p:ph type="dt" sz="half" idx="10"/>
          </p:nvPr>
        </p:nvSpPr>
        <p:spPr/>
        <p:txBody>
          <a:bodyPr/>
          <a:lstStyle/>
          <a:p>
            <a:fld id="{8A616719-A4F0-4661-B38C-9FC715B6489E}" type="datetimeFigureOut">
              <a:rPr lang="en-US" smtClean="0"/>
              <a:t>5/10/2024</a:t>
            </a:fld>
            <a:endParaRPr lang="en-US"/>
          </a:p>
        </p:txBody>
      </p:sp>
      <p:sp>
        <p:nvSpPr>
          <p:cNvPr id="6" name="Footer Placeholder 5">
            <a:extLst>
              <a:ext uri="{FF2B5EF4-FFF2-40B4-BE49-F238E27FC236}">
                <a16:creationId xmlns:a16="http://schemas.microsoft.com/office/drawing/2014/main" id="{CB14529F-9A2E-0D3F-333B-501057960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AD426-2E4E-1613-D8DD-FA0B3E311AD9}"/>
              </a:ext>
            </a:extLst>
          </p:cNvPr>
          <p:cNvSpPr>
            <a:spLocks noGrp="1"/>
          </p:cNvSpPr>
          <p:nvPr>
            <p:ph type="sldNum" sz="quarter" idx="12"/>
          </p:nvPr>
        </p:nvSpPr>
        <p:spPr/>
        <p:txBody>
          <a:bodyPr/>
          <a:lstStyle/>
          <a:p>
            <a:fld id="{8BC999CF-03DA-4D55-BCF4-4A62CBE59E93}" type="slidenum">
              <a:rPr lang="en-US" smtClean="0"/>
              <a:t>‹#›</a:t>
            </a:fld>
            <a:endParaRPr lang="en-US"/>
          </a:p>
        </p:txBody>
      </p:sp>
    </p:spTree>
    <p:extLst>
      <p:ext uri="{BB962C8B-B14F-4D97-AF65-F5344CB8AC3E}">
        <p14:creationId xmlns:p14="http://schemas.microsoft.com/office/powerpoint/2010/main" val="118199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58809-8D4F-B339-E9E1-05EB0C027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60C323-2D6A-D84C-016D-F9DB7443D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01205-C4A1-C7C9-A5A1-D5A13210E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616719-A4F0-4661-B38C-9FC715B6489E}" type="datetimeFigureOut">
              <a:rPr lang="en-US" smtClean="0"/>
              <a:t>5/10/2024</a:t>
            </a:fld>
            <a:endParaRPr lang="en-US"/>
          </a:p>
        </p:txBody>
      </p:sp>
      <p:sp>
        <p:nvSpPr>
          <p:cNvPr id="5" name="Footer Placeholder 4">
            <a:extLst>
              <a:ext uri="{FF2B5EF4-FFF2-40B4-BE49-F238E27FC236}">
                <a16:creationId xmlns:a16="http://schemas.microsoft.com/office/drawing/2014/main" id="{52827AAD-9531-7A00-A048-AA205C62C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45E30A-AC12-D018-AACC-04E3D8DED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C999CF-03DA-4D55-BCF4-4A62CBE59E93}" type="slidenum">
              <a:rPr lang="en-US" smtClean="0"/>
              <a:t>‹#›</a:t>
            </a:fld>
            <a:endParaRPr lang="en-US"/>
          </a:p>
        </p:txBody>
      </p:sp>
    </p:spTree>
    <p:extLst>
      <p:ext uri="{BB962C8B-B14F-4D97-AF65-F5344CB8AC3E}">
        <p14:creationId xmlns:p14="http://schemas.microsoft.com/office/powerpoint/2010/main" val="317747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ece.org/DAM/energy/se/pdfs/comm25/ECE_ENERGY_2016_4.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ipcc.ch/site/assets/uploads/2018/03/Chapter-3-Direct-Solar-Energy-1.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ipcc.ch/site/assets/uploads/2018/03/Chapter-5-Hydropower-1.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7uCmIm6oOWQ?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Zr_YOXh9l8c?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aljazeera.com/news/2023/3/22/world-water-day-mapping-water-stress-across-the-middle-ea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unwater.org/publications/summary-progress-update-2021-sdg-6-water-and-sanitation-a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video" Target="https://www.youtube.com/embed/iibMH18MpPQ?feature=oembed"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CDE7B9-8D5C-0CD5-372D-998FF21BB875}"/>
              </a:ext>
            </a:extLst>
          </p:cNvPr>
          <p:cNvSpPr>
            <a:spLocks noGrp="1"/>
          </p:cNvSpPr>
          <p:nvPr>
            <p:ph type="subTitle" idx="1"/>
          </p:nvPr>
        </p:nvSpPr>
        <p:spPr>
          <a:xfrm>
            <a:off x="446314" y="1880223"/>
            <a:ext cx="3831772" cy="4765506"/>
          </a:xfrm>
        </p:spPr>
        <p:txBody>
          <a:bodyPr>
            <a:normAutofit/>
          </a:bodyPr>
          <a:lstStyle/>
          <a:p>
            <a:r>
              <a:rPr lang="en-US" sz="3000" dirty="0"/>
              <a:t>Sustainable approach for water desalination</a:t>
            </a:r>
          </a:p>
          <a:p>
            <a:endParaRPr lang="en-US" sz="3000" dirty="0"/>
          </a:p>
          <a:p>
            <a:endParaRPr lang="en-US" sz="3000" dirty="0"/>
          </a:p>
          <a:p>
            <a:r>
              <a:rPr lang="en-US" sz="3000" dirty="0"/>
              <a:t> </a:t>
            </a:r>
          </a:p>
        </p:txBody>
      </p:sp>
      <p:pic>
        <p:nvPicPr>
          <p:cNvPr id="5" name="Picture 4">
            <a:extLst>
              <a:ext uri="{FF2B5EF4-FFF2-40B4-BE49-F238E27FC236}">
                <a16:creationId xmlns:a16="http://schemas.microsoft.com/office/drawing/2014/main" id="{9E486473-2FF0-20DB-0B8F-3AE79719DB6F}"/>
              </a:ext>
            </a:extLst>
          </p:cNvPr>
          <p:cNvPicPr>
            <a:picLocks noChangeAspect="1"/>
          </p:cNvPicPr>
          <p:nvPr/>
        </p:nvPicPr>
        <p:blipFill>
          <a:blip r:embed="rId3"/>
          <a:stretch>
            <a:fillRect/>
          </a:stretch>
        </p:blipFill>
        <p:spPr>
          <a:xfrm>
            <a:off x="4610100" y="-55188"/>
            <a:ext cx="7538357" cy="5504861"/>
          </a:xfrm>
          <a:prstGeom prst="rect">
            <a:avLst/>
          </a:prstGeom>
        </p:spPr>
      </p:pic>
      <p:sp>
        <p:nvSpPr>
          <p:cNvPr id="6" name="TextBox 5">
            <a:extLst>
              <a:ext uri="{FF2B5EF4-FFF2-40B4-BE49-F238E27FC236}">
                <a16:creationId xmlns:a16="http://schemas.microsoft.com/office/drawing/2014/main" id="{3013AE04-E81D-3683-2E97-96AEE52EC355}"/>
              </a:ext>
            </a:extLst>
          </p:cNvPr>
          <p:cNvSpPr txBox="1"/>
          <p:nvPr/>
        </p:nvSpPr>
        <p:spPr>
          <a:xfrm>
            <a:off x="711200" y="5812064"/>
            <a:ext cx="4521200" cy="369332"/>
          </a:xfrm>
          <a:prstGeom prst="rect">
            <a:avLst/>
          </a:prstGeom>
          <a:noFill/>
        </p:spPr>
        <p:txBody>
          <a:bodyPr wrap="square" rtlCol="0">
            <a:spAutoFit/>
          </a:bodyPr>
          <a:lstStyle/>
          <a:p>
            <a:r>
              <a:rPr lang="en-US" dirty="0"/>
              <a:t>Presenter: Dr. Safaa A. Ali Al-Obaid</a:t>
            </a:r>
          </a:p>
        </p:txBody>
      </p:sp>
    </p:spTree>
    <p:extLst>
      <p:ext uri="{BB962C8B-B14F-4D97-AF65-F5344CB8AC3E}">
        <p14:creationId xmlns:p14="http://schemas.microsoft.com/office/powerpoint/2010/main" val="317029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BACE9F-8BB8-145E-7EE7-E3D5D1F749AD}"/>
              </a:ext>
            </a:extLst>
          </p:cNvPr>
          <p:cNvPicPr>
            <a:picLocks noChangeAspect="1"/>
          </p:cNvPicPr>
          <p:nvPr/>
        </p:nvPicPr>
        <p:blipFill>
          <a:blip r:embed="rId2"/>
          <a:stretch>
            <a:fillRect/>
          </a:stretch>
        </p:blipFill>
        <p:spPr>
          <a:xfrm>
            <a:off x="0" y="-545745"/>
            <a:ext cx="6894576" cy="2945034"/>
          </a:xfrm>
          <a:prstGeom prst="rect">
            <a:avLst/>
          </a:prstGeom>
        </p:spPr>
      </p:pic>
      <p:sp>
        <p:nvSpPr>
          <p:cNvPr id="3" name="Content Placeholder 2">
            <a:extLst>
              <a:ext uri="{FF2B5EF4-FFF2-40B4-BE49-F238E27FC236}">
                <a16:creationId xmlns:a16="http://schemas.microsoft.com/office/drawing/2014/main" id="{9108C69C-0760-758B-C60B-037198C0A41C}"/>
              </a:ext>
            </a:extLst>
          </p:cNvPr>
          <p:cNvSpPr>
            <a:spLocks noGrp="1"/>
          </p:cNvSpPr>
          <p:nvPr>
            <p:ph idx="1"/>
          </p:nvPr>
        </p:nvSpPr>
        <p:spPr>
          <a:xfrm>
            <a:off x="829056" y="2230790"/>
            <a:ext cx="6894576" cy="1428487"/>
          </a:xfrm>
        </p:spPr>
        <p:txBody>
          <a:bodyPr anchor="t">
            <a:normAutofit/>
          </a:bodyPr>
          <a:lstStyle/>
          <a:p>
            <a:pPr marL="0" indent="0">
              <a:buNone/>
            </a:pPr>
            <a:r>
              <a:rPr lang="en-US" sz="2200" b="1" i="0" dirty="0">
                <a:effectLst/>
                <a:highlight>
                  <a:srgbClr val="FFFFFF"/>
                </a:highlight>
                <a:latin typeface="Roboto Condensed" panose="020F0502020204030204" pitchFamily="2" charset="0"/>
              </a:rPr>
              <a:t>What is renewable energy?</a:t>
            </a:r>
          </a:p>
          <a:p>
            <a:pPr marL="0" indent="0">
              <a:buNone/>
            </a:pPr>
            <a:r>
              <a:rPr lang="en-US" sz="2200" b="0" i="0" u="none" strike="noStrike" dirty="0">
                <a:effectLst/>
                <a:highlight>
                  <a:srgbClr val="FFFFFF"/>
                </a:highlight>
                <a:latin typeface="Roboto" panose="02000000000000000000" pitchFamily="2" charset="0"/>
                <a:hlinkClick r:id="rId3"/>
              </a:rPr>
              <a:t>Energy derived from natural sources </a:t>
            </a:r>
            <a:r>
              <a:rPr lang="en-US" sz="2200" b="0" i="0" dirty="0">
                <a:effectLst/>
                <a:highlight>
                  <a:srgbClr val="FFFFFF"/>
                </a:highlight>
                <a:latin typeface="Roboto" panose="02000000000000000000" pitchFamily="2" charset="0"/>
              </a:rPr>
              <a:t>that are replenished at a higher rate than they are consumed.</a:t>
            </a:r>
            <a:endParaRPr lang="en-US" sz="2200" b="1" i="0" dirty="0">
              <a:effectLst/>
              <a:highlight>
                <a:srgbClr val="FFFFFF"/>
              </a:highlight>
              <a:latin typeface="Roboto Condensed" panose="020F0502020204030204" pitchFamily="2" charset="0"/>
            </a:endParaRPr>
          </a:p>
          <a:p>
            <a:pPr marL="0" indent="0">
              <a:buNone/>
            </a:pPr>
            <a:endParaRPr lang="en-US" sz="2200" dirty="0"/>
          </a:p>
        </p:txBody>
      </p:sp>
      <p:sp>
        <p:nvSpPr>
          <p:cNvPr id="7" name="TextBox 6">
            <a:extLst>
              <a:ext uri="{FF2B5EF4-FFF2-40B4-BE49-F238E27FC236}">
                <a16:creationId xmlns:a16="http://schemas.microsoft.com/office/drawing/2014/main" id="{AF4EA366-2F13-A1BF-4457-7873F0040166}"/>
              </a:ext>
            </a:extLst>
          </p:cNvPr>
          <p:cNvSpPr txBox="1"/>
          <p:nvPr/>
        </p:nvSpPr>
        <p:spPr>
          <a:xfrm>
            <a:off x="1488558" y="3426126"/>
            <a:ext cx="8628321" cy="1477328"/>
          </a:xfrm>
          <a:prstGeom prst="rect">
            <a:avLst/>
          </a:prstGeom>
          <a:noFill/>
        </p:spPr>
        <p:txBody>
          <a:bodyPr wrap="square">
            <a:spAutoFit/>
          </a:bodyPr>
          <a:lstStyle/>
          <a:p>
            <a:pPr algn="l"/>
            <a:r>
              <a:rPr lang="en-US" b="1" i="0" dirty="0">
                <a:solidFill>
                  <a:srgbClr val="000000"/>
                </a:solidFill>
                <a:effectLst/>
                <a:highlight>
                  <a:srgbClr val="FFFFFF"/>
                </a:highlight>
                <a:latin typeface="Roboto Condensed" panose="02000000000000000000" pitchFamily="2" charset="0"/>
              </a:rPr>
              <a:t>SOLAR ENERGY</a:t>
            </a:r>
          </a:p>
          <a:p>
            <a:pPr algn="l"/>
            <a:r>
              <a:rPr lang="en-US" b="0" i="0" dirty="0">
                <a:solidFill>
                  <a:srgbClr val="454545"/>
                </a:solidFill>
                <a:effectLst/>
                <a:highlight>
                  <a:srgbClr val="FFFFFF"/>
                </a:highlight>
                <a:latin typeface="Roboto" panose="02000000000000000000" pitchFamily="2" charset="0"/>
              </a:rPr>
              <a:t>Solar energy is the most abundant of all energy resources and can even be harnessed in cloudy weather. The rate at which solar energy is intercepted by the Earth is about </a:t>
            </a:r>
            <a:r>
              <a:rPr lang="en-US" b="0" i="0" u="none" strike="noStrike" dirty="0">
                <a:solidFill>
                  <a:srgbClr val="000000"/>
                </a:solidFill>
                <a:effectLst/>
                <a:highlight>
                  <a:srgbClr val="FFFFFF"/>
                </a:highlight>
                <a:latin typeface="Roboto" panose="02000000000000000000" pitchFamily="2" charset="0"/>
                <a:hlinkClick r:id="rId4"/>
              </a:rPr>
              <a:t>10,000 times greater</a:t>
            </a:r>
            <a:r>
              <a:rPr lang="en-US" b="0" i="0" dirty="0">
                <a:solidFill>
                  <a:srgbClr val="454545"/>
                </a:solidFill>
                <a:effectLst/>
                <a:highlight>
                  <a:srgbClr val="FFFFFF"/>
                </a:highlight>
                <a:latin typeface="Roboto" panose="02000000000000000000" pitchFamily="2" charset="0"/>
              </a:rPr>
              <a:t> than the rate at which humankind consumes energy.</a:t>
            </a:r>
          </a:p>
        </p:txBody>
      </p:sp>
      <p:pic>
        <p:nvPicPr>
          <p:cNvPr id="3074" name="Picture 2" descr="Rikur Energy Solar Panels">
            <a:extLst>
              <a:ext uri="{FF2B5EF4-FFF2-40B4-BE49-F238E27FC236}">
                <a16:creationId xmlns:a16="http://schemas.microsoft.com/office/drawing/2014/main" id="{DDC394C3-C0FC-879B-E688-A15BBB746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8404" y="401325"/>
            <a:ext cx="3313366" cy="22048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autiful solar farms ...">
            <a:extLst>
              <a:ext uri="{FF2B5EF4-FFF2-40B4-BE49-F238E27FC236}">
                <a16:creationId xmlns:a16="http://schemas.microsoft.com/office/drawing/2014/main" id="{12F4AAE8-CEE6-BE82-7B70-0078A21B8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8404" y="484000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62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28F2DB-CE29-37B5-B9AB-6155AD6B945C}"/>
              </a:ext>
            </a:extLst>
          </p:cNvPr>
          <p:cNvSpPr txBox="1"/>
          <p:nvPr/>
        </p:nvSpPr>
        <p:spPr>
          <a:xfrm>
            <a:off x="2238153" y="2989637"/>
            <a:ext cx="8713381" cy="923330"/>
          </a:xfrm>
          <a:prstGeom prst="rect">
            <a:avLst/>
          </a:prstGeom>
          <a:noFill/>
        </p:spPr>
        <p:txBody>
          <a:bodyPr wrap="square">
            <a:spAutoFit/>
          </a:bodyPr>
          <a:lstStyle/>
          <a:p>
            <a:pPr algn="l"/>
            <a:r>
              <a:rPr lang="en-US" b="1" i="0" dirty="0">
                <a:solidFill>
                  <a:srgbClr val="000000"/>
                </a:solidFill>
                <a:effectLst/>
                <a:highlight>
                  <a:srgbClr val="FFFFFF"/>
                </a:highlight>
                <a:latin typeface="Roboto Condensed" panose="02000000000000000000" pitchFamily="2" charset="0"/>
              </a:rPr>
              <a:t>WIND ENERGY</a:t>
            </a:r>
          </a:p>
          <a:p>
            <a:pPr algn="l"/>
            <a:r>
              <a:rPr lang="en-US" b="0" i="0" dirty="0">
                <a:solidFill>
                  <a:srgbClr val="454545"/>
                </a:solidFill>
                <a:effectLst/>
                <a:highlight>
                  <a:srgbClr val="FFFFFF"/>
                </a:highlight>
                <a:latin typeface="Roboto" panose="02000000000000000000" pitchFamily="2" charset="0"/>
              </a:rPr>
              <a:t>Wind energy harnesses the kinetic energy of moving air by using large wind turbines located on land (onshore) or in sea- or freshwater (offshore).</a:t>
            </a:r>
          </a:p>
        </p:txBody>
      </p:sp>
      <p:pic>
        <p:nvPicPr>
          <p:cNvPr id="6" name="Picture 5">
            <a:extLst>
              <a:ext uri="{FF2B5EF4-FFF2-40B4-BE49-F238E27FC236}">
                <a16:creationId xmlns:a16="http://schemas.microsoft.com/office/drawing/2014/main" id="{D07A7D8F-FDD5-AF27-DE95-59B7C4EFF91F}"/>
              </a:ext>
            </a:extLst>
          </p:cNvPr>
          <p:cNvPicPr>
            <a:picLocks noChangeAspect="1"/>
          </p:cNvPicPr>
          <p:nvPr/>
        </p:nvPicPr>
        <p:blipFill>
          <a:blip r:embed="rId2"/>
          <a:stretch>
            <a:fillRect/>
          </a:stretch>
        </p:blipFill>
        <p:spPr>
          <a:xfrm>
            <a:off x="0" y="0"/>
            <a:ext cx="6894576" cy="2945034"/>
          </a:xfrm>
          <a:prstGeom prst="rect">
            <a:avLst/>
          </a:prstGeom>
        </p:spPr>
      </p:pic>
      <p:pic>
        <p:nvPicPr>
          <p:cNvPr id="4098" name="Picture 2" descr="Wind Energy">
            <a:extLst>
              <a:ext uri="{FF2B5EF4-FFF2-40B4-BE49-F238E27FC236}">
                <a16:creationId xmlns:a16="http://schemas.microsoft.com/office/drawing/2014/main" id="{10A2E66F-3741-F560-D442-88DD87782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665" y="489098"/>
            <a:ext cx="3710039" cy="25005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DD42B5F-7AFB-89DF-9D96-AB6E802CFFF6}"/>
              </a:ext>
            </a:extLst>
          </p:cNvPr>
          <p:cNvSpPr txBox="1"/>
          <p:nvPr/>
        </p:nvSpPr>
        <p:spPr>
          <a:xfrm>
            <a:off x="2238153" y="4245244"/>
            <a:ext cx="6092456" cy="1200329"/>
          </a:xfrm>
          <a:prstGeom prst="rect">
            <a:avLst/>
          </a:prstGeom>
          <a:noFill/>
        </p:spPr>
        <p:txBody>
          <a:bodyPr wrap="square">
            <a:spAutoFit/>
          </a:bodyPr>
          <a:lstStyle/>
          <a:p>
            <a:pPr algn="l"/>
            <a:r>
              <a:rPr lang="en-US" b="1" i="0" dirty="0">
                <a:solidFill>
                  <a:srgbClr val="000000"/>
                </a:solidFill>
                <a:effectLst/>
                <a:highlight>
                  <a:srgbClr val="FFFFFF"/>
                </a:highlight>
                <a:latin typeface="Roboto Condensed" panose="02000000000000000000" pitchFamily="2" charset="0"/>
              </a:rPr>
              <a:t>GEOTHERMAL ENERGY</a:t>
            </a:r>
          </a:p>
          <a:p>
            <a:pPr algn="l"/>
            <a:r>
              <a:rPr lang="en-US" b="0" i="0" dirty="0">
                <a:solidFill>
                  <a:srgbClr val="454545"/>
                </a:solidFill>
                <a:effectLst/>
                <a:highlight>
                  <a:srgbClr val="FFFFFF"/>
                </a:highlight>
                <a:latin typeface="Roboto" panose="02000000000000000000" pitchFamily="2" charset="0"/>
              </a:rPr>
              <a:t>Geothermal energy utilizes the accessible thermal energy from the Earth’s interior. Heat is extracted from geothermal reservoirs using wells or other means.</a:t>
            </a:r>
          </a:p>
        </p:txBody>
      </p:sp>
      <p:pic>
        <p:nvPicPr>
          <p:cNvPr id="4100" name="Picture 4" descr="How does geothermal energy work to ...">
            <a:extLst>
              <a:ext uri="{FF2B5EF4-FFF2-40B4-BE49-F238E27FC236}">
                <a16:creationId xmlns:a16="http://schemas.microsoft.com/office/drawing/2014/main" id="{832D06A1-1614-AA3A-38D6-1CDB5B4C1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0609" y="3970091"/>
            <a:ext cx="3259160" cy="212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49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C208F0-1128-B27C-96E0-81590E32B0F7}"/>
              </a:ext>
            </a:extLst>
          </p:cNvPr>
          <p:cNvSpPr txBox="1"/>
          <p:nvPr/>
        </p:nvSpPr>
        <p:spPr>
          <a:xfrm>
            <a:off x="1212112" y="2945034"/>
            <a:ext cx="7926572" cy="1477328"/>
          </a:xfrm>
          <a:prstGeom prst="rect">
            <a:avLst/>
          </a:prstGeom>
          <a:noFill/>
        </p:spPr>
        <p:txBody>
          <a:bodyPr wrap="square">
            <a:spAutoFit/>
          </a:bodyPr>
          <a:lstStyle/>
          <a:p>
            <a:pPr algn="l"/>
            <a:r>
              <a:rPr lang="en-US" b="1" i="0" dirty="0">
                <a:solidFill>
                  <a:srgbClr val="000000"/>
                </a:solidFill>
                <a:effectLst/>
                <a:highlight>
                  <a:srgbClr val="FFFFFF"/>
                </a:highlight>
                <a:latin typeface="Roboto Condensed" panose="02000000000000000000" pitchFamily="2" charset="0"/>
              </a:rPr>
              <a:t>HYDROPOWER</a:t>
            </a:r>
          </a:p>
          <a:p>
            <a:pPr algn="l"/>
            <a:r>
              <a:rPr lang="en-US" b="0" i="0" dirty="0">
                <a:solidFill>
                  <a:srgbClr val="454545"/>
                </a:solidFill>
                <a:effectLst/>
                <a:highlight>
                  <a:srgbClr val="FFFFFF"/>
                </a:highlight>
                <a:latin typeface="Roboto" panose="02000000000000000000" pitchFamily="2" charset="0"/>
              </a:rPr>
              <a:t>Hydropower harnesses the energy of water moving from higher to lower elevations. It can be generated from reservoirs and rivers. Reservoir hydropower plants rely on stored water in a reservoir, while run-of-river hydropower plants harness energy from the available flow of the river.</a:t>
            </a:r>
          </a:p>
        </p:txBody>
      </p:sp>
      <p:pic>
        <p:nvPicPr>
          <p:cNvPr id="6" name="Picture 5">
            <a:extLst>
              <a:ext uri="{FF2B5EF4-FFF2-40B4-BE49-F238E27FC236}">
                <a16:creationId xmlns:a16="http://schemas.microsoft.com/office/drawing/2014/main" id="{C7B4472F-8AE6-5BF2-E0EC-445A5A4649CF}"/>
              </a:ext>
            </a:extLst>
          </p:cNvPr>
          <p:cNvPicPr>
            <a:picLocks noChangeAspect="1"/>
          </p:cNvPicPr>
          <p:nvPr/>
        </p:nvPicPr>
        <p:blipFill>
          <a:blip r:embed="rId2"/>
          <a:stretch>
            <a:fillRect/>
          </a:stretch>
        </p:blipFill>
        <p:spPr>
          <a:xfrm>
            <a:off x="0" y="0"/>
            <a:ext cx="6894576" cy="2945034"/>
          </a:xfrm>
          <a:prstGeom prst="rect">
            <a:avLst/>
          </a:prstGeom>
        </p:spPr>
      </p:pic>
      <p:sp>
        <p:nvSpPr>
          <p:cNvPr id="8" name="TextBox 7">
            <a:extLst>
              <a:ext uri="{FF2B5EF4-FFF2-40B4-BE49-F238E27FC236}">
                <a16:creationId xmlns:a16="http://schemas.microsoft.com/office/drawing/2014/main" id="{D1EEED73-CD3D-D026-2CBE-5F330297204C}"/>
              </a:ext>
            </a:extLst>
          </p:cNvPr>
          <p:cNvSpPr txBox="1"/>
          <p:nvPr/>
        </p:nvSpPr>
        <p:spPr>
          <a:xfrm>
            <a:off x="1430079" y="4578444"/>
            <a:ext cx="6092456" cy="646331"/>
          </a:xfrm>
          <a:prstGeom prst="rect">
            <a:avLst/>
          </a:prstGeom>
          <a:noFill/>
        </p:spPr>
        <p:txBody>
          <a:bodyPr wrap="square">
            <a:spAutoFit/>
          </a:bodyPr>
          <a:lstStyle/>
          <a:p>
            <a:r>
              <a:rPr lang="en-US" b="0" i="0" dirty="0">
                <a:solidFill>
                  <a:srgbClr val="454545"/>
                </a:solidFill>
                <a:effectLst/>
                <a:highlight>
                  <a:srgbClr val="FFFFFF"/>
                </a:highlight>
                <a:latin typeface="Roboto" panose="02000000000000000000" pitchFamily="2" charset="0"/>
              </a:rPr>
              <a:t>Hydropower currently is the </a:t>
            </a:r>
            <a:r>
              <a:rPr lang="en-US" b="0" i="0" u="none" strike="noStrike" dirty="0">
                <a:solidFill>
                  <a:srgbClr val="000000"/>
                </a:solidFill>
                <a:effectLst/>
                <a:highlight>
                  <a:srgbClr val="FFFFFF"/>
                </a:highlight>
                <a:latin typeface="Roboto" panose="02000000000000000000" pitchFamily="2" charset="0"/>
                <a:hlinkClick r:id="rId3"/>
              </a:rPr>
              <a:t>largest source of renewable energy</a:t>
            </a:r>
            <a:r>
              <a:rPr lang="en-US" b="0" i="0" dirty="0">
                <a:solidFill>
                  <a:srgbClr val="454545"/>
                </a:solidFill>
                <a:effectLst/>
                <a:highlight>
                  <a:srgbClr val="FFFFFF"/>
                </a:highlight>
                <a:latin typeface="Roboto" panose="02000000000000000000" pitchFamily="2" charset="0"/>
              </a:rPr>
              <a:t> in the electricity sector.</a:t>
            </a:r>
            <a:endParaRPr lang="en-US" dirty="0"/>
          </a:p>
        </p:txBody>
      </p:sp>
      <p:sp>
        <p:nvSpPr>
          <p:cNvPr id="10" name="TextBox 9">
            <a:extLst>
              <a:ext uri="{FF2B5EF4-FFF2-40B4-BE49-F238E27FC236}">
                <a16:creationId xmlns:a16="http://schemas.microsoft.com/office/drawing/2014/main" id="{07DA7B55-ED09-F041-F83E-7C143B0CFE98}"/>
              </a:ext>
            </a:extLst>
          </p:cNvPr>
          <p:cNvSpPr txBox="1"/>
          <p:nvPr/>
        </p:nvSpPr>
        <p:spPr>
          <a:xfrm>
            <a:off x="1212112" y="5380857"/>
            <a:ext cx="6092456" cy="1200329"/>
          </a:xfrm>
          <a:prstGeom prst="rect">
            <a:avLst/>
          </a:prstGeom>
          <a:noFill/>
        </p:spPr>
        <p:txBody>
          <a:bodyPr wrap="square">
            <a:spAutoFit/>
          </a:bodyPr>
          <a:lstStyle/>
          <a:p>
            <a:pPr algn="l"/>
            <a:r>
              <a:rPr lang="en-US" b="1" i="0" dirty="0">
                <a:solidFill>
                  <a:srgbClr val="000000"/>
                </a:solidFill>
                <a:effectLst/>
                <a:highlight>
                  <a:srgbClr val="FFFFFF"/>
                </a:highlight>
                <a:latin typeface="Roboto Condensed" panose="02000000000000000000" pitchFamily="2" charset="0"/>
              </a:rPr>
              <a:t>OCEAN ENERGY</a:t>
            </a:r>
          </a:p>
          <a:p>
            <a:pPr algn="l"/>
            <a:r>
              <a:rPr lang="en-US" b="0" i="0" dirty="0">
                <a:solidFill>
                  <a:srgbClr val="454545"/>
                </a:solidFill>
                <a:effectLst/>
                <a:highlight>
                  <a:srgbClr val="FFFFFF"/>
                </a:highlight>
                <a:latin typeface="Roboto" panose="02000000000000000000" pitchFamily="2" charset="0"/>
              </a:rPr>
              <a:t>Ocean energy derives from technologies that use the kinetic and thermal energy of seawater - waves or currents for instance -  to produce electricity or heat.</a:t>
            </a:r>
          </a:p>
        </p:txBody>
      </p:sp>
    </p:spTree>
    <p:extLst>
      <p:ext uri="{BB962C8B-B14F-4D97-AF65-F5344CB8AC3E}">
        <p14:creationId xmlns:p14="http://schemas.microsoft.com/office/powerpoint/2010/main" val="237728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941998-2FEA-8BF6-943C-6022D82F0434}"/>
              </a:ext>
            </a:extLst>
          </p:cNvPr>
          <p:cNvSpPr txBox="1"/>
          <p:nvPr/>
        </p:nvSpPr>
        <p:spPr>
          <a:xfrm>
            <a:off x="956930" y="2845246"/>
            <a:ext cx="8203019" cy="1200329"/>
          </a:xfrm>
          <a:prstGeom prst="rect">
            <a:avLst/>
          </a:prstGeom>
          <a:noFill/>
        </p:spPr>
        <p:txBody>
          <a:bodyPr wrap="square">
            <a:spAutoFit/>
          </a:bodyPr>
          <a:lstStyle/>
          <a:p>
            <a:pPr algn="l"/>
            <a:r>
              <a:rPr lang="en-US" b="1" i="0" dirty="0">
                <a:solidFill>
                  <a:srgbClr val="000000"/>
                </a:solidFill>
                <a:effectLst/>
                <a:highlight>
                  <a:srgbClr val="FFFFFF"/>
                </a:highlight>
                <a:latin typeface="Roboto Condensed" panose="02000000000000000000" pitchFamily="2" charset="0"/>
              </a:rPr>
              <a:t>BIOENERGY</a:t>
            </a:r>
          </a:p>
          <a:p>
            <a:pPr algn="l"/>
            <a:r>
              <a:rPr lang="en-US" b="0" i="0" dirty="0">
                <a:solidFill>
                  <a:srgbClr val="454545"/>
                </a:solidFill>
                <a:effectLst/>
                <a:highlight>
                  <a:srgbClr val="FFFFFF"/>
                </a:highlight>
                <a:latin typeface="Roboto" panose="02000000000000000000" pitchFamily="2" charset="0"/>
              </a:rPr>
              <a:t>Bioenergy is produced from a variety of organic materials, called biomass, such as wood, charcoal, dung and other manures for heat and power production, and agricultural crops for liquid biofuels.</a:t>
            </a:r>
          </a:p>
        </p:txBody>
      </p:sp>
      <p:pic>
        <p:nvPicPr>
          <p:cNvPr id="6" name="Picture 5">
            <a:extLst>
              <a:ext uri="{FF2B5EF4-FFF2-40B4-BE49-F238E27FC236}">
                <a16:creationId xmlns:a16="http://schemas.microsoft.com/office/drawing/2014/main" id="{26CA28E7-0BB2-6755-58A2-089580AD9954}"/>
              </a:ext>
            </a:extLst>
          </p:cNvPr>
          <p:cNvPicPr>
            <a:picLocks noChangeAspect="1"/>
          </p:cNvPicPr>
          <p:nvPr/>
        </p:nvPicPr>
        <p:blipFill>
          <a:blip r:embed="rId2"/>
          <a:stretch>
            <a:fillRect/>
          </a:stretch>
        </p:blipFill>
        <p:spPr>
          <a:xfrm>
            <a:off x="0" y="-132608"/>
            <a:ext cx="6894576" cy="2945034"/>
          </a:xfrm>
          <a:prstGeom prst="rect">
            <a:avLst/>
          </a:prstGeom>
        </p:spPr>
      </p:pic>
    </p:spTree>
    <p:extLst>
      <p:ext uri="{BB962C8B-B14F-4D97-AF65-F5344CB8AC3E}">
        <p14:creationId xmlns:p14="http://schemas.microsoft.com/office/powerpoint/2010/main" val="278100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chematic of a microbial desalination cell. | Download Scientific Diagram">
            <a:extLst>
              <a:ext uri="{FF2B5EF4-FFF2-40B4-BE49-F238E27FC236}">
                <a16:creationId xmlns:a16="http://schemas.microsoft.com/office/drawing/2014/main" id="{BA92ACD7-587B-7A0E-42CF-51C953993C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8821" y="727075"/>
            <a:ext cx="6515100" cy="471357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5BB9E32-0136-D537-99FE-32DE046E6FEB}"/>
              </a:ext>
            </a:extLst>
          </p:cNvPr>
          <p:cNvSpPr txBox="1">
            <a:spLocks/>
          </p:cNvSpPr>
          <p:nvPr/>
        </p:nvSpPr>
        <p:spPr>
          <a:xfrm>
            <a:off x="404038" y="1487885"/>
            <a:ext cx="4401879" cy="2913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effectLst/>
              </a:rPr>
              <a:t>Microbial desalination cell (MDC)</a:t>
            </a:r>
            <a:endParaRPr lang="en-US" sz="2000" b="1" dirty="0">
              <a:latin typeface="Google Sans"/>
            </a:endParaRPr>
          </a:p>
          <a:p>
            <a:pPr marL="0" indent="0">
              <a:buNone/>
            </a:pPr>
            <a:r>
              <a:rPr lang="en-US" sz="2000" dirty="0">
                <a:latin typeface="Google Sans"/>
              </a:rPr>
              <a:t>Microbial Desalination Cell (MDC) is a novel technology able to produce sustainable drinking water by using the energy provided from the metabolism of electroactive bacteria when organic matter is degraded</a:t>
            </a:r>
            <a:endParaRPr lang="en-US" sz="2000" dirty="0"/>
          </a:p>
        </p:txBody>
      </p:sp>
    </p:spTree>
    <p:extLst>
      <p:ext uri="{BB962C8B-B14F-4D97-AF65-F5344CB8AC3E}">
        <p14:creationId xmlns:p14="http://schemas.microsoft.com/office/powerpoint/2010/main" val="21673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IDES - microbial desalination for low energy drinking water.">
            <a:hlinkClick r:id="" action="ppaction://media"/>
            <a:extLst>
              <a:ext uri="{FF2B5EF4-FFF2-40B4-BE49-F238E27FC236}">
                <a16:creationId xmlns:a16="http://schemas.microsoft.com/office/drawing/2014/main" id="{AAAC2EAE-AC31-64CA-AC01-6218CDAA24F9}"/>
              </a:ext>
            </a:extLst>
          </p:cNvPr>
          <p:cNvPicPr>
            <a:picLocks noGrp="1" noRot="1" noChangeAspect="1"/>
          </p:cNvPicPr>
          <p:nvPr>
            <p:ph idx="1"/>
            <a:videoFile r:link="rId1"/>
          </p:nvPr>
        </p:nvPicPr>
        <p:blipFill>
          <a:blip r:embed="rId3"/>
          <a:stretch>
            <a:fillRect/>
          </a:stretch>
        </p:blipFill>
        <p:spPr>
          <a:xfrm>
            <a:off x="836177" y="414670"/>
            <a:ext cx="10519646" cy="5943600"/>
          </a:xfrm>
          <a:prstGeom prst="rect">
            <a:avLst/>
          </a:prstGeom>
        </p:spPr>
      </p:pic>
    </p:spTree>
    <p:extLst>
      <p:ext uri="{BB962C8B-B14F-4D97-AF65-F5344CB8AC3E}">
        <p14:creationId xmlns:p14="http://schemas.microsoft.com/office/powerpoint/2010/main" val="35200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9243EB-0D40-24DE-EC19-5B84FF746872}"/>
              </a:ext>
            </a:extLst>
          </p:cNvPr>
          <p:cNvSpPr>
            <a:spLocks noGrp="1"/>
          </p:cNvSpPr>
          <p:nvPr>
            <p:ph idx="1"/>
          </p:nvPr>
        </p:nvSpPr>
        <p:spPr>
          <a:xfrm>
            <a:off x="816935" y="559884"/>
            <a:ext cx="4052777" cy="641682"/>
          </a:xfrm>
        </p:spPr>
        <p:txBody>
          <a:bodyPr/>
          <a:lstStyle/>
          <a:p>
            <a:pPr marL="0" indent="0">
              <a:buNone/>
            </a:pPr>
            <a:r>
              <a:rPr lang="en-US" b="1" dirty="0"/>
              <a:t>Electrolysis sea water `</a:t>
            </a:r>
          </a:p>
        </p:txBody>
      </p:sp>
      <p:pic>
        <p:nvPicPr>
          <p:cNvPr id="4" name="Online Media 3" title="AEM Electrolysis Technology | Evonik">
            <a:hlinkClick r:id="" action="ppaction://media"/>
            <a:extLst>
              <a:ext uri="{FF2B5EF4-FFF2-40B4-BE49-F238E27FC236}">
                <a16:creationId xmlns:a16="http://schemas.microsoft.com/office/drawing/2014/main" id="{1AD5814F-6395-2CC7-3044-CAFCF1371BFB}"/>
              </a:ext>
            </a:extLst>
          </p:cNvPr>
          <p:cNvPicPr>
            <a:picLocks noRot="1" noChangeAspect="1"/>
          </p:cNvPicPr>
          <p:nvPr>
            <a:videoFile r:link="rId1"/>
          </p:nvPr>
        </p:nvPicPr>
        <p:blipFill>
          <a:blip r:embed="rId3"/>
          <a:stretch>
            <a:fillRect/>
          </a:stretch>
        </p:blipFill>
        <p:spPr>
          <a:xfrm>
            <a:off x="3554115" y="1570443"/>
            <a:ext cx="7799685" cy="4406832"/>
          </a:xfrm>
          <a:prstGeom prst="rect">
            <a:avLst/>
          </a:prstGeom>
        </p:spPr>
      </p:pic>
    </p:spTree>
    <p:extLst>
      <p:ext uri="{BB962C8B-B14F-4D97-AF65-F5344CB8AC3E}">
        <p14:creationId xmlns:p14="http://schemas.microsoft.com/office/powerpoint/2010/main" val="90520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14E-B1C5-0831-2D30-0092052F63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B9B8D3-4900-1293-3D99-99F3B7FEE75C}"/>
              </a:ext>
            </a:extLst>
          </p:cNvPr>
          <p:cNvSpPr>
            <a:spLocks noGrp="1"/>
          </p:cNvSpPr>
          <p:nvPr>
            <p:ph idx="1"/>
          </p:nvPr>
        </p:nvSpPr>
        <p:spPr/>
        <p:txBody>
          <a:bodyPr/>
          <a:lstStyle/>
          <a:p>
            <a:pPr marL="0" indent="0">
              <a:buNone/>
            </a:pPr>
            <a:r>
              <a:rPr lang="en-US" dirty="0">
                <a:hlinkClick r:id="rId2"/>
              </a:rPr>
              <a:t>https://www.aljazeera.com/news/2023/3/22/world-water-day-mapping-water-stress-across-the-middle-east</a:t>
            </a:r>
            <a:endParaRPr lang="en-US" dirty="0"/>
          </a:p>
          <a:p>
            <a:pPr marL="0" indent="0">
              <a:buNone/>
            </a:pPr>
            <a:endParaRPr lang="en-US" dirty="0"/>
          </a:p>
        </p:txBody>
      </p:sp>
    </p:spTree>
    <p:extLst>
      <p:ext uri="{BB962C8B-B14F-4D97-AF65-F5344CB8AC3E}">
        <p14:creationId xmlns:p14="http://schemas.microsoft.com/office/powerpoint/2010/main" val="190187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531E3-033D-ADC4-018D-C5120896DA0E}"/>
              </a:ext>
            </a:extLst>
          </p:cNvPr>
          <p:cNvSpPr>
            <a:spLocks noGrp="1"/>
          </p:cNvSpPr>
          <p:nvPr>
            <p:ph idx="1"/>
          </p:nvPr>
        </p:nvSpPr>
        <p:spPr>
          <a:xfrm>
            <a:off x="352773" y="1602330"/>
            <a:ext cx="6106886" cy="3797755"/>
          </a:xfrm>
        </p:spPr>
        <p:txBody>
          <a:bodyPr anchor="t">
            <a:normAutofit/>
          </a:bodyPr>
          <a:lstStyle/>
          <a:p>
            <a:r>
              <a:rPr lang="en-US" sz="2200" i="0" dirty="0">
                <a:effectLst/>
                <a:highlight>
                  <a:srgbClr val="FFFFFF"/>
                </a:highlight>
                <a:latin typeface="Times New Roman" panose="02020603050405020304" pitchFamily="18" charset="0"/>
                <a:cs typeface="Times New Roman" panose="02020603050405020304" pitchFamily="18" charset="0"/>
              </a:rPr>
              <a:t>According to </a:t>
            </a:r>
            <a:r>
              <a:rPr lang="en-US" sz="2200" i="0" u="sng" dirty="0">
                <a:effectLst/>
                <a:highlight>
                  <a:srgbClr val="FFFFFF"/>
                </a:highlight>
                <a:latin typeface="Times New Roman" panose="02020603050405020304" pitchFamily="18" charset="0"/>
                <a:cs typeface="Times New Roman" panose="02020603050405020304" pitchFamily="18" charset="0"/>
                <a:hlinkClick r:id="rId3"/>
              </a:rPr>
              <a:t>UN-Water</a:t>
            </a:r>
            <a:r>
              <a:rPr lang="en-US" sz="2200" i="0" dirty="0">
                <a:effectLst/>
                <a:highlight>
                  <a:srgbClr val="FFFFFF"/>
                </a:highlight>
                <a:latin typeface="Times New Roman" panose="02020603050405020304" pitchFamily="18" charset="0"/>
                <a:cs typeface="Times New Roman" panose="02020603050405020304" pitchFamily="18" charset="0"/>
              </a:rPr>
              <a:t>, 2.3 billion people, or one in four of the world’s population, live in water-stressed countries.</a:t>
            </a:r>
          </a:p>
          <a:p>
            <a:r>
              <a:rPr lang="en-US" sz="2200" i="0" dirty="0">
                <a:effectLst/>
                <a:latin typeface="Times New Roman" panose="02020603050405020304" pitchFamily="18" charset="0"/>
                <a:cs typeface="Times New Roman" panose="02020603050405020304" pitchFamily="18" charset="0"/>
              </a:rPr>
              <a:t>By 2030, 700 million people could be displaced by intense water scarcity.</a:t>
            </a:r>
          </a:p>
          <a:p>
            <a:r>
              <a:rPr lang="en-US" sz="2200" i="0" dirty="0">
                <a:effectLst/>
                <a:latin typeface="Times New Roman" panose="02020603050405020304" pitchFamily="18" charset="0"/>
                <a:cs typeface="Times New Roman" panose="02020603050405020304" pitchFamily="18" charset="0"/>
              </a:rPr>
              <a:t>By 2040, roughly 1 in 4 children worldwide will be living in areas of extremely high-water stress</a:t>
            </a:r>
            <a:endParaRPr lang="en-US" sz="2200" dirty="0">
              <a:latin typeface="Times New Roman" panose="02020603050405020304" pitchFamily="18" charset="0"/>
              <a:cs typeface="Times New Roman" panose="02020603050405020304" pitchFamily="18" charset="0"/>
            </a:endParaRPr>
          </a:p>
        </p:txBody>
      </p:sp>
      <p:pic>
        <p:nvPicPr>
          <p:cNvPr id="2054" name="Picture 6" descr="bengaluru water shortage: Hyderabad ...">
            <a:extLst>
              <a:ext uri="{FF2B5EF4-FFF2-40B4-BE49-F238E27FC236}">
                <a16:creationId xmlns:a16="http://schemas.microsoft.com/office/drawing/2014/main" id="{36872F06-EE6E-4902-A08E-40032EB770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27" r="25207" b="1"/>
          <a:stretch/>
        </p:blipFill>
        <p:spPr bwMode="auto">
          <a:xfrm>
            <a:off x="6738455" y="789701"/>
            <a:ext cx="5453545" cy="4984683"/>
          </a:xfrm>
          <a:prstGeom prst="rect">
            <a:avLst/>
          </a:prstGeom>
          <a:noFill/>
          <a:extLst>
            <a:ext uri="{909E8E84-426E-40DD-AFC4-6F175D3DCCD1}">
              <a14:hiddenFill xmlns:a14="http://schemas.microsoft.com/office/drawing/2010/main">
                <a:solidFill>
                  <a:srgbClr val="FFFFFF"/>
                </a:solidFill>
              </a14:hiddenFill>
            </a:ext>
          </a:extLst>
        </p:spPr>
      </p:pic>
      <p:grpSp>
        <p:nvGrpSpPr>
          <p:cNvPr id="2059" name="Group 2058">
            <a:extLst>
              <a:ext uri="{FF2B5EF4-FFF2-40B4-BE49-F238E27FC236}">
                <a16:creationId xmlns:a16="http://schemas.microsoft.com/office/drawing/2014/main" id="{434FA563-76F6-CDCF-AEA0-A7B78E44647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60" name="Rectangle 2059">
              <a:extLst>
                <a:ext uri="{FF2B5EF4-FFF2-40B4-BE49-F238E27FC236}">
                  <a16:creationId xmlns:a16="http://schemas.microsoft.com/office/drawing/2014/main" id="{1D2E3CAA-F1BA-6695-301D-22564C3828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2F3F0F2C-04A5-144D-BDCF-C38707289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BBEF573-779E-90DE-065A-C88BFF5F6919}"/>
              </a:ext>
            </a:extLst>
          </p:cNvPr>
          <p:cNvPicPr>
            <a:picLocks noChangeAspect="1"/>
          </p:cNvPicPr>
          <p:nvPr/>
        </p:nvPicPr>
        <p:blipFill>
          <a:blip r:embed="rId5"/>
          <a:stretch>
            <a:fillRect/>
          </a:stretch>
        </p:blipFill>
        <p:spPr>
          <a:xfrm>
            <a:off x="0" y="-132608"/>
            <a:ext cx="4061637" cy="1734938"/>
          </a:xfrm>
          <a:prstGeom prst="rect">
            <a:avLst/>
          </a:prstGeom>
        </p:spPr>
      </p:pic>
    </p:spTree>
    <p:extLst>
      <p:ext uri="{BB962C8B-B14F-4D97-AF65-F5344CB8AC3E}">
        <p14:creationId xmlns:p14="http://schemas.microsoft.com/office/powerpoint/2010/main" val="411311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5CA017-5004-FDC6-2201-422D87FD316A}"/>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D6ABAE2A-E95E-2E8A-50C3-4DB0CDA9CA8C}"/>
              </a:ext>
            </a:extLst>
          </p:cNvPr>
          <p:cNvSpPr>
            <a:spLocks noGrp="1"/>
          </p:cNvSpPr>
          <p:nvPr>
            <p:ph idx="1"/>
          </p:nvPr>
        </p:nvSpPr>
        <p:spPr>
          <a:xfrm>
            <a:off x="5805105" y="467832"/>
            <a:ext cx="5706805" cy="1509444"/>
          </a:xfrm>
        </p:spPr>
        <p:txBody>
          <a:bodyPr>
            <a:normAutofit/>
          </a:bodyPr>
          <a:lstStyle/>
          <a:p>
            <a:pPr marL="0" indent="0">
              <a:buNone/>
            </a:pPr>
            <a:r>
              <a:rPr lang="en-US" sz="2000" b="0" i="0" dirty="0">
                <a:effectLst/>
                <a:latin typeface="arial" panose="020B0604020202020204" pitchFamily="34" charset="0"/>
              </a:rPr>
              <a:t>World Water Day is an annual United Nations observance day held on the 22nd of March that highlights the importance of fresh water. </a:t>
            </a:r>
            <a:endParaRPr lang="en-US" sz="2000" dirty="0"/>
          </a:p>
        </p:txBody>
      </p:sp>
    </p:spTree>
    <p:extLst>
      <p:ext uri="{BB962C8B-B14F-4D97-AF65-F5344CB8AC3E}">
        <p14:creationId xmlns:p14="http://schemas.microsoft.com/office/powerpoint/2010/main" val="7054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E6694C-53B3-7246-A7D4-087BD1BF599C}"/>
              </a:ext>
            </a:extLst>
          </p:cNvPr>
          <p:cNvPicPr>
            <a:picLocks noChangeAspect="1"/>
          </p:cNvPicPr>
          <p:nvPr/>
        </p:nvPicPr>
        <p:blipFill>
          <a:blip r:embed="rId2"/>
          <a:stretch>
            <a:fillRect/>
          </a:stretch>
        </p:blipFill>
        <p:spPr>
          <a:xfrm>
            <a:off x="6777037" y="1104900"/>
            <a:ext cx="5267325" cy="4648200"/>
          </a:xfrm>
          <a:prstGeom prst="rect">
            <a:avLst/>
          </a:prstGeom>
        </p:spPr>
      </p:pic>
      <p:sp>
        <p:nvSpPr>
          <p:cNvPr id="6" name="Content Placeholder 2">
            <a:extLst>
              <a:ext uri="{FF2B5EF4-FFF2-40B4-BE49-F238E27FC236}">
                <a16:creationId xmlns:a16="http://schemas.microsoft.com/office/drawing/2014/main" id="{67F1630F-8F0F-4740-E7FE-495AF0894258}"/>
              </a:ext>
            </a:extLst>
          </p:cNvPr>
          <p:cNvSpPr>
            <a:spLocks noGrp="1"/>
          </p:cNvSpPr>
          <p:nvPr>
            <p:ph idx="1"/>
          </p:nvPr>
        </p:nvSpPr>
        <p:spPr>
          <a:xfrm>
            <a:off x="527957" y="1104900"/>
            <a:ext cx="5938837" cy="6716486"/>
          </a:xfrm>
        </p:spPr>
        <p:txBody>
          <a:bodyPr>
            <a:normAutofit/>
          </a:bodyPr>
          <a:lstStyle/>
          <a:p>
            <a:pPr marL="0" indent="0" algn="l">
              <a:buNone/>
            </a:pPr>
            <a:r>
              <a:rPr lang="en-US"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Water stress in the Middle East</a:t>
            </a:r>
          </a:p>
          <a:p>
            <a:pPr algn="l"/>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Seven out of the 10 most water-stressed nations are in the Middle East and North Africa. In those countries, the average water stress level is 820 percent, which means that the annual water withdrawal is eight times higher than the water supply from renewable resources.</a:t>
            </a:r>
          </a:p>
          <a:p>
            <a:pPr algn="l"/>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The Middle East has a predominantly dry and arid climate with low rainfall and high temperatures. To provide their residents with enough water, several countries in the region, particularly in the Gulf, rely on desalination, a process that removes salt from seawater.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83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87B10-5446-A03E-B5B9-A5666FBF56BB}"/>
              </a:ext>
            </a:extLst>
          </p:cNvPr>
          <p:cNvSpPr>
            <a:spLocks noGrp="1"/>
          </p:cNvSpPr>
          <p:nvPr>
            <p:ph idx="1"/>
          </p:nvPr>
        </p:nvSpPr>
        <p:spPr>
          <a:xfrm>
            <a:off x="838200" y="2506662"/>
            <a:ext cx="10515600" cy="4351338"/>
          </a:xfrm>
        </p:spPr>
        <p:txBody>
          <a:bodyPr/>
          <a:lstStyle/>
          <a:p>
            <a:pPr marL="0" indent="0" algn="l">
              <a:buNone/>
            </a:pPr>
            <a:r>
              <a:rPr lang="en-US" b="1" i="0" dirty="0">
                <a:solidFill>
                  <a:srgbClr val="000000"/>
                </a:solidFill>
                <a:effectLst/>
                <a:highlight>
                  <a:srgbClr val="FFFFFF"/>
                </a:highlight>
                <a:latin typeface="var(--font-family)"/>
              </a:rPr>
              <a:t>Disappearing lakes</a:t>
            </a:r>
          </a:p>
          <a:p>
            <a:pPr marL="0" indent="0" algn="l">
              <a:buNone/>
            </a:pPr>
            <a:r>
              <a:rPr lang="en-US" b="0" i="0" dirty="0">
                <a:solidFill>
                  <a:srgbClr val="000000"/>
                </a:solidFill>
                <a:effectLst/>
                <a:highlight>
                  <a:srgbClr val="FFFFFF"/>
                </a:highlight>
                <a:latin typeface="Georgia" panose="02040502050405020303" pitchFamily="18" charset="0"/>
              </a:rPr>
              <a:t>Rising temperatures, an increased demand for water and the construction of dams have led to several lakes shrinking across the Middle East. Two notable disappearing lakes are Lake Urmia in Iran and Lake </a:t>
            </a:r>
            <a:r>
              <a:rPr lang="en-US" b="0" i="0" dirty="0" err="1">
                <a:solidFill>
                  <a:srgbClr val="000000"/>
                </a:solidFill>
                <a:effectLst/>
                <a:highlight>
                  <a:srgbClr val="FFFFFF"/>
                </a:highlight>
                <a:latin typeface="Georgia" panose="02040502050405020303" pitchFamily="18" charset="0"/>
              </a:rPr>
              <a:t>Sawa</a:t>
            </a:r>
            <a:r>
              <a:rPr lang="en-US" b="0" i="0" dirty="0">
                <a:solidFill>
                  <a:srgbClr val="000000"/>
                </a:solidFill>
                <a:effectLst/>
                <a:highlight>
                  <a:srgbClr val="FFFFFF"/>
                </a:highlight>
                <a:latin typeface="Georgia" panose="02040502050405020303" pitchFamily="18" charset="0"/>
              </a:rPr>
              <a:t> in Iraq.</a:t>
            </a:r>
          </a:p>
          <a:p>
            <a:pPr marL="0" indent="0">
              <a:buNone/>
            </a:pPr>
            <a:endParaRPr lang="en-US" dirty="0"/>
          </a:p>
        </p:txBody>
      </p:sp>
      <p:sp>
        <p:nvSpPr>
          <p:cNvPr id="6" name="TextBox 5">
            <a:extLst>
              <a:ext uri="{FF2B5EF4-FFF2-40B4-BE49-F238E27FC236}">
                <a16:creationId xmlns:a16="http://schemas.microsoft.com/office/drawing/2014/main" id="{30754752-3552-4CD9-A34F-2EF67F18921F}"/>
              </a:ext>
            </a:extLst>
          </p:cNvPr>
          <p:cNvSpPr txBox="1"/>
          <p:nvPr/>
        </p:nvSpPr>
        <p:spPr>
          <a:xfrm>
            <a:off x="838200" y="340243"/>
            <a:ext cx="11134060" cy="1631216"/>
          </a:xfrm>
          <a:prstGeom prst="rect">
            <a:avLst/>
          </a:prstGeom>
          <a:noFill/>
        </p:spPr>
        <p:txBody>
          <a:bodyPr wrap="square" rtlCol="0">
            <a:spAutoFit/>
          </a:bodyPr>
          <a:lstStyle/>
          <a:p>
            <a:r>
              <a:rPr lang="en-US" sz="2600" b="1" dirty="0">
                <a:solidFill>
                  <a:srgbClr val="FF0000"/>
                </a:solidFill>
              </a:rPr>
              <a:t>Did you know noticed that some lake vanished recently</a:t>
            </a:r>
            <a:r>
              <a:rPr lang="en-US" sz="10000" b="1" dirty="0">
                <a:solidFill>
                  <a:srgbClr val="FF0000"/>
                </a:solidFill>
              </a:rPr>
              <a:t>?</a:t>
            </a:r>
          </a:p>
        </p:txBody>
      </p:sp>
    </p:spTree>
    <p:extLst>
      <p:ext uri="{BB962C8B-B14F-4D97-AF65-F5344CB8AC3E}">
        <p14:creationId xmlns:p14="http://schemas.microsoft.com/office/powerpoint/2010/main" val="393147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D3787-0639-739A-BD2D-322D4FE3561E}"/>
              </a:ext>
            </a:extLst>
          </p:cNvPr>
          <p:cNvSpPr>
            <a:spLocks noGrp="1"/>
          </p:cNvSpPr>
          <p:nvPr>
            <p:ph idx="1"/>
          </p:nvPr>
        </p:nvSpPr>
        <p:spPr>
          <a:xfrm>
            <a:off x="953534" y="242887"/>
            <a:ext cx="4384010" cy="3300412"/>
          </a:xfrm>
        </p:spPr>
        <p:txBody>
          <a:bodyPr>
            <a:normAutofit/>
          </a:bodyPr>
          <a:lstStyle/>
          <a:p>
            <a:pPr marL="0" indent="0" algn="ctr">
              <a:buNone/>
            </a:pPr>
            <a:r>
              <a:rPr lang="en-US" sz="2200" b="1" i="0" dirty="0">
                <a:solidFill>
                  <a:srgbClr val="000000"/>
                </a:solidFill>
                <a:effectLst/>
                <a:highlight>
                  <a:srgbClr val="FFFFFF"/>
                </a:highlight>
                <a:latin typeface="var(--font-family)"/>
              </a:rPr>
              <a:t>Lake </a:t>
            </a:r>
            <a:r>
              <a:rPr lang="en-US" sz="2200" b="1" i="0" dirty="0" err="1">
                <a:solidFill>
                  <a:srgbClr val="000000"/>
                </a:solidFill>
                <a:effectLst/>
                <a:highlight>
                  <a:srgbClr val="FFFFFF"/>
                </a:highlight>
                <a:latin typeface="var(--font-family)"/>
              </a:rPr>
              <a:t>Sawa</a:t>
            </a:r>
            <a:r>
              <a:rPr lang="en-US" sz="2200" b="1" i="0" dirty="0">
                <a:solidFill>
                  <a:srgbClr val="000000"/>
                </a:solidFill>
                <a:effectLst/>
                <a:highlight>
                  <a:srgbClr val="FFFFFF"/>
                </a:highlight>
                <a:latin typeface="var(--font-family)"/>
              </a:rPr>
              <a:t>, Iraq</a:t>
            </a:r>
          </a:p>
          <a:p>
            <a:pPr marL="0" indent="0" algn="just">
              <a:buNone/>
            </a:pPr>
            <a:r>
              <a:rPr lang="en-US" sz="1700" b="0" i="0" dirty="0">
                <a:solidFill>
                  <a:srgbClr val="000000"/>
                </a:solidFill>
                <a:effectLst/>
                <a:highlight>
                  <a:srgbClr val="FFFFFF"/>
                </a:highlight>
                <a:latin typeface="Georgia" panose="02040502050405020303" pitchFamily="18" charset="0"/>
              </a:rPr>
              <a:t>Lake </a:t>
            </a:r>
            <a:r>
              <a:rPr lang="en-US" sz="1700" b="0" i="0" dirty="0" err="1">
                <a:solidFill>
                  <a:srgbClr val="000000"/>
                </a:solidFill>
                <a:effectLst/>
                <a:highlight>
                  <a:srgbClr val="FFFFFF"/>
                </a:highlight>
                <a:latin typeface="Georgia" panose="02040502050405020303" pitchFamily="18" charset="0"/>
              </a:rPr>
              <a:t>Sawa</a:t>
            </a:r>
            <a:r>
              <a:rPr lang="en-US" sz="1700" b="0" i="0" dirty="0">
                <a:solidFill>
                  <a:srgbClr val="000000"/>
                </a:solidFill>
                <a:effectLst/>
                <a:highlight>
                  <a:srgbClr val="FFFFFF"/>
                </a:highlight>
                <a:latin typeface="Georgia" panose="02040502050405020303" pitchFamily="18" charset="0"/>
              </a:rPr>
              <a:t> has now completely dried up after consecutive years of severe drought. Rising temperatures and a drastic decrease in the water levels of the Tigris and Euphrates rivers have caused extreme droughts across the county of 43 million people.</a:t>
            </a:r>
          </a:p>
          <a:p>
            <a:pPr marL="0" indent="0" algn="just">
              <a:buNone/>
            </a:pPr>
            <a:r>
              <a:rPr lang="en-US" sz="1700" b="0" i="0" dirty="0">
                <a:solidFill>
                  <a:srgbClr val="000000"/>
                </a:solidFill>
                <a:effectLst/>
                <a:highlight>
                  <a:srgbClr val="FFFFFF"/>
                </a:highlight>
                <a:latin typeface="Georgia" panose="02040502050405020303" pitchFamily="18" charset="0"/>
              </a:rPr>
              <a:t>The timelapse video below shows how much the lake has evaporated since 2011.</a:t>
            </a:r>
          </a:p>
          <a:p>
            <a:pPr marL="0" indent="0">
              <a:buNone/>
            </a:pPr>
            <a:endParaRPr lang="en-US" dirty="0"/>
          </a:p>
        </p:txBody>
      </p:sp>
      <p:pic>
        <p:nvPicPr>
          <p:cNvPr id="4" name="5b07d757-c7e4-4b30-91f2-87a99a971717" descr="A lake in the middle of a desert&#10;&#10;Description automatically generated">
            <a:hlinkClick r:id="" action="ppaction://media"/>
            <a:extLst>
              <a:ext uri="{FF2B5EF4-FFF2-40B4-BE49-F238E27FC236}">
                <a16:creationId xmlns:a16="http://schemas.microsoft.com/office/drawing/2014/main" id="{5AA299B4-19AD-10D6-C0A2-FB52C1F66E2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94523" y="128588"/>
            <a:ext cx="5688716" cy="3199902"/>
          </a:xfrm>
          <a:prstGeom prst="rect">
            <a:avLst/>
          </a:prstGeom>
        </p:spPr>
      </p:pic>
      <p:sp>
        <p:nvSpPr>
          <p:cNvPr id="8" name="Content Placeholder 2">
            <a:extLst>
              <a:ext uri="{FF2B5EF4-FFF2-40B4-BE49-F238E27FC236}">
                <a16:creationId xmlns:a16="http://schemas.microsoft.com/office/drawing/2014/main" id="{D085E1AC-68E3-EB8D-3113-B0905EF44A20}"/>
              </a:ext>
            </a:extLst>
          </p:cNvPr>
          <p:cNvSpPr txBox="1">
            <a:spLocks/>
          </p:cNvSpPr>
          <p:nvPr/>
        </p:nvSpPr>
        <p:spPr>
          <a:xfrm>
            <a:off x="953534" y="3826726"/>
            <a:ext cx="4596662" cy="2788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solidFill>
                  <a:srgbClr val="000000"/>
                </a:solidFill>
                <a:highlight>
                  <a:srgbClr val="FFFFFF"/>
                </a:highlight>
                <a:latin typeface="var(--font-family)"/>
              </a:rPr>
              <a:t>Lake Urmia, Iran</a:t>
            </a:r>
          </a:p>
          <a:p>
            <a:pPr marL="0" indent="0" algn="just">
              <a:buNone/>
            </a:pPr>
            <a:r>
              <a:rPr lang="en-US" sz="1700" dirty="0">
                <a:solidFill>
                  <a:srgbClr val="000000"/>
                </a:solidFill>
                <a:highlight>
                  <a:srgbClr val="FFFFFF"/>
                </a:highlight>
                <a:latin typeface="Georgia" panose="02040502050405020303" pitchFamily="18" charset="0"/>
              </a:rPr>
              <a:t>Lake Urmia was once the largest lake in the Middle East and the sixth-largest saltwater lake on Earth. It is located in northwestern Iran and has now all but dried up to become a salt plain.</a:t>
            </a:r>
          </a:p>
          <a:p>
            <a:pPr marL="0" indent="0" algn="just">
              <a:buNone/>
            </a:pPr>
            <a:r>
              <a:rPr lang="en-US" sz="1700" dirty="0">
                <a:solidFill>
                  <a:srgbClr val="000000"/>
                </a:solidFill>
                <a:highlight>
                  <a:srgbClr val="FFFFFF"/>
                </a:highlight>
                <a:latin typeface="Georgia" panose="02040502050405020303" pitchFamily="18" charset="0"/>
              </a:rPr>
              <a:t>The timelapse video below shows how much the lake has evaporated since the 1980s.</a:t>
            </a:r>
          </a:p>
          <a:p>
            <a:pPr marL="0" indent="0">
              <a:buFont typeface="Arial" panose="020B0604020202020204" pitchFamily="34" charset="0"/>
              <a:buNone/>
            </a:pPr>
            <a:endParaRPr lang="en-US" sz="1700" dirty="0"/>
          </a:p>
        </p:txBody>
      </p:sp>
      <p:pic>
        <p:nvPicPr>
          <p:cNvPr id="9" name="Online Media 8" title="Urmia Lake in Iran 4K Timelapse 1984 to 2020">
            <a:hlinkClick r:id="" action="ppaction://media"/>
            <a:extLst>
              <a:ext uri="{FF2B5EF4-FFF2-40B4-BE49-F238E27FC236}">
                <a16:creationId xmlns:a16="http://schemas.microsoft.com/office/drawing/2014/main" id="{74732102-661B-F352-BB4D-CA1AC9BAA8AD}"/>
              </a:ext>
            </a:extLst>
          </p:cNvPr>
          <p:cNvPicPr>
            <a:picLocks noRot="1" noChangeAspect="1"/>
          </p:cNvPicPr>
          <p:nvPr>
            <a:videoFile r:link="rId3"/>
          </p:nvPr>
        </p:nvPicPr>
        <p:blipFill>
          <a:blip r:embed="rId6"/>
          <a:stretch>
            <a:fillRect/>
          </a:stretch>
        </p:blipFill>
        <p:spPr>
          <a:xfrm>
            <a:off x="6094523" y="3515280"/>
            <a:ext cx="5688716" cy="3214132"/>
          </a:xfrm>
          <a:prstGeom prst="rect">
            <a:avLst/>
          </a:prstGeom>
        </p:spPr>
      </p:pic>
    </p:spTree>
    <p:extLst>
      <p:ext uri="{BB962C8B-B14F-4D97-AF65-F5344CB8AC3E}">
        <p14:creationId xmlns:p14="http://schemas.microsoft.com/office/powerpoint/2010/main" val="19424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6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49467-79EB-81F9-1830-BC2F167D793F}"/>
              </a:ext>
            </a:extLst>
          </p:cNvPr>
          <p:cNvSpPr>
            <a:spLocks noGrp="1"/>
          </p:cNvSpPr>
          <p:nvPr>
            <p:ph idx="1"/>
          </p:nvPr>
        </p:nvSpPr>
        <p:spPr>
          <a:xfrm>
            <a:off x="1543050" y="598893"/>
            <a:ext cx="10515600" cy="4351338"/>
          </a:xfrm>
        </p:spPr>
        <p:txBody>
          <a:bodyPr/>
          <a:lstStyle/>
          <a:p>
            <a:pPr marL="0" indent="0">
              <a:buNone/>
            </a:pPr>
            <a:r>
              <a:rPr lang="en-US" b="1" i="0" dirty="0">
                <a:solidFill>
                  <a:srgbClr val="049CDC"/>
                </a:solidFill>
                <a:effectLst/>
                <a:highlight>
                  <a:srgbClr val="FFFFFF"/>
                </a:highlight>
                <a:latin typeface="var( --e-global-typography-primary-font-family )"/>
              </a:rPr>
              <a:t>Demonstrating our commitment to the Sustainable Development Goals</a:t>
            </a:r>
          </a:p>
          <a:p>
            <a:pPr marL="0" indent="0">
              <a:buNone/>
            </a:pPr>
            <a:endParaRPr lang="en-US" dirty="0"/>
          </a:p>
        </p:txBody>
      </p:sp>
      <p:pic>
        <p:nvPicPr>
          <p:cNvPr id="5" name="Picture 4">
            <a:extLst>
              <a:ext uri="{FF2B5EF4-FFF2-40B4-BE49-F238E27FC236}">
                <a16:creationId xmlns:a16="http://schemas.microsoft.com/office/drawing/2014/main" id="{930BF806-9F2A-F780-5BD0-9B77BE430F4B}"/>
              </a:ext>
            </a:extLst>
          </p:cNvPr>
          <p:cNvPicPr>
            <a:picLocks noChangeAspect="1"/>
          </p:cNvPicPr>
          <p:nvPr/>
        </p:nvPicPr>
        <p:blipFill>
          <a:blip r:embed="rId2"/>
          <a:stretch>
            <a:fillRect/>
          </a:stretch>
        </p:blipFill>
        <p:spPr>
          <a:xfrm>
            <a:off x="5082363" y="2728912"/>
            <a:ext cx="1718487" cy="1706876"/>
          </a:xfrm>
          <a:prstGeom prst="rect">
            <a:avLst/>
          </a:prstGeom>
        </p:spPr>
      </p:pic>
      <p:pic>
        <p:nvPicPr>
          <p:cNvPr id="9" name="Picture 8">
            <a:extLst>
              <a:ext uri="{FF2B5EF4-FFF2-40B4-BE49-F238E27FC236}">
                <a16:creationId xmlns:a16="http://schemas.microsoft.com/office/drawing/2014/main" id="{83BD9DD5-50E1-D455-F492-0958DB033636}"/>
              </a:ext>
            </a:extLst>
          </p:cNvPr>
          <p:cNvPicPr>
            <a:picLocks noChangeAspect="1"/>
          </p:cNvPicPr>
          <p:nvPr/>
        </p:nvPicPr>
        <p:blipFill>
          <a:blip r:embed="rId3"/>
          <a:stretch>
            <a:fillRect/>
          </a:stretch>
        </p:blipFill>
        <p:spPr>
          <a:xfrm>
            <a:off x="7016624" y="2774562"/>
            <a:ext cx="1804411" cy="1706875"/>
          </a:xfrm>
          <a:prstGeom prst="rect">
            <a:avLst/>
          </a:prstGeom>
        </p:spPr>
      </p:pic>
      <p:pic>
        <p:nvPicPr>
          <p:cNvPr id="11" name="Picture 10">
            <a:extLst>
              <a:ext uri="{FF2B5EF4-FFF2-40B4-BE49-F238E27FC236}">
                <a16:creationId xmlns:a16="http://schemas.microsoft.com/office/drawing/2014/main" id="{32C2DB8F-F701-C2F2-AB83-277F969D12B7}"/>
              </a:ext>
            </a:extLst>
          </p:cNvPr>
          <p:cNvPicPr>
            <a:picLocks noChangeAspect="1"/>
          </p:cNvPicPr>
          <p:nvPr/>
        </p:nvPicPr>
        <p:blipFill>
          <a:blip r:embed="rId4"/>
          <a:stretch>
            <a:fillRect/>
          </a:stretch>
        </p:blipFill>
        <p:spPr>
          <a:xfrm>
            <a:off x="1995851" y="2664784"/>
            <a:ext cx="2541039" cy="1595105"/>
          </a:xfrm>
          <a:prstGeom prst="rect">
            <a:avLst/>
          </a:prstGeom>
        </p:spPr>
      </p:pic>
      <p:pic>
        <p:nvPicPr>
          <p:cNvPr id="13" name="Picture 12">
            <a:extLst>
              <a:ext uri="{FF2B5EF4-FFF2-40B4-BE49-F238E27FC236}">
                <a16:creationId xmlns:a16="http://schemas.microsoft.com/office/drawing/2014/main" id="{204BC4B8-8FDF-A4B9-6C68-2AA8C87E76D9}"/>
              </a:ext>
            </a:extLst>
          </p:cNvPr>
          <p:cNvPicPr>
            <a:picLocks noChangeAspect="1"/>
          </p:cNvPicPr>
          <p:nvPr/>
        </p:nvPicPr>
        <p:blipFill>
          <a:blip r:embed="rId5"/>
          <a:stretch>
            <a:fillRect/>
          </a:stretch>
        </p:blipFill>
        <p:spPr>
          <a:xfrm>
            <a:off x="9215746" y="2704196"/>
            <a:ext cx="1816839" cy="1767062"/>
          </a:xfrm>
          <a:prstGeom prst="rect">
            <a:avLst/>
          </a:prstGeom>
        </p:spPr>
      </p:pic>
      <p:pic>
        <p:nvPicPr>
          <p:cNvPr id="15" name="Picture 14">
            <a:extLst>
              <a:ext uri="{FF2B5EF4-FFF2-40B4-BE49-F238E27FC236}">
                <a16:creationId xmlns:a16="http://schemas.microsoft.com/office/drawing/2014/main" id="{1920B05C-12AC-B6CC-2EA3-C53247067889}"/>
              </a:ext>
            </a:extLst>
          </p:cNvPr>
          <p:cNvPicPr>
            <a:picLocks noChangeAspect="1"/>
          </p:cNvPicPr>
          <p:nvPr/>
        </p:nvPicPr>
        <p:blipFill>
          <a:blip r:embed="rId6"/>
          <a:stretch>
            <a:fillRect/>
          </a:stretch>
        </p:blipFill>
        <p:spPr>
          <a:xfrm>
            <a:off x="7754235" y="1142265"/>
            <a:ext cx="4074881" cy="1277202"/>
          </a:xfrm>
          <a:prstGeom prst="rect">
            <a:avLst/>
          </a:prstGeom>
        </p:spPr>
      </p:pic>
      <p:sp>
        <p:nvSpPr>
          <p:cNvPr id="17" name="TextBox 16">
            <a:extLst>
              <a:ext uri="{FF2B5EF4-FFF2-40B4-BE49-F238E27FC236}">
                <a16:creationId xmlns:a16="http://schemas.microsoft.com/office/drawing/2014/main" id="{44FDC965-E394-4890-A75D-8B59C63769D1}"/>
              </a:ext>
            </a:extLst>
          </p:cNvPr>
          <p:cNvSpPr txBox="1"/>
          <p:nvPr/>
        </p:nvSpPr>
        <p:spPr>
          <a:xfrm>
            <a:off x="1016648" y="4649096"/>
            <a:ext cx="10515599" cy="923330"/>
          </a:xfrm>
          <a:prstGeom prst="rect">
            <a:avLst/>
          </a:prstGeom>
          <a:noFill/>
        </p:spPr>
        <p:txBody>
          <a:bodyPr wrap="square">
            <a:spAutoFit/>
          </a:bodyPr>
          <a:lstStyle/>
          <a:p>
            <a:r>
              <a:rPr lang="en-US" b="0" i="0" dirty="0">
                <a:solidFill>
                  <a:srgbClr val="202124"/>
                </a:solidFill>
                <a:effectLst/>
                <a:highlight>
                  <a:srgbClr val="FFFFFF"/>
                </a:highlight>
                <a:latin typeface="Google Sans"/>
              </a:rPr>
              <a:t>Renewable energy comes from sources that the earth can naturally replenish, such as crops and biomatter. Sustainable energy comes from sources that don't need to be replenished because they can never be depleted, such as sunlight and wind energy.</a:t>
            </a:r>
            <a:endParaRPr lang="en-US" dirty="0"/>
          </a:p>
        </p:txBody>
      </p:sp>
    </p:spTree>
    <p:extLst>
      <p:ext uri="{BB962C8B-B14F-4D97-AF65-F5344CB8AC3E}">
        <p14:creationId xmlns:p14="http://schemas.microsoft.com/office/powerpoint/2010/main" val="153813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9B93-A00C-FED3-CC64-1A49A91CC0DF}"/>
              </a:ext>
            </a:extLst>
          </p:cNvPr>
          <p:cNvSpPr>
            <a:spLocks noGrp="1"/>
          </p:cNvSpPr>
          <p:nvPr>
            <p:ph type="title"/>
          </p:nvPr>
        </p:nvSpPr>
        <p:spPr/>
        <p:txBody>
          <a:bodyPr/>
          <a:lstStyle/>
          <a:p>
            <a:endParaRPr lang="en-US" dirty="0"/>
          </a:p>
        </p:txBody>
      </p:sp>
      <p:pic>
        <p:nvPicPr>
          <p:cNvPr id="7" name="Picture 6" descr="A diagram of water scarcity&#10;&#10;Description automatically generated">
            <a:extLst>
              <a:ext uri="{FF2B5EF4-FFF2-40B4-BE49-F238E27FC236}">
                <a16:creationId xmlns:a16="http://schemas.microsoft.com/office/drawing/2014/main" id="{29F2F97F-0044-EF43-3581-A22A1831C71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269211" y="118262"/>
            <a:ext cx="5630075" cy="5630075"/>
          </a:xfrm>
          <a:prstGeom prst="rect">
            <a:avLst/>
          </a:prstGeom>
        </p:spPr>
      </p:pic>
      <p:pic>
        <p:nvPicPr>
          <p:cNvPr id="11" name="Picture 10">
            <a:extLst>
              <a:ext uri="{FF2B5EF4-FFF2-40B4-BE49-F238E27FC236}">
                <a16:creationId xmlns:a16="http://schemas.microsoft.com/office/drawing/2014/main" id="{C34A2253-267B-8145-93DD-586F988CFE3B}"/>
              </a:ext>
            </a:extLst>
          </p:cNvPr>
          <p:cNvPicPr>
            <a:picLocks noChangeAspect="1"/>
          </p:cNvPicPr>
          <p:nvPr/>
        </p:nvPicPr>
        <p:blipFill>
          <a:blip r:embed="rId4"/>
          <a:stretch>
            <a:fillRect/>
          </a:stretch>
        </p:blipFill>
        <p:spPr>
          <a:xfrm>
            <a:off x="465925" y="1769286"/>
            <a:ext cx="5630075" cy="3319427"/>
          </a:xfrm>
          <a:prstGeom prst="rect">
            <a:avLst/>
          </a:prstGeom>
        </p:spPr>
      </p:pic>
    </p:spTree>
    <p:extLst>
      <p:ext uri="{BB962C8B-B14F-4D97-AF65-F5344CB8AC3E}">
        <p14:creationId xmlns:p14="http://schemas.microsoft.com/office/powerpoint/2010/main" val="72634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F6D3-1C56-EF91-B2EA-D024E15463FC}"/>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FC068311-5AF4-9494-08C6-75AE69E489CE}"/>
              </a:ext>
            </a:extLst>
          </p:cNvPr>
          <p:cNvSpPr>
            <a:spLocks noGrp="1"/>
          </p:cNvSpPr>
          <p:nvPr>
            <p:ph idx="1"/>
          </p:nvPr>
        </p:nvSpPr>
        <p:spPr/>
        <p:txBody>
          <a:bodyPr/>
          <a:lstStyle/>
          <a:p>
            <a:pPr algn="l" fontAlgn="base"/>
            <a:r>
              <a:rPr lang="en-US" b="1" dirty="0">
                <a:solidFill>
                  <a:srgbClr val="1F1F1F"/>
                </a:solidFill>
                <a:effectLst/>
                <a:highlight>
                  <a:srgbClr val="FFFFFF"/>
                </a:highlight>
                <a:latin typeface="Roboto Slab" panose="020F0502020204030204" pitchFamily="2" charset="0"/>
              </a:rPr>
              <a:t>How important is desalination?</a:t>
            </a:r>
          </a:p>
          <a:p>
            <a:pPr algn="l" fontAlgn="base"/>
            <a:r>
              <a:rPr lang="en-US" b="0" dirty="0">
                <a:solidFill>
                  <a:srgbClr val="1F1F1F"/>
                </a:solidFill>
                <a:effectLst/>
                <a:highlight>
                  <a:srgbClr val="FFFFFF"/>
                </a:highlight>
                <a:latin typeface="Roboto" panose="02000000000000000000" pitchFamily="2" charset="0"/>
              </a:rPr>
              <a:t>Desalination is an industrial process that transforms salt water from seas and oceans into drinking water. </a:t>
            </a:r>
            <a:r>
              <a:rPr lang="en-US" b="1" dirty="0">
                <a:solidFill>
                  <a:srgbClr val="1F1F1F"/>
                </a:solidFill>
                <a:effectLst/>
                <a:highlight>
                  <a:srgbClr val="FFFFFF"/>
                </a:highlight>
                <a:latin typeface="Roboto" panose="02000000000000000000" pitchFamily="2" charset="0"/>
              </a:rPr>
              <a:t>Desalination plants are used by 300 million people in 150 countries.</a:t>
            </a:r>
            <a:r>
              <a:rPr lang="en-US" b="0" dirty="0">
                <a:solidFill>
                  <a:srgbClr val="1F1F1F"/>
                </a:solidFill>
                <a:effectLst/>
                <a:highlight>
                  <a:srgbClr val="FFFFFF"/>
                </a:highlight>
                <a:latin typeface="Roboto" panose="02000000000000000000" pitchFamily="2" charset="0"/>
              </a:rPr>
              <a:t> Most of the world’s plants are in countries located in the Gulf, where treated water supplies 90% of the amount used for domestic purposes.</a:t>
            </a:r>
          </a:p>
          <a:p>
            <a:endParaRPr lang="en-US" dirty="0"/>
          </a:p>
        </p:txBody>
      </p:sp>
    </p:spTree>
    <p:extLst>
      <p:ext uri="{BB962C8B-B14F-4D97-AF65-F5344CB8AC3E}">
        <p14:creationId xmlns:p14="http://schemas.microsoft.com/office/powerpoint/2010/main" val="2889075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1105</TotalTime>
  <Words>621</Words>
  <Application>Microsoft Office PowerPoint</Application>
  <PresentationFormat>شاشة عريضة</PresentationFormat>
  <Paragraphs>48</Paragraphs>
  <Slides>17</Slides>
  <Notes>2</Notes>
  <HiddenSlides>0</HiddenSlides>
  <MMClips>4</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17</vt:i4>
      </vt:variant>
    </vt:vector>
  </HeadingPairs>
  <TitlesOfParts>
    <vt:vector size="30" baseType="lpstr">
      <vt:lpstr>Aptos</vt:lpstr>
      <vt:lpstr>Aptos Display</vt:lpstr>
      <vt:lpstr>Arial</vt:lpstr>
      <vt:lpstr>Arial</vt:lpstr>
      <vt:lpstr>Georgia</vt:lpstr>
      <vt:lpstr>Google Sans</vt:lpstr>
      <vt:lpstr>Roboto</vt:lpstr>
      <vt:lpstr>Roboto Condensed</vt:lpstr>
      <vt:lpstr>Roboto Slab</vt:lpstr>
      <vt:lpstr>Times New Roman</vt:lpstr>
      <vt:lpstr>var( --e-global-typography-primary-font-family )</vt:lpstr>
      <vt:lpstr>var(--font-family)</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Safaa Abdul Rasool-Faculty Member - University of Baghdad</dc:creator>
  <cp:lastModifiedBy>Maher</cp:lastModifiedBy>
  <cp:revision>16</cp:revision>
  <dcterms:created xsi:type="dcterms:W3CDTF">2024-05-07T14:40:05Z</dcterms:created>
  <dcterms:modified xsi:type="dcterms:W3CDTF">2024-05-10T10:44:22Z</dcterms:modified>
</cp:coreProperties>
</file>