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30"/>
  </p:handoutMasterIdLst>
  <p:sldIdLst>
    <p:sldId id="256" r:id="rId2"/>
    <p:sldId id="258" r:id="rId3"/>
    <p:sldId id="313" r:id="rId4"/>
    <p:sldId id="260" r:id="rId5"/>
    <p:sldId id="262" r:id="rId6"/>
    <p:sldId id="264" r:id="rId7"/>
    <p:sldId id="266" r:id="rId8"/>
    <p:sldId id="270" r:id="rId9"/>
    <p:sldId id="272" r:id="rId10"/>
    <p:sldId id="276" r:id="rId11"/>
    <p:sldId id="278" r:id="rId12"/>
    <p:sldId id="280" r:id="rId13"/>
    <p:sldId id="284" r:id="rId14"/>
    <p:sldId id="286" r:id="rId15"/>
    <p:sldId id="288" r:id="rId16"/>
    <p:sldId id="290" r:id="rId17"/>
    <p:sldId id="292" r:id="rId18"/>
    <p:sldId id="294" r:id="rId19"/>
    <p:sldId id="296" r:id="rId20"/>
    <p:sldId id="298" r:id="rId21"/>
    <p:sldId id="300" r:id="rId22"/>
    <p:sldId id="302" r:id="rId23"/>
    <p:sldId id="304" r:id="rId24"/>
    <p:sldId id="306" r:id="rId25"/>
    <p:sldId id="309" r:id="rId26"/>
    <p:sldId id="310" r:id="rId27"/>
    <p:sldId id="312" r:id="rId28"/>
    <p:sldId id="315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19783-68AC-486A-8DB0-6B65E24CCB3B}" type="datetimeFigureOut">
              <a:rPr lang="en-US" smtClean="0"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ECBC4-A000-4170-B7AF-588FEFB4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8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6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51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242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2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53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97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4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0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4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8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2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8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0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7467600" cy="1698625"/>
          </a:xfrm>
        </p:spPr>
        <p:txBody>
          <a:bodyPr/>
          <a:lstStyle/>
          <a:p>
            <a:pPr algn="ctr" rtl="1"/>
            <a:r>
              <a:rPr lang="ar-QA" sz="6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التنمية المستدامة</a:t>
            </a:r>
            <a:br>
              <a:rPr lang="ar-SA" sz="6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ar-SA" sz="3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تأثيرها في الأبعاد البيئية والإجتماعية والإقتصادية</a:t>
            </a:r>
            <a:r>
              <a:rPr lang="ar-SA" sz="66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endParaRPr lang="en-US" sz="66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686800" cy="1752600"/>
          </a:xfrm>
        </p:spPr>
        <p:txBody>
          <a:bodyPr>
            <a:noAutofit/>
          </a:bodyPr>
          <a:lstStyle/>
          <a:p>
            <a:pPr algn="ctr"/>
            <a:r>
              <a:rPr lang="ar-SA" sz="3600" dirty="0"/>
              <a:t>                 </a:t>
            </a:r>
            <a:r>
              <a:rPr lang="ar-SA" sz="3600" dirty="0">
                <a:latin typeface="Andalus" panose="02020603050405020304" pitchFamily="18" charset="-78"/>
                <a:cs typeface="Andalus" panose="02020603050405020304" pitchFamily="18" charset="-78"/>
              </a:rPr>
              <a:t>الدكتورة وسن عبد الرزاق غربي </a:t>
            </a:r>
          </a:p>
          <a:p>
            <a:pPr algn="ctr"/>
            <a:r>
              <a:rPr lang="ar-SA" sz="3600" dirty="0">
                <a:latin typeface="Andalus" panose="02020603050405020304" pitchFamily="18" charset="-78"/>
                <a:cs typeface="Andalus" panose="02020603050405020304" pitchFamily="18" charset="-78"/>
              </a:rPr>
              <a:t>                  المدرس المساعد سارة مهدي</a:t>
            </a:r>
          </a:p>
          <a:p>
            <a:pPr algn="ctr"/>
            <a:endParaRPr lang="ar-SA" sz="3600" dirty="0"/>
          </a:p>
          <a:p>
            <a:pPr algn="ctr"/>
            <a:endParaRPr lang="ar-QA" sz="100" dirty="0"/>
          </a:p>
          <a:p>
            <a:pPr algn="ctr"/>
            <a:r>
              <a:rPr lang="ar-SA" sz="3600" dirty="0"/>
              <a:t>معهد الهندسة الوراثية والتقنيات الاحيائية للدراسات العليا</a:t>
            </a:r>
            <a:endParaRPr lang="ar-QA" sz="3600" dirty="0"/>
          </a:p>
          <a:p>
            <a:pPr algn="ctr"/>
            <a:r>
              <a:rPr lang="ar-QA" sz="3600" dirty="0"/>
              <a:t>جامعة </a:t>
            </a:r>
            <a:r>
              <a:rPr lang="ar-SA" sz="3600" dirty="0"/>
              <a:t>بغداد</a:t>
            </a:r>
            <a:r>
              <a:rPr lang="ar-QA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4928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4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9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3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05800" cy="4571999"/>
          </a:xfrm>
        </p:spPr>
        <p:txBody>
          <a:bodyPr>
            <a:normAutofit/>
          </a:bodyPr>
          <a:lstStyle/>
          <a:p>
            <a:pPr marL="0" indent="0" algn="justLow" rtl="1">
              <a:buNone/>
            </a:pPr>
            <a:r>
              <a:rPr lang="ar-QA" sz="2800" b="1" dirty="0"/>
              <a:t>في عام 1664 قدم</a:t>
            </a:r>
            <a:r>
              <a:rPr lang="en-US" sz="2800" b="1" dirty="0"/>
              <a:t>John Evelyn </a:t>
            </a:r>
            <a:r>
              <a:rPr lang="ar-QA" sz="2800" b="1" dirty="0"/>
              <a:t> مقترحات للتعامل مع تهديدات نقص الخشب في المملكة المتحدة. وتتمثل في: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ar-SA" sz="2800" b="1" dirty="0"/>
              <a:t> </a:t>
            </a:r>
            <a:r>
              <a:rPr lang="ar-QA" sz="2800" b="1" dirty="0"/>
              <a:t>الحفاظ على واستعادة النظم الإيكولوجية والأساليب الأساسية لضمان النمو المستدام للغابات. 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ar-SA" sz="2800" b="1" dirty="0"/>
              <a:t> </a:t>
            </a:r>
            <a:r>
              <a:rPr lang="ar-QA" sz="2800" b="1" dirty="0"/>
              <a:t>يجب اعتبار بذر وزراعة الأشجار واجبا وطنيا على ملاك الأراضي. 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ar-SA" sz="2800" b="1" dirty="0"/>
              <a:t> </a:t>
            </a:r>
            <a:r>
              <a:rPr lang="ar-QA" sz="2800" b="1" dirty="0"/>
              <a:t>ترسيخ مفهوم: أنه لم يخلق كل جيل لنفسه ولكن من أجل ضمان البقاء للأجيال الأخرى.</a:t>
            </a: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ar-SA" sz="2800" b="1" dirty="0"/>
              <a:t> </a:t>
            </a:r>
            <a:r>
              <a:rPr lang="ar-QA" sz="2800" b="1" dirty="0"/>
              <a:t>يجب أن يستمر الإنسان في زراعة الأشجار حتى يتسنى للأجيال القادمة سد احتياجاتها من الأشجار، والذي سيكون من المستحيل تحقيقه لو استمرينا في تدمير الأخشاب</a:t>
            </a:r>
            <a:r>
              <a:rPr lang="en-US" sz="2800" b="1" dirty="0"/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28600" y="6858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QA" sz="3600" b="1" dirty="0"/>
              <a:t>الخلفية التاريخية: المبادرات العملية الأولى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434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94848"/>
            <a:ext cx="8763000" cy="3948752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في عام 1661 كتب </a:t>
            </a:r>
            <a:r>
              <a:rPr lang="en-US" sz="3200" dirty="0"/>
              <a:t>Jean Baptiste Colbert</a:t>
            </a:r>
            <a:r>
              <a:rPr lang="ar-QA" sz="3200" dirty="0"/>
              <a:t> «ستهلك فرنسا نظرا لندرة الخشب».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واقتناعا منه بالمخاوف التي أثارها </a:t>
            </a:r>
            <a:r>
              <a:rPr lang="en-US" sz="3200" dirty="0"/>
              <a:t>Colbert</a:t>
            </a:r>
            <a:r>
              <a:rPr lang="ar-QA" sz="3200" dirty="0"/>
              <a:t>، أعطى ملك فرنسا لويس الرابع عشر أوامرا في نفس السنة بوقف بيع الخشب من الغابات الملكية.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في عام 1669 قام </a:t>
            </a:r>
            <a:r>
              <a:rPr lang="en-US" sz="3200" dirty="0"/>
              <a:t>Colbert</a:t>
            </a:r>
            <a:r>
              <a:rPr lang="ar-QA" sz="3200" dirty="0"/>
              <a:t> بوضع وثيقة بعنوان «قانون الغابات الكبير» والتي تتضمن العديد من التفاصيل البرقراطية ك:</a:t>
            </a:r>
          </a:p>
          <a:p>
            <a:pPr lvl="2" algn="just" rtl="1">
              <a:buFont typeface="Wingdings" panose="05000000000000000000" pitchFamily="2" charset="2"/>
              <a:buChar char="q"/>
            </a:pPr>
            <a:r>
              <a:rPr lang="ar-QA" sz="2800" dirty="0"/>
              <a:t> تحديد عمر أدنى للغابات، </a:t>
            </a:r>
          </a:p>
          <a:p>
            <a:pPr lvl="2" algn="just" rtl="1">
              <a:buFont typeface="Wingdings" panose="05000000000000000000" pitchFamily="2" charset="2"/>
              <a:buChar char="q"/>
            </a:pPr>
            <a:r>
              <a:rPr lang="ar-QA" sz="2800" dirty="0"/>
              <a:t> وضع غرامات على من يعتدي على أويحرق الغابات، </a:t>
            </a:r>
          </a:p>
          <a:p>
            <a:pPr lvl="2" algn="just" rtl="1">
              <a:buFont typeface="Wingdings" panose="05000000000000000000" pitchFamily="2" charset="2"/>
              <a:buChar char="q"/>
            </a:pPr>
            <a:r>
              <a:rPr lang="ar-QA" sz="2800" dirty="0"/>
              <a:t> وضع رقابة مشددة على حقوق الاستغلال ...الخ.</a:t>
            </a:r>
          </a:p>
          <a:p>
            <a:pPr algn="just" rtl="1">
              <a:buFont typeface="Wingdings" panose="05000000000000000000" pitchFamily="2" charset="2"/>
              <a:buChar char="v"/>
            </a:pPr>
            <a:endParaRPr lang="ar-QA" sz="3200" dirty="0"/>
          </a:p>
          <a:p>
            <a:pPr algn="just" rtl="1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533400" y="685800"/>
            <a:ext cx="84980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ar-QA" sz="3600" b="1" dirty="0"/>
              <a:t>الخلفية التاريخية: المبادرات العملية الأولى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7845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8610600" cy="10969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التاريخ المعاصر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8006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QA" sz="2500" b="1" dirty="0"/>
              <a:t>1972</a:t>
            </a:r>
            <a:r>
              <a:rPr lang="ar-QA" sz="2500" dirty="0"/>
              <a:t>: قام نادي روما بنشر </a:t>
            </a:r>
            <a:r>
              <a:rPr lang="en-US" sz="2500" dirty="0"/>
              <a:t>“</a:t>
            </a:r>
            <a:r>
              <a:rPr lang="en-US" sz="2500" i="1" dirty="0"/>
              <a:t>The Limits to Growth”</a:t>
            </a:r>
            <a:r>
              <a:rPr lang="ar-QA" sz="2500" dirty="0"/>
              <a:t>  «عوائق النمو» و</a:t>
            </a:r>
            <a:r>
              <a:rPr lang="ar-SA" sz="2500" dirty="0"/>
              <a:t>ا</a:t>
            </a:r>
            <a:r>
              <a:rPr lang="ar-QA" sz="2500" dirty="0"/>
              <a:t>لذي تم التركيز فيه على: 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500" dirty="0"/>
              <a:t> استنزاف الموارد الغير متجددة ما ينتج عنه زيادة في أسعار السلع الأساسية 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500" dirty="0"/>
              <a:t> زيادة التلوث</a:t>
            </a:r>
          </a:p>
          <a:p>
            <a:pPr marL="0" indent="0" algn="just" rtl="1">
              <a:buNone/>
            </a:pPr>
            <a:r>
              <a:rPr lang="ar-QA" sz="2500" b="1" dirty="0"/>
              <a:t>وفي نفس العام أيضا:</a:t>
            </a:r>
            <a:r>
              <a:rPr lang="ar-QA" sz="2500" dirty="0"/>
              <a:t> تم عقد مؤتمر البيئة البشرية في استوكهولم بالسويد؛ والذي يعتبر المؤتمر الدولي الأول الذي تناول بشكل خاص قضايا البيئة. وكان من أهم نتائج المؤتمر: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500" dirty="0"/>
              <a:t> إنشاء برنامج الأمم المتحدة للبيئة </a:t>
            </a:r>
            <a:r>
              <a:rPr lang="en-US" sz="2500" dirty="0"/>
              <a:t>(UNEP) </a:t>
            </a:r>
            <a:endParaRPr lang="ar-QA" sz="2500" dirty="0"/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500" dirty="0"/>
              <a:t> اعتماد الاتفاقيات الدولية المتعلقة بإغمار المحيطات، والتلوث الناجم عن السفن، وتجارة الأصناف المهددة بالإنقراض. 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500" dirty="0"/>
              <a:t> اعتماد «إعلان استوكهولم المعني بالبيئة البشرية» والذي يتضمن المبدأ رقم 13 (ضرورة التكامل والتنسيق في التخطيط التنموي لتحقيق حماية البيئة).</a:t>
            </a:r>
          </a:p>
          <a:p>
            <a:pPr marL="0" indent="0" algn="just" rtl="1">
              <a:buNone/>
            </a:pPr>
            <a:endParaRPr lang="ar-QA" sz="2500" dirty="0"/>
          </a:p>
          <a:p>
            <a:pPr marL="0" indent="0" algn="just" rtl="1">
              <a:buNone/>
            </a:pPr>
            <a:endParaRPr lang="ar-QA" sz="2500" dirty="0"/>
          </a:p>
        </p:txBody>
      </p:sp>
    </p:spTree>
    <p:extLst>
      <p:ext uri="{BB962C8B-B14F-4D97-AF65-F5344CB8AC3E}">
        <p14:creationId xmlns:p14="http://schemas.microsoft.com/office/powerpoint/2010/main" val="33000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35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5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75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8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2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QA" sz="3600" b="1" dirty="0"/>
              <a:t>التاريخ المعاصر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458200" cy="4267200"/>
          </a:xfrm>
        </p:spPr>
        <p:txBody>
          <a:bodyPr>
            <a:normAutofit lnSpcReduction="10000"/>
          </a:bodyPr>
          <a:lstStyle/>
          <a:p>
            <a:pPr marL="0" indent="0" algn="just" rtl="1">
              <a:buNone/>
            </a:pPr>
            <a:r>
              <a:rPr lang="ar-QA" sz="2800" b="1" dirty="0"/>
              <a:t>1983: أنشأت الجمعية العامة للأمم المتحدة اللجنة العالمية المعنية بالبيئة والتنمية، (</a:t>
            </a:r>
            <a:r>
              <a:rPr lang="en-US" sz="2800" b="1" dirty="0"/>
              <a:t>WCED</a:t>
            </a:r>
            <a:r>
              <a:rPr lang="ar-QA" sz="2800" b="1" dirty="0"/>
              <a:t>)</a:t>
            </a:r>
            <a:r>
              <a:rPr lang="en-US" sz="2800" b="1" dirty="0"/>
              <a:t>، </a:t>
            </a:r>
            <a:r>
              <a:rPr lang="ar-QA" sz="2800" b="1" dirty="0"/>
              <a:t>والتي عرفت فيما بعد باسم لجنة (</a:t>
            </a:r>
            <a:r>
              <a:rPr lang="en-US" sz="2800" b="1" dirty="0" err="1"/>
              <a:t>Brundtland</a:t>
            </a:r>
            <a:r>
              <a:rPr lang="ar-QA" sz="2800" b="1" dirty="0"/>
              <a:t>).</a:t>
            </a:r>
          </a:p>
          <a:p>
            <a:pPr marL="0" indent="0" algn="just" rtl="1">
              <a:buNone/>
            </a:pPr>
            <a:r>
              <a:rPr lang="ar-QA" sz="2800" b="1" dirty="0"/>
              <a:t>1987: قامت اللجنة بنشر (</a:t>
            </a:r>
            <a:r>
              <a:rPr lang="en-US" sz="2800" b="1" dirty="0" err="1"/>
              <a:t>Brundtland</a:t>
            </a:r>
            <a:r>
              <a:rPr lang="en-US" sz="2800" b="1" dirty="0"/>
              <a:t> Report</a:t>
            </a:r>
            <a:r>
              <a:rPr lang="ar-QA" sz="2800" b="1" dirty="0"/>
              <a:t>) تحت عنوان </a:t>
            </a:r>
            <a:r>
              <a:rPr lang="ar-QA" sz="2800" b="1" dirty="0">
                <a:solidFill>
                  <a:srgbClr val="FFFF00"/>
                </a:solidFill>
              </a:rPr>
              <a:t>مستقبلنا المشترك</a:t>
            </a:r>
            <a:r>
              <a:rPr lang="ar-QA" sz="2800" b="1" dirty="0"/>
              <a:t>، وبنت على ما تم إنجازه في مؤتمر ستوكهولم، وقدمت واحدا من أهم تعريفات التنمية المستدامة:</a:t>
            </a:r>
            <a:endParaRPr lang="ar-SA" sz="2800" b="1" dirty="0"/>
          </a:p>
          <a:p>
            <a:pPr marL="0" indent="0" algn="just" rtl="1">
              <a:buNone/>
            </a:pPr>
            <a:r>
              <a:rPr lang="ar-QA" sz="2800" b="1" dirty="0">
                <a:solidFill>
                  <a:srgbClr val="FFFF00"/>
                </a:solidFill>
              </a:rPr>
              <a:t>«التنمية المستدامة هي التنمية التي تلبي احتياجات الحاضر دون الاضرار بقدرات الأج</a:t>
            </a:r>
            <a:r>
              <a:rPr lang="ar-SA" sz="2800" b="1" dirty="0">
                <a:solidFill>
                  <a:srgbClr val="FFFF00"/>
                </a:solidFill>
              </a:rPr>
              <a:t>ي</a:t>
            </a:r>
            <a:r>
              <a:rPr lang="ar-QA" sz="2800" b="1" dirty="0">
                <a:solidFill>
                  <a:srgbClr val="FFFF00"/>
                </a:solidFill>
              </a:rPr>
              <a:t>ال المستقبلية على تلبية احتياجاتهم»</a:t>
            </a:r>
          </a:p>
          <a:p>
            <a:pPr marL="114300" indent="0" algn="just" rtl="1">
              <a:buNone/>
            </a:pPr>
            <a:r>
              <a:rPr lang="ar-QA" sz="2800" b="1" dirty="0"/>
              <a:t>يقول بعض النقاد أن مفهوم التنمية المستدامة الوارد في  تقرير لجنة (</a:t>
            </a:r>
            <a:r>
              <a:rPr lang="en-US" sz="2800" b="1" dirty="0" err="1"/>
              <a:t>Brundtland</a:t>
            </a:r>
            <a:r>
              <a:rPr lang="ar-QA" sz="2800" b="1" dirty="0"/>
              <a:t>) متفائلة إلى حد كبير وغامض.</a:t>
            </a:r>
          </a:p>
          <a:p>
            <a:pPr marL="914400" lvl="2" indent="0" algn="just" rtl="1">
              <a:buNone/>
            </a:pPr>
            <a:endParaRPr lang="ar-QA" sz="2000" b="1" dirty="0"/>
          </a:p>
          <a:p>
            <a:pPr algn="just" rtl="1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2602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5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300"/>
                            </p:stCondLst>
                            <p:childTnLst>
                              <p:par>
                                <p:cTn id="3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8610600" cy="11731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التاريخ المعاصر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86800" cy="36576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QA" sz="2600" b="1" dirty="0"/>
              <a:t>1992: مؤتمر الأمم المتحدة المعني بالبيئة والتنمية (</a:t>
            </a:r>
            <a:r>
              <a:rPr lang="en-US" sz="2600" b="1" dirty="0"/>
              <a:t>UNCED</a:t>
            </a:r>
            <a:r>
              <a:rPr lang="ar-QA" sz="2600" b="1" dirty="0"/>
              <a:t>)</a:t>
            </a:r>
            <a:r>
              <a:rPr lang="en-US" sz="2600" b="1" dirty="0"/>
              <a:t>،</a:t>
            </a:r>
            <a:r>
              <a:rPr lang="ar-QA" sz="2600" b="1" dirty="0"/>
              <a:t> في ريو دي جانيرو، بالبرازيل، ماعرف بقمة ريو للأرض (</a:t>
            </a:r>
            <a:r>
              <a:rPr lang="en-US" sz="2600" b="1" i="1" dirty="0"/>
              <a:t>Rio Earth Summit</a:t>
            </a:r>
            <a:r>
              <a:rPr lang="ar-QA" sz="2600" b="1" i="1" dirty="0"/>
              <a:t>)</a:t>
            </a:r>
            <a:r>
              <a:rPr lang="ar-QA" sz="2600" b="1" dirty="0"/>
              <a:t>. كانت أهم نتائجه: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600" b="1" dirty="0"/>
              <a:t> إعلان ريو وجدول الأعمال 21 والذي يتضمن بشكل خاص:</a:t>
            </a:r>
          </a:p>
          <a:p>
            <a:pPr lvl="2" algn="just" rtl="1">
              <a:buFont typeface="Courier New" panose="02070309020205020404" pitchFamily="49" charset="0"/>
              <a:buChar char="o"/>
            </a:pPr>
            <a:r>
              <a:rPr lang="ar-SA" sz="2600" b="1" dirty="0"/>
              <a:t> </a:t>
            </a:r>
            <a:r>
              <a:rPr lang="ar-QA" sz="2600" b="1" dirty="0"/>
              <a:t>الاتفاق على الممارسات السليمة لتحقيق التنمية المستدامة في كل أنحاء المعمورة.</a:t>
            </a:r>
          </a:p>
          <a:p>
            <a:pPr lvl="2" algn="just" rtl="1">
              <a:buFont typeface="Courier New" panose="02070309020205020404" pitchFamily="49" charset="0"/>
              <a:buChar char="o"/>
            </a:pPr>
            <a:r>
              <a:rPr lang="ar-SA" sz="2600" b="1" dirty="0"/>
              <a:t> </a:t>
            </a:r>
            <a:r>
              <a:rPr lang="ar-QA" sz="2600" b="1" dirty="0"/>
              <a:t>تنظيم الأنشطة تحت المحاور البيئية والتنموية التالية: نوعية الحياة، الاستخدام الفعال للموارد الطبيعية، حماية المشاعات العالمية، إدارة المستوطنات البشرية، </a:t>
            </a:r>
            <a:r>
              <a:rPr lang="ar-SA" sz="2600" b="1" dirty="0"/>
              <a:t>و</a:t>
            </a:r>
            <a:r>
              <a:rPr lang="ar-QA" sz="2600" b="1" dirty="0"/>
              <a:t>النمو الاقتصادي المستدام.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600" b="1" dirty="0"/>
              <a:t> على كافة الدول إعداد استراتيجية وطنية للتنمية المستدامة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600" b="1" dirty="0"/>
              <a:t> إنشاء لجنة التنمية المستدامة، </a:t>
            </a:r>
            <a:r>
              <a:rPr lang="en-US" sz="2600" b="1" dirty="0"/>
              <a:t>CSD</a:t>
            </a:r>
            <a:r>
              <a:rPr lang="ar-QA" sz="2600" b="1" dirty="0"/>
              <a:t>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600" b="1" dirty="0"/>
              <a:t> أصبح مفهوم التنمية المستدامة شأنا عالميا.</a:t>
            </a:r>
          </a:p>
          <a:p>
            <a:pPr marL="914400" lvl="2" indent="0" algn="just" rtl="1">
              <a:buNone/>
            </a:pP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211220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100"/>
                            </p:stCondLst>
                            <p:childTnLst>
                              <p:par>
                                <p:cTn id="3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300"/>
                            </p:stCondLst>
                            <p:childTnLst>
                              <p:par>
                                <p:cTn id="3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1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900"/>
                            </p:stCondLst>
                            <p:childTnLst>
                              <p:par>
                                <p:cTn id="4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6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685800"/>
            <a:ext cx="8686800" cy="11731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التاريخ المعاصر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33600"/>
            <a:ext cx="8610600" cy="41910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QA" sz="2500" b="1" dirty="0"/>
              <a:t>2000: إنتهت قمة الألفية بنيويورك إلى أهداف الألفية للتنمية, </a:t>
            </a:r>
            <a:r>
              <a:rPr lang="en-US" sz="2500" b="1" dirty="0"/>
              <a:t>MDGs</a:t>
            </a:r>
            <a:r>
              <a:rPr lang="ar-QA" sz="2500" b="1" dirty="0"/>
              <a:t> والتي وضعت عام 2015 كإطار زمني لتحقيقها، وتستخدم عام 1990 كمرجعية تنطلق منها</a:t>
            </a:r>
            <a:r>
              <a:rPr lang="ar-SA" sz="2500" b="1" dirty="0"/>
              <a:t>:</a:t>
            </a:r>
            <a:endParaRPr lang="ar-QA" sz="2500" b="1" dirty="0"/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القضاء على الفقر والجوع.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تحقيق تعميم التعليم الابتدائي.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تعزيز المساواة بين الجنسين وتمكين المرأة.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خفض وفيات الأطفال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تحسين صحة الأمهات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مكافحة فيروس نقص المناعة البشرية / الإيدز والملاريا وأمراض أخرى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ضمان الاستدامة البيئية </a:t>
            </a:r>
          </a:p>
          <a:p>
            <a:pPr marL="914400" lvl="1" indent="-514350" algn="r" rtl="1">
              <a:buFont typeface="Wingdings" panose="05000000000000000000" pitchFamily="2" charset="2"/>
              <a:buChar char="q"/>
            </a:pPr>
            <a:r>
              <a:rPr lang="ar-QA" sz="2500" b="1" dirty="0"/>
              <a:t>تطوير شراكة عالمية من أجل التنمية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9556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00"/>
                            </p:stCondLst>
                            <p:childTnLst>
                              <p:par>
                                <p:cTn id="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600"/>
                            </p:stCondLst>
                            <p:childTnLst>
                              <p:par>
                                <p:cTn id="3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300"/>
                            </p:stCondLst>
                            <p:childTnLst>
                              <p:par>
                                <p:cTn id="4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0"/>
                            </p:stCondLst>
                            <p:childTnLst>
                              <p:par>
                                <p:cTn id="4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7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300"/>
                            </p:stCondLst>
                            <p:childTnLst>
                              <p:par>
                                <p:cTn id="5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50"/>
                            </p:stCondLst>
                            <p:childTnLst>
                              <p:par>
                                <p:cTn id="6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85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685800"/>
            <a:ext cx="8229600" cy="114300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التاريخ المعاصر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209800"/>
            <a:ext cx="8763000" cy="400685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QA" sz="2800" b="1" dirty="0"/>
              <a:t>2002: </a:t>
            </a:r>
            <a:r>
              <a:rPr lang="ar-QA" sz="2800" dirty="0"/>
              <a:t>عقدت القمة العالمية للتنمية المستدامة </a:t>
            </a:r>
            <a:r>
              <a:rPr lang="en-US" sz="2800" dirty="0"/>
              <a:t>(WSSD) </a:t>
            </a:r>
            <a:r>
              <a:rPr lang="ar-QA" sz="2800" dirty="0"/>
              <a:t> في جوهانسبيرغ بجنوب إفريقيا. والتي من أهم نتائجها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800" dirty="0"/>
              <a:t> إقامة شراكات بين الأمم المتحدة والحكومات وقطاع الأعمال والمنظمات غير الحكومية لجمع الموارد من أجل التصدي للتحديات العالمية في مجالات البيئة والصحة والفقر.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QA" sz="2800" dirty="0"/>
              <a:t> إعادة التأكيد على أهداف مؤتمر الألفية وإضافة أهداف أخرى مثل:</a:t>
            </a:r>
          </a:p>
          <a:p>
            <a:pPr lvl="2" algn="just" rtl="1">
              <a:buFont typeface="Courier New" panose="02070309020205020404" pitchFamily="49" charset="0"/>
              <a:buChar char="o"/>
            </a:pPr>
            <a:r>
              <a:rPr lang="ar-SA" sz="2300" dirty="0"/>
              <a:t> </a:t>
            </a:r>
            <a:r>
              <a:rPr lang="ar-QA" sz="2800" dirty="0"/>
              <a:t>تخفيض نسبة الأشخاص الذين لا يحصلون على خدمات الصرف الصحي الأساسية.</a:t>
            </a:r>
          </a:p>
          <a:p>
            <a:pPr lvl="2" algn="just" rtl="1">
              <a:buFont typeface="Courier New" panose="02070309020205020404" pitchFamily="49" charset="0"/>
              <a:buChar char="o"/>
            </a:pPr>
            <a:r>
              <a:rPr lang="ar-SA" sz="2800" dirty="0"/>
              <a:t> </a:t>
            </a:r>
            <a:r>
              <a:rPr lang="ar-QA" sz="2800" dirty="0"/>
              <a:t>التقليل من الآثار الضارة للمواد الكيميائية.</a:t>
            </a:r>
          </a:p>
          <a:p>
            <a:pPr lvl="2" algn="just" rtl="1">
              <a:buFont typeface="Courier New" panose="02070309020205020404" pitchFamily="49" charset="0"/>
              <a:buChar char="o"/>
            </a:pPr>
            <a:r>
              <a:rPr lang="ar-SA" sz="2800" dirty="0"/>
              <a:t> </a:t>
            </a:r>
            <a:r>
              <a:rPr lang="ar-QA" sz="2800" dirty="0"/>
              <a:t>وقف فقدان التنوع البيولوجي.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5727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3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4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600"/>
                            </p:stCondLst>
                            <p:childTnLst>
                              <p:par>
                                <p:cTn id="9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300"/>
                            </p:stCondLst>
                            <p:childTnLst>
                              <p:par>
                                <p:cTn id="10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62000"/>
            <a:ext cx="8686800" cy="1096962"/>
          </a:xfrm>
        </p:spPr>
        <p:txBody>
          <a:bodyPr/>
          <a:lstStyle/>
          <a:p>
            <a:pPr algn="ctr" rtl="1"/>
            <a:r>
              <a:rPr lang="ar-QA" b="1" dirty="0"/>
              <a:t>نماذج التنمية المستدامة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796352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ar-QA" sz="3200" b="1" dirty="0"/>
              <a:t>نماذج التنمية المستدامة ذات العمود الواحد (</a:t>
            </a:r>
            <a:r>
              <a:rPr lang="en-US" sz="3200" b="1" dirty="0"/>
              <a:t>one-pillar</a:t>
            </a:r>
            <a:r>
              <a:rPr lang="ar-QA" sz="3200" b="1" dirty="0"/>
              <a:t>)</a:t>
            </a:r>
          </a:p>
          <a:p>
            <a:pPr marL="0" indent="0" algn="ctr" rtl="1">
              <a:buNone/>
            </a:pPr>
            <a:endParaRPr lang="ar-QA" sz="1800" dirty="0"/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3200" dirty="0"/>
              <a:t>إعطاء أولوية للبعد البيئي: التنمية المستدامة ينبغي أن تساعد أساسا في الحفاظ على النظم والموارد البيئية الضرورية للحياة الاقتصادية والاجتماعية، وذلك باعتبارها مطلبا هاما لتلبية الاحتياجات البشرية المستقبلية.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ar-QA" sz="1800" dirty="0"/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3200" dirty="0"/>
              <a:t> ينظر إلى المسائل الاقتصادية والاجتماعية كأسباب رئيسية للمشاكل البيئية، والتي يجب تحسينها وربما تغييرها لضمان بيئة مستدامة.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43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04800" y="848227"/>
            <a:ext cx="8686800" cy="980573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نماذج التنمية المستدامة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27237"/>
            <a:ext cx="8763000" cy="5287963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QA" sz="2400" b="1" dirty="0"/>
              <a:t>نموذج التنمية المستدامة ذو الأعمدة الثلاثة</a:t>
            </a:r>
          </a:p>
          <a:p>
            <a:pPr algn="r" rtl="1"/>
            <a:endParaRPr lang="ar-QA" sz="2400" dirty="0"/>
          </a:p>
          <a:p>
            <a:pPr algn="r" rtl="1"/>
            <a:endParaRPr lang="ar-QA" sz="2400" dirty="0"/>
          </a:p>
          <a:p>
            <a:pPr algn="r" rtl="1"/>
            <a:endParaRPr lang="ar-QA" sz="2400" dirty="0"/>
          </a:p>
          <a:p>
            <a:pPr algn="r" rtl="1"/>
            <a:endParaRPr lang="ar-QA" sz="2400" dirty="0"/>
          </a:p>
          <a:p>
            <a:pPr algn="r" rtl="1"/>
            <a:endParaRPr lang="ar-QA" sz="2400" dirty="0"/>
          </a:p>
          <a:p>
            <a:pPr algn="r" rtl="1"/>
            <a:endParaRPr lang="ar-QA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2438400"/>
            <a:ext cx="5029199" cy="43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05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838200"/>
            <a:ext cx="8686800" cy="111125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نماذج التنمية المستدامة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51054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ar-QA" sz="3200" b="1" dirty="0"/>
              <a:t>نموذج مخزون رأس المال للتنمية المستدامة</a:t>
            </a:r>
          </a:p>
          <a:p>
            <a:pPr marL="0" indent="0" algn="just" rtl="1">
              <a:buNone/>
            </a:pPr>
            <a:endParaRPr lang="ar-QA" sz="1050" b="1" dirty="0"/>
          </a:p>
          <a:p>
            <a:pPr marL="0" indent="0" algn="just" rtl="1">
              <a:buNone/>
            </a:pPr>
            <a:r>
              <a:rPr lang="ar-QA" sz="3200" dirty="0"/>
              <a:t>في عام 1992 وضع البنك الدولي ما يسمى «نموذج رأس المال»، والذي مفاده: أنه إذا كنا نعيش على الفائدة فقط وليس على رأس المال، فإننا سنحافظ على أسس الازدهار. </a:t>
            </a:r>
          </a:p>
          <a:p>
            <a:pPr marL="0" indent="0" algn="just" rtl="1">
              <a:buNone/>
            </a:pPr>
            <a:endParaRPr lang="ar-QA" sz="3200" dirty="0"/>
          </a:p>
          <a:p>
            <a:pPr marL="0" indent="0" algn="ctr" rtl="1">
              <a:buNone/>
            </a:pPr>
            <a:r>
              <a:rPr lang="ar-QA" sz="3200" b="1" dirty="0">
                <a:solidFill>
                  <a:srgbClr val="FFFF00"/>
                </a:solidFill>
              </a:rPr>
              <a:t>مخزون رأس المال للتنمية المستدامة = مخزون رأس المال البيئي + مخزون رأس المال الاقتصادي + مخزون رأس المال المجتمعي</a:t>
            </a:r>
          </a:p>
          <a:p>
            <a:pPr algn="just" rt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299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" y="594359"/>
            <a:ext cx="8991600" cy="1112838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التنمية المستدامة: مقدمة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86800" cy="3154363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>
                <a:latin typeface="Simplified Arabic" panose="02020603050405020304" pitchFamily="18" charset="-78"/>
                <a:cs typeface="+mj-cs"/>
              </a:rPr>
              <a:t>لا يقل الخشب أهمية عن أهمية خبزنا اليومي، لذلك يجب استعماله بحذر، وبطريقة يكون فيها توازن بين  نموه واستغلاله.  </a:t>
            </a:r>
          </a:p>
          <a:p>
            <a:pPr marL="0" indent="0" algn="just">
              <a:buNone/>
            </a:pPr>
            <a:r>
              <a:rPr lang="ar-QA" sz="2800" dirty="0">
                <a:latin typeface="Simplified Arabic" panose="02020603050405020304" pitchFamily="18" charset="-78"/>
                <a:cs typeface="+mj-cs"/>
              </a:rPr>
              <a:t>	</a:t>
            </a:r>
            <a:r>
              <a:rPr lang="en-US" sz="2800" dirty="0" err="1">
                <a:latin typeface="Simplified Arabic" panose="02020603050405020304" pitchFamily="18" charset="-78"/>
                <a:cs typeface="+mj-cs"/>
              </a:rPr>
              <a:t>Carlowitz</a:t>
            </a:r>
            <a:r>
              <a:rPr lang="en-US" sz="2800" dirty="0">
                <a:latin typeface="Simplified Arabic" panose="02020603050405020304" pitchFamily="18" charset="-78"/>
                <a:cs typeface="+mj-cs"/>
              </a:rPr>
              <a:t> (1713)</a:t>
            </a:r>
            <a:r>
              <a:rPr lang="ar-QA" sz="2800" dirty="0">
                <a:latin typeface="Simplified Arabic" panose="02020603050405020304" pitchFamily="18" charset="-78"/>
                <a:cs typeface="+mj-cs"/>
              </a:rPr>
              <a:t>			</a:t>
            </a:r>
            <a:endParaRPr lang="en-US" sz="2800" dirty="0">
              <a:latin typeface="Simplified Arabic" panose="02020603050405020304" pitchFamily="18" charset="-78"/>
              <a:cs typeface="+mj-cs"/>
            </a:endParaRPr>
          </a:p>
          <a:p>
            <a:pPr lvl="6" algn="just" rtl="1">
              <a:buFont typeface="Wingdings" panose="05000000000000000000" pitchFamily="2" charset="2"/>
              <a:buChar char="v"/>
            </a:pPr>
            <a:endParaRPr lang="ar-QA" sz="2800" dirty="0">
              <a:latin typeface="Simplified Arabic" panose="02020603050405020304" pitchFamily="18" charset="-78"/>
              <a:cs typeface="+mj-cs"/>
            </a:endParaRPr>
          </a:p>
          <a:p>
            <a:pPr marL="571500" indent="-457200" algn="just" rtl="1">
              <a:buFont typeface="Wingdings" panose="05000000000000000000" pitchFamily="2" charset="2"/>
              <a:buChar char="v"/>
            </a:pPr>
            <a:r>
              <a:rPr lang="ar-QA" sz="2800" dirty="0">
                <a:latin typeface="Simplified Arabic" panose="02020603050405020304" pitchFamily="18" charset="-78"/>
                <a:cs typeface="+mj-cs"/>
              </a:rPr>
              <a:t>«التنمية المستدامة هي التنمية التي تلبي احتياجات الحاضر دون الإضرار بقدرات الأج</a:t>
            </a:r>
            <a:r>
              <a:rPr lang="ar-SA" sz="2800" dirty="0">
                <a:latin typeface="Simplified Arabic" panose="02020603050405020304" pitchFamily="18" charset="-78"/>
                <a:cs typeface="+mj-cs"/>
              </a:rPr>
              <a:t>ي</a:t>
            </a:r>
            <a:r>
              <a:rPr lang="ar-QA" sz="2800" dirty="0">
                <a:latin typeface="Simplified Arabic" panose="02020603050405020304" pitchFamily="18" charset="-78"/>
                <a:cs typeface="+mj-cs"/>
              </a:rPr>
              <a:t>ال المستقبلية على تلبية احتياجاتهم»</a:t>
            </a:r>
          </a:p>
          <a:p>
            <a:pPr marL="3657600" lvl="8" indent="0" algn="just" rtl="1">
              <a:buNone/>
            </a:pPr>
            <a:r>
              <a:rPr lang="ar-QA" sz="2800" dirty="0">
                <a:latin typeface="Simplified Arabic" panose="02020603050405020304" pitchFamily="18" charset="-78"/>
                <a:cs typeface="+mj-cs"/>
              </a:rPr>
              <a:t>		 </a:t>
            </a:r>
            <a:r>
              <a:rPr lang="en-US" sz="2800" dirty="0">
                <a:latin typeface="Simplified Arabic" panose="02020603050405020304" pitchFamily="18" charset="-78"/>
                <a:cs typeface="+mj-cs"/>
              </a:rPr>
              <a:t>WCED (1987)</a:t>
            </a:r>
          </a:p>
        </p:txBody>
      </p:sp>
    </p:spTree>
    <p:extLst>
      <p:ext uri="{BB962C8B-B14F-4D97-AF65-F5344CB8AC3E}">
        <p14:creationId xmlns:p14="http://schemas.microsoft.com/office/powerpoint/2010/main" val="270930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914400"/>
            <a:ext cx="8610600" cy="83820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نماذج التنمية المستدامة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839200" cy="56388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QA" sz="2600" b="1" dirty="0"/>
              <a:t>موشور الاستدامة</a:t>
            </a:r>
            <a:endParaRPr lang="en-US" sz="2600" b="1" dirty="0"/>
          </a:p>
          <a:p>
            <a:pPr marL="0" indent="0" algn="ctr" rtl="1">
              <a:buNone/>
            </a:pPr>
            <a:endParaRPr lang="en-US" dirty="0"/>
          </a:p>
          <a:p>
            <a:pPr marL="0" indent="0" algn="r" rtl="1">
              <a:buNone/>
            </a:pPr>
            <a:r>
              <a:rPr lang="ar-QA" dirty="0"/>
              <a:t>  </a:t>
            </a: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en-US" dirty="0"/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r>
              <a:rPr lang="ar-QA" sz="1500" b="1" dirty="0"/>
              <a:t>        (الرسم البياني منقول عن: </a:t>
            </a:r>
            <a:r>
              <a:rPr lang="en-US" sz="1500" b="1" dirty="0" err="1"/>
              <a:t>spangenberg</a:t>
            </a:r>
            <a:r>
              <a:rPr lang="en-US" sz="1500" b="1" dirty="0"/>
              <a:t> &amp; bonniot,1998 and </a:t>
            </a:r>
            <a:r>
              <a:rPr lang="en-US" sz="1500" b="1" dirty="0" err="1"/>
              <a:t>valentin</a:t>
            </a:r>
            <a:r>
              <a:rPr lang="en-US" sz="1500" b="1" dirty="0"/>
              <a:t> &amp; </a:t>
            </a:r>
            <a:r>
              <a:rPr lang="en-US" sz="1500" b="1" dirty="0" err="1"/>
              <a:t>spangenberg</a:t>
            </a:r>
            <a:r>
              <a:rPr lang="en-US" sz="1500" b="1" dirty="0"/>
              <a:t>, 1999</a:t>
            </a:r>
            <a:r>
              <a:rPr lang="ar-QA" sz="1500" b="1" dirty="0"/>
              <a:t>)</a:t>
            </a:r>
            <a:endParaRPr lang="ar-QA" dirty="0"/>
          </a:p>
          <a:p>
            <a:pPr marL="0" indent="0" algn="r" rtl="1">
              <a:buNone/>
            </a:pPr>
            <a:r>
              <a:rPr lang="ar-QA" sz="3200" dirty="0"/>
              <a:t>ظهر هذا النموذج  كواحد من النماذج البديلة لمثلث الاستدامة.</a:t>
            </a:r>
            <a:endParaRPr lang="en-US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33649"/>
            <a:ext cx="7489809" cy="318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60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25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25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425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5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81000" y="731838"/>
            <a:ext cx="8534400" cy="11731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نماذج التنمية المستدامة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8006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QA" sz="2400" b="1" dirty="0"/>
              <a:t>الموشور الأساسي للاستدامة</a:t>
            </a:r>
            <a:endParaRPr lang="ar-QA" dirty="0"/>
          </a:p>
          <a:p>
            <a:pPr marL="0" indent="0" algn="r" rtl="1">
              <a:buNone/>
            </a:pPr>
            <a:r>
              <a:rPr lang="ar-QA" dirty="0"/>
              <a:t> </a:t>
            </a:r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endParaRPr lang="ar-QA" dirty="0"/>
          </a:p>
          <a:p>
            <a:pPr marL="0" indent="0" algn="r" rtl="1">
              <a:buNone/>
            </a:pPr>
            <a:endParaRPr lang="ar-SA" sz="1600" b="1" dirty="0"/>
          </a:p>
          <a:p>
            <a:pPr marL="0" indent="0" algn="r" rtl="1">
              <a:buNone/>
            </a:pPr>
            <a:endParaRPr lang="ar-SA" sz="1600" b="1" dirty="0"/>
          </a:p>
          <a:p>
            <a:pPr marL="0" indent="0" algn="r" rtl="1">
              <a:buNone/>
            </a:pPr>
            <a:r>
              <a:rPr lang="ar-QA" sz="1600" b="1" dirty="0"/>
              <a:t>الرسم البياني منقول عن: </a:t>
            </a:r>
            <a:r>
              <a:rPr lang="en-US" sz="1600" b="1" dirty="0" err="1"/>
              <a:t>Kain</a:t>
            </a:r>
            <a:r>
              <a:rPr lang="en-US" sz="1600" b="1" dirty="0"/>
              <a:t> (2000), </a:t>
            </a:r>
            <a:r>
              <a:rPr lang="en-US" sz="1600" b="1" dirty="0" err="1"/>
              <a:t>Stembrg</a:t>
            </a:r>
            <a:r>
              <a:rPr lang="en-US" sz="1600" b="1" dirty="0"/>
              <a:t> (2001)</a:t>
            </a:r>
            <a:r>
              <a:rPr lang="ar-QA" sz="1600" b="1" dirty="0"/>
              <a:t> </a:t>
            </a:r>
            <a:endParaRPr lang="en-US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90800"/>
            <a:ext cx="6195413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28600" y="762000"/>
            <a:ext cx="8534400" cy="114300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نماذج التنمية المستدامة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534400" cy="571500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QA" sz="2400" b="1" dirty="0"/>
              <a:t>نموذج بيضة الاستدامة</a:t>
            </a:r>
          </a:p>
          <a:p>
            <a:pPr marL="0" indent="0" algn="ctr" rtl="1">
              <a:buNone/>
            </a:pPr>
            <a:endParaRPr lang="ar-QA" b="1" dirty="0"/>
          </a:p>
          <a:p>
            <a:pPr marL="0" indent="0" algn="ctr" rtl="1">
              <a:buNone/>
            </a:pPr>
            <a:endParaRPr lang="ar-QA" b="1" dirty="0"/>
          </a:p>
          <a:p>
            <a:pPr marL="0" indent="0" algn="ctr" rtl="1">
              <a:buNone/>
            </a:pPr>
            <a:endParaRPr lang="ar-QA" b="1" dirty="0"/>
          </a:p>
          <a:p>
            <a:pPr marL="0" indent="0" algn="ctr" rtl="1">
              <a:buNone/>
            </a:pPr>
            <a:endParaRPr lang="ar-QA" b="1" dirty="0"/>
          </a:p>
          <a:p>
            <a:pPr marL="0" indent="0" algn="ctr" rtl="1">
              <a:buNone/>
            </a:pPr>
            <a:endParaRPr lang="ar-QA" b="1" dirty="0"/>
          </a:p>
          <a:p>
            <a:pPr marL="0" indent="0" algn="ctr" rtl="1">
              <a:buNone/>
            </a:pPr>
            <a:endParaRPr lang="ar-QA" b="1" dirty="0"/>
          </a:p>
          <a:p>
            <a:pPr marL="0" indent="0" algn="r" rtl="1">
              <a:buNone/>
            </a:pPr>
            <a:r>
              <a:rPr lang="ar-QA" sz="1600" b="1" dirty="0"/>
              <a:t>             </a:t>
            </a:r>
            <a:endParaRPr lang="ar-SA" sz="1600" b="1" dirty="0"/>
          </a:p>
          <a:p>
            <a:pPr marL="0" indent="0" algn="r" rtl="1">
              <a:buNone/>
            </a:pPr>
            <a:r>
              <a:rPr lang="ar-QA" sz="1600" b="1" dirty="0"/>
              <a:t>  </a:t>
            </a:r>
            <a:endParaRPr lang="ar-SA" sz="1600" b="1" dirty="0"/>
          </a:p>
          <a:p>
            <a:pPr marL="0" indent="0" algn="r" rtl="1">
              <a:buNone/>
            </a:pPr>
            <a:r>
              <a:rPr lang="ar-QA" sz="1600" b="1" dirty="0"/>
              <a:t> الرسم البياني منقول عن: </a:t>
            </a:r>
            <a:r>
              <a:rPr lang="en-US" sz="1600" b="1" dirty="0"/>
              <a:t>(IUCN 1994)</a:t>
            </a:r>
            <a:endParaRPr lang="ar-QA" sz="1600" b="1" dirty="0"/>
          </a:p>
          <a:p>
            <a:pPr marL="0" indent="0" algn="ctr" rtl="1">
              <a:buNone/>
            </a:pPr>
            <a:r>
              <a:rPr lang="ar-QA" sz="2400" dirty="0"/>
              <a:t>باعتبار أن البيئة  شرطا مسبقا لتطوير الرفاه البشري يجب أن تكون هي مركز الاهتمام. </a:t>
            </a:r>
            <a:endParaRPr lang="en-US" sz="2400" dirty="0"/>
          </a:p>
          <a:p>
            <a:pPr marL="0" indent="0" algn="ctr" rtl="1">
              <a:buNone/>
            </a:pPr>
            <a:endParaRPr lang="ar-QA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0"/>
            <a:ext cx="5486400" cy="321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35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685800"/>
            <a:ext cx="8610600" cy="114300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مؤشرات التنمية المستدامة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406384" cy="335280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4000" dirty="0"/>
              <a:t> </a:t>
            </a:r>
            <a:r>
              <a:rPr lang="ar-QA" sz="4000" dirty="0"/>
              <a:t>تندرج المؤشرات تحت أربعة مواضيع  </a:t>
            </a:r>
            <a:endParaRPr lang="ar-SA" sz="4000" dirty="0"/>
          </a:p>
          <a:p>
            <a:pPr marL="0" indent="0" algn="just" rtl="1">
              <a:buNone/>
            </a:pPr>
            <a:r>
              <a:rPr lang="ar-QA" sz="4000" dirty="0"/>
              <a:t>( اجتماعية، اقتصادية، بيئية، </a:t>
            </a:r>
            <a:r>
              <a:rPr lang="ar-SA" sz="4000" dirty="0"/>
              <a:t>و</a:t>
            </a:r>
            <a:r>
              <a:rPr lang="ar-QA" sz="4000" dirty="0"/>
              <a:t>مؤسساتية)</a:t>
            </a:r>
            <a:endParaRPr lang="ar-SA" sz="4000" dirty="0"/>
          </a:p>
          <a:p>
            <a:pPr marL="0" indent="0" algn="just" rtl="1">
              <a:buNone/>
            </a:pPr>
            <a:r>
              <a:rPr lang="ar-QA" sz="4000" dirty="0"/>
              <a:t> تؤكد على الطابع المتعدد الأبعاد للتنمية المستدامة، وتعكس أهمية دمج ركائزها.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04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457200" y="731838"/>
            <a:ext cx="8610600" cy="11731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مؤشرات التنمية المستدامة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610600" cy="426720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dirty="0"/>
              <a:t> </a:t>
            </a:r>
            <a:r>
              <a:rPr lang="ar-QA" dirty="0"/>
              <a:t>كل محور من المحاور السابقة يندرج تحته محور فرعي لقياس القضايا ذات الصلة.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dirty="0"/>
              <a:t> </a:t>
            </a:r>
            <a:r>
              <a:rPr lang="ar-QA" dirty="0"/>
              <a:t>يُمثَل كل محور فرعي بمؤشر رئيسي على الأقل مع امكانية وجود مؤشرات أخرى.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dirty="0"/>
              <a:t> </a:t>
            </a:r>
            <a:r>
              <a:rPr lang="ar-QA" dirty="0"/>
              <a:t>على سبيل المثال: </a:t>
            </a:r>
            <a:r>
              <a:rPr lang="ar-QA" b="1" dirty="0"/>
              <a:t>الفقر في</a:t>
            </a:r>
            <a:r>
              <a:rPr lang="ar-QA" b="1" dirty="0">
                <a:solidFill>
                  <a:srgbClr val="FF0000"/>
                </a:solidFill>
              </a:rPr>
              <a:t> </a:t>
            </a:r>
            <a:r>
              <a:rPr lang="ar-QA" b="1" dirty="0"/>
              <a:t>الدخل </a:t>
            </a:r>
            <a:r>
              <a:rPr lang="ar-QA" dirty="0"/>
              <a:t>الذي هو محور فرعي عن </a:t>
            </a:r>
            <a:r>
              <a:rPr lang="ar-QA" b="1" dirty="0"/>
              <a:t>محورالفقر</a:t>
            </a:r>
            <a:r>
              <a:rPr lang="ar-QA" dirty="0"/>
              <a:t> يمكن قياسه عبر: 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المؤشر الأساسي «نسبة السكان الذين يعيشون تحت الخط الوطني للفقر»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ومؤشر آخر هو «نسبة السكان الذين يعيشون على أقل من دولار واحد في اليوم»</a:t>
            </a:r>
          </a:p>
          <a:p>
            <a:pPr marL="514350" indent="-457200" algn="just" rtl="1">
              <a:buFont typeface="Wingdings" panose="05000000000000000000" pitchFamily="2" charset="2"/>
              <a:buChar char="v"/>
            </a:pPr>
            <a:r>
              <a:rPr lang="ar-QA" dirty="0"/>
              <a:t>الوصف الكامل للمحاور، والمحاور الفرعية والمؤشرات الأساسية والمؤشرات الأخرى يمكن الاطلاع عليه في «الجدول رقم1: </a:t>
            </a:r>
            <a:r>
              <a:rPr lang="en-US" dirty="0"/>
              <a:t>CSD</a:t>
            </a:r>
            <a:r>
              <a:rPr lang="ar-QA" dirty="0"/>
              <a:t> مؤشرات التنمية المستدامة» في مؤشرات التنمية المستدامة: ارشادات عامة ومنهجيات، الأمم المتحدة 2007.</a:t>
            </a:r>
          </a:p>
          <a:p>
            <a:pPr marL="457200" lvl="1" indent="0" algn="just" rtl="1">
              <a:buNone/>
            </a:pPr>
            <a:endParaRPr lang="ar-QA" sz="2400" dirty="0"/>
          </a:p>
        </p:txBody>
      </p:sp>
    </p:spTree>
    <p:extLst>
      <p:ext uri="{BB962C8B-B14F-4D97-AF65-F5344CB8AC3E}">
        <p14:creationId xmlns:p14="http://schemas.microsoft.com/office/powerpoint/2010/main" val="130106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2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8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5943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08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794390"/>
            <a:ext cx="8534400" cy="118681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الخاتمة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36873"/>
            <a:ext cx="8534400" cy="3599316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3000" dirty="0"/>
              <a:t> </a:t>
            </a:r>
            <a:r>
              <a:rPr lang="ar-QA" sz="3000" dirty="0"/>
              <a:t>فكرة التنمية المستدامة تبدو متجذرة في مختلف الثقافات العالمية.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000" dirty="0"/>
              <a:t> </a:t>
            </a:r>
            <a:r>
              <a:rPr lang="ar-QA" sz="3000" dirty="0"/>
              <a:t>إلا أن هذا المفهوم تم تبنيه رسميا عام 1987 من قبل </a:t>
            </a:r>
            <a:r>
              <a:rPr lang="en-US" sz="3000" dirty="0"/>
              <a:t>WCED</a:t>
            </a:r>
            <a:r>
              <a:rPr lang="ar-QA" sz="3000" dirty="0"/>
              <a:t> المعروفة باسم لجنة </a:t>
            </a:r>
            <a:r>
              <a:rPr lang="en-US" sz="3000" dirty="0" err="1"/>
              <a:t>Bruntland</a:t>
            </a:r>
            <a:r>
              <a:rPr lang="ar-QA" sz="3000" dirty="0"/>
              <a:t>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000" dirty="0"/>
              <a:t> </a:t>
            </a:r>
            <a:r>
              <a:rPr lang="ar-QA" sz="3000" dirty="0"/>
              <a:t>على الرغم من تعدد تعريفات التنمية المستدامة، إلا أنه لم يتوصل بعد إلى معنى واضح لها وثابت.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000" dirty="0"/>
              <a:t> </a:t>
            </a:r>
            <a:r>
              <a:rPr lang="ar-QA" sz="3000" dirty="0"/>
              <a:t>كل محاولات التعريف تبقى جزءا مهمًا من نقاش مستمر حول الموضوع.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000" dirty="0"/>
              <a:t> </a:t>
            </a:r>
            <a:r>
              <a:rPr lang="ar-QA" sz="3000" dirty="0"/>
              <a:t>تستمد التنمية المستدامة قوتها وصداها وجاذبيتها من غموض مفهومها.</a:t>
            </a:r>
          </a:p>
        </p:txBody>
      </p:sp>
    </p:spTree>
    <p:extLst>
      <p:ext uri="{BB962C8B-B14F-4D97-AF65-F5344CB8AC3E}">
        <p14:creationId xmlns:p14="http://schemas.microsoft.com/office/powerpoint/2010/main" val="256973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5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8763000" cy="480060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2500" dirty="0"/>
              <a:t> </a:t>
            </a:r>
            <a:r>
              <a:rPr lang="ar-QA" sz="2500" dirty="0"/>
              <a:t>على الرغم من هذا الغموض المثير والقابلية للتفسير، تم تطوير مجموعة أساسية من المبادئ والقيم الإرشادية للتنمية المستدامة.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500" dirty="0"/>
              <a:t> </a:t>
            </a:r>
            <a:r>
              <a:rPr lang="ar-QA" sz="2500" dirty="0"/>
              <a:t>في المؤتمرات المنعقدة في الفترة ما بين 1972 إلى 2002 نلاحظ أن هناك تحولا في المناقشات السياسية حول الموضوع،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500" dirty="0"/>
              <a:t> </a:t>
            </a:r>
            <a:r>
              <a:rPr lang="ar-QA" sz="2500" dirty="0"/>
              <a:t>من التركيز بشكل أساسي على القضايا البيئية في مؤتمر ستوكهولم لعام 1972،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500" dirty="0"/>
              <a:t> </a:t>
            </a:r>
            <a:r>
              <a:rPr lang="ar-QA" sz="2500" dirty="0"/>
              <a:t>إلى اهتمام الجميع بالتنمية البيئية والاجتماعية والاقتصادية في قمة الأرض بريو دي جانيرو في عام 1992،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500" dirty="0"/>
              <a:t> </a:t>
            </a:r>
            <a:r>
              <a:rPr lang="ar-QA" sz="2500" dirty="0"/>
              <a:t>وصولا إلى التركيز الأساسي على تخفيف حدة الفقر في قمة الألفية في عام 2000 وفي قمة جوهانسبرغ العالمية في عام 2002.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500" dirty="0"/>
              <a:t> </a:t>
            </a:r>
            <a:r>
              <a:rPr lang="ar-QA" sz="2500" dirty="0"/>
              <a:t>تتطلب التنمية المستدامة مشاركة أصحاب المصلحة وأصحاب وجهات النظر المختلفة حولها، مع التوفيق المثالي بين القيم والأهداف المختلفة بل والمتعارضة أحيانا.</a:t>
            </a:r>
          </a:p>
          <a:p>
            <a:pPr algn="just" rtl="1">
              <a:buFont typeface="Wingdings" panose="05000000000000000000" pitchFamily="2" charset="2"/>
              <a:buChar char="v"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0961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3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2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85405" y="4572000"/>
            <a:ext cx="7573189" cy="152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1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شكراً   لحسن  إصغائكم</a:t>
            </a:r>
            <a:endParaRPr lang="en-US" sz="11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4041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QA" sz="3600" b="1" dirty="0"/>
              <a:t>محتويات العرض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6629400" cy="3657600"/>
          </a:xfrm>
        </p:spPr>
        <p:txBody>
          <a:bodyPr>
            <a:norm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QA" sz="2800" b="1" dirty="0"/>
              <a:t>مفهوم التنمية المستدامة</a:t>
            </a:r>
          </a:p>
          <a:p>
            <a:pPr marL="0" indent="0" algn="r" rtl="1">
              <a:buNone/>
            </a:pPr>
            <a:endParaRPr lang="ar-QA" sz="2800" b="1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sz="2800" b="1" dirty="0"/>
              <a:t>الخلفية التاريخية للتنمية المستدامة</a:t>
            </a:r>
          </a:p>
          <a:p>
            <a:pPr marL="0" indent="0" algn="r" rtl="1">
              <a:buNone/>
            </a:pPr>
            <a:endParaRPr lang="ar-QA" sz="2800" b="1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sz="2800" b="1" dirty="0"/>
              <a:t>نماذج التنمية المستدامة</a:t>
            </a:r>
          </a:p>
          <a:p>
            <a:pPr marL="0" indent="0" algn="r" rtl="1">
              <a:buNone/>
            </a:pPr>
            <a:endParaRPr lang="ar-QA" sz="2800" b="1" dirty="0"/>
          </a:p>
          <a:p>
            <a:pPr algn="r" rtl="1">
              <a:buFont typeface="Wingdings" panose="05000000000000000000" pitchFamily="2" charset="2"/>
              <a:buChar char="v"/>
            </a:pPr>
            <a:r>
              <a:rPr lang="ar-QA" sz="2800" b="1" dirty="0"/>
              <a:t>الخاتمة</a:t>
            </a:r>
          </a:p>
          <a:p>
            <a:pPr algn="r" rtl="1">
              <a:buFont typeface="Wingdings" panose="05000000000000000000" pitchFamily="2" charset="2"/>
              <a:buChar char="v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558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762000"/>
            <a:ext cx="8991600" cy="10207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 التنمية المستدامة: مفهومها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686800" cy="4876800"/>
          </a:xfrm>
        </p:spPr>
        <p:txBody>
          <a:bodyPr>
            <a:normAutofit/>
          </a:bodyPr>
          <a:lstStyle/>
          <a:p>
            <a:pPr algn="justLow" rtl="1">
              <a:buFont typeface="Wingdings" panose="05000000000000000000" pitchFamily="2" charset="2"/>
              <a:buChar char="v"/>
            </a:pPr>
            <a:r>
              <a:rPr lang="ar-QA" b="1" dirty="0">
                <a:latin typeface="Simplified Arabic" panose="02020603050405020304" pitchFamily="18" charset="-78"/>
              </a:rPr>
              <a:t>التنمية المستدامة تهدف إلى تحقيق توازن بين الاحتياجات المختلفة وأحيانا  المتضادة من جهة، وبين الوعي بالمحدودية البيئية والمجتمعية والاقتصادية التي نواجهها كمجتمع من جهة أخرى.</a:t>
            </a:r>
            <a:endParaRPr lang="en-US" b="1" dirty="0">
              <a:cs typeface="+mj-cs"/>
            </a:endParaRPr>
          </a:p>
          <a:p>
            <a:pPr algn="justLow" rtl="1">
              <a:buFont typeface="Wingdings" panose="05000000000000000000" pitchFamily="2" charset="2"/>
              <a:buChar char="v"/>
            </a:pPr>
            <a:r>
              <a:rPr lang="ar-QA" b="1" dirty="0">
                <a:cs typeface="+mj-cs"/>
              </a:rPr>
              <a:t>التنمية المستدامة هي أسلوب</a:t>
            </a:r>
            <a:r>
              <a:rPr lang="ar-QA" b="1" dirty="0">
                <a:solidFill>
                  <a:srgbClr val="FF0000"/>
                </a:solidFill>
                <a:cs typeface="+mj-cs"/>
              </a:rPr>
              <a:t> </a:t>
            </a:r>
            <a:r>
              <a:rPr lang="ar-QA" b="1" dirty="0">
                <a:cs typeface="+mj-cs"/>
              </a:rPr>
              <a:t>للتغيير يكون فيه كل من</a:t>
            </a:r>
            <a:endParaRPr lang="en-US" b="1" dirty="0">
              <a:cs typeface="+mj-cs"/>
            </a:endParaRPr>
          </a:p>
          <a:p>
            <a:pPr lvl="1" algn="justLow" rtl="1">
              <a:buFont typeface="Wingdings" panose="05000000000000000000" pitchFamily="2" charset="2"/>
              <a:buChar char="q"/>
            </a:pPr>
            <a:r>
              <a:rPr lang="ar-SA" sz="2400" b="1" dirty="0">
                <a:cs typeface="+mj-cs"/>
              </a:rPr>
              <a:t> </a:t>
            </a:r>
            <a:r>
              <a:rPr lang="ar-QA" sz="2400" b="1" dirty="0">
                <a:cs typeface="+mj-cs"/>
              </a:rPr>
              <a:t>استغلال الموارد</a:t>
            </a:r>
          </a:p>
          <a:p>
            <a:pPr lvl="1" algn="justLow" rtl="1">
              <a:buFont typeface="Wingdings" panose="05000000000000000000" pitchFamily="2" charset="2"/>
              <a:buChar char="q"/>
            </a:pPr>
            <a:r>
              <a:rPr lang="ar-SA" sz="2400" b="1" dirty="0">
                <a:cs typeface="+mj-cs"/>
              </a:rPr>
              <a:t> </a:t>
            </a:r>
            <a:r>
              <a:rPr lang="ar-QA" sz="2400" b="1" dirty="0">
                <a:cs typeface="+mj-cs"/>
              </a:rPr>
              <a:t>توجيه الاستثمارات</a:t>
            </a:r>
          </a:p>
          <a:p>
            <a:pPr lvl="1" algn="justLow" rtl="1">
              <a:buFont typeface="Wingdings" panose="05000000000000000000" pitchFamily="2" charset="2"/>
              <a:buChar char="q"/>
            </a:pPr>
            <a:r>
              <a:rPr lang="ar-SA" sz="2400" b="1" dirty="0">
                <a:cs typeface="+mj-cs"/>
              </a:rPr>
              <a:t> </a:t>
            </a:r>
            <a:r>
              <a:rPr lang="ar-QA" sz="2400" b="1" dirty="0">
                <a:cs typeface="+mj-cs"/>
              </a:rPr>
              <a:t>توجيه التطور التكنولوجي  </a:t>
            </a:r>
          </a:p>
          <a:p>
            <a:pPr lvl="1" algn="justLow" rtl="1">
              <a:buFont typeface="Wingdings" panose="05000000000000000000" pitchFamily="2" charset="2"/>
              <a:buChar char="q"/>
            </a:pPr>
            <a:r>
              <a:rPr lang="ar-SA" sz="2400" b="1" dirty="0">
                <a:cs typeface="+mj-cs"/>
              </a:rPr>
              <a:t> </a:t>
            </a:r>
            <a:r>
              <a:rPr lang="ar-QA" sz="2400" b="1" dirty="0">
                <a:cs typeface="+mj-cs"/>
              </a:rPr>
              <a:t>التغيير المؤسساتي </a:t>
            </a:r>
            <a:endParaRPr lang="en-US" sz="2400" b="1" dirty="0">
              <a:cs typeface="+mj-cs"/>
            </a:endParaRPr>
          </a:p>
          <a:p>
            <a:pPr marL="457200" lvl="1" indent="0" algn="justLow" rtl="1">
              <a:buNone/>
            </a:pPr>
            <a:endParaRPr lang="ar-QA" sz="2400" b="1" dirty="0">
              <a:cs typeface="+mj-cs"/>
            </a:endParaRPr>
          </a:p>
          <a:p>
            <a:pPr marL="457200" lvl="1" indent="0" algn="justLow" rtl="1">
              <a:buNone/>
            </a:pPr>
            <a:r>
              <a:rPr lang="ar-QA" sz="2400" b="1" dirty="0">
                <a:cs typeface="+mj-cs"/>
              </a:rPr>
              <a:t>في انسجام لتعزيز الامكانيات الحالية والمستقبلية لتلبية احتياجا</a:t>
            </a:r>
            <a:r>
              <a:rPr lang="ar-QA" sz="2400" b="1" dirty="0"/>
              <a:t>ت</a:t>
            </a:r>
            <a:r>
              <a:rPr lang="ar-QA" sz="2400" b="1" dirty="0">
                <a:cs typeface="+mj-cs"/>
              </a:rPr>
              <a:t> الناس وتطلعاتهم.</a:t>
            </a:r>
          </a:p>
        </p:txBody>
      </p:sp>
    </p:spTree>
    <p:extLst>
      <p:ext uri="{BB962C8B-B14F-4D97-AF65-F5344CB8AC3E}">
        <p14:creationId xmlns:p14="http://schemas.microsoft.com/office/powerpoint/2010/main" val="4276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50"/>
                            </p:stCondLst>
                            <p:childTnLst>
                              <p:par>
                                <p:cTn id="3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650"/>
                            </p:stCondLst>
                            <p:childTnLst>
                              <p:par>
                                <p:cTn id="3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8686800" cy="10207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التنمية المستدامة: مفهومها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534400" cy="426720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التركيز على المستقبل لا يعني ضرورةً الاضرار بحق الجيل الحالي في حياة أفضل.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التنمية المستدامة يمكن أن تكون مفيدة على المستوى القريب والمتوسط للأجيال الحالية، ومفيدة على المدى البعيد للأجيال المستقبلية.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على سبيل المثال: الحث على السير على الأقدام أو استخدام الدراجات الهوائية بدل السياقة، لايحقق فقط توفيرا ماليا وتحسين الحالة الصحية للجيل الحالي فحسب، بل يتعدى ذلك إلى الحفاظ على البيئة للأجيال المستقبلية.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طرق التنمية المستدامة الناجحة يتوقع أن يتأثر بها كل واحد، ولكن أيضا يشترك فيها الجميع (المواطنون، الحكومات، المؤسسات الغير حكومية،المؤسسات الدولية، ...إلى آخره)</a:t>
            </a:r>
          </a:p>
        </p:txBody>
      </p:sp>
    </p:spTree>
    <p:extLst>
      <p:ext uri="{BB962C8B-B14F-4D97-AF65-F5344CB8AC3E}">
        <p14:creationId xmlns:p14="http://schemas.microsoft.com/office/powerpoint/2010/main" val="118027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6200" y="685800"/>
            <a:ext cx="8686800" cy="126365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التنمية المستدامة: مفهومها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62400"/>
          </a:xfrm>
        </p:spPr>
        <p:txBody>
          <a:bodyPr>
            <a:noAutofit/>
          </a:bodyPr>
          <a:lstStyle/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ماذا يعني تلبية احتياجات الحاضر دون الإضرار بقدرات الأج</a:t>
            </a:r>
            <a:r>
              <a:rPr lang="ar-SA" sz="2800" dirty="0"/>
              <a:t>ي</a:t>
            </a:r>
            <a:r>
              <a:rPr lang="ar-QA" sz="2800" dirty="0"/>
              <a:t>ال المستقبلية على تلبية احتياجاتهم؟ 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ماهي احتياجات الحاضر؟ كيف يمكن أن تتعارض الاحتياجات؟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مثلا: هواء نقي للتنفس، وسيارة للتنقل هي حاجيات أساسية لحياتنا اليومية يمكن أن تتعارض.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هذا المثال يعكس تعارض بعض احتياجاتنا اليومية. ولكن ماهي مضاعفات هذا الأمر إذا نظرنا إلى المجتمع، المدن، الدولة، العالم ككل.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هذا المثال وغيره يقود إلى مجموعة من الأسئلة:</a:t>
            </a:r>
          </a:p>
          <a:p>
            <a:pPr marL="0" indent="0" algn="just" rtl="1">
              <a:buNone/>
            </a:pPr>
            <a:endParaRPr lang="ar-QA" sz="2800" dirty="0"/>
          </a:p>
          <a:p>
            <a:pPr algn="just" rtl="1">
              <a:buFont typeface="Wingdings" panose="05000000000000000000" pitchFamily="2" charset="2"/>
              <a:buChar char="v"/>
            </a:pPr>
            <a:endParaRPr lang="ar-QA" sz="2800" dirty="0"/>
          </a:p>
          <a:p>
            <a:pPr algn="just" rtl="1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779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3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7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" y="762000"/>
            <a:ext cx="8686800" cy="114300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التنمية المستدامة: مفهومها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057400"/>
            <a:ext cx="8991600" cy="4800600"/>
          </a:xfrm>
        </p:spPr>
        <p:txBody>
          <a:bodyPr>
            <a:noAutofit/>
          </a:bodyPr>
          <a:lstStyle/>
          <a:p>
            <a:pPr marL="400050"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كيف يمكن تقرير أي الاحتياجات يلبى أولا: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 الفقراء أم الأغنياء؟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 الذين يعيشون في المدن أم الذين يعيشون في القرى؟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 الناس في هذه الدولة أو في دول أخرى؟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احتياجاتك أنت أم جارك؟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 البيئة أم الشركات؟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احتياجات هذا الجيل أم الأجيال المستقبلية</a:t>
            </a:r>
            <a:r>
              <a:rPr lang="ar-QA" sz="2800" dirty="0"/>
              <a:t>؟</a:t>
            </a:r>
          </a:p>
          <a:p>
            <a:pPr marL="514350" indent="-457200" algn="just" rtl="1">
              <a:buFont typeface="Wingdings" panose="05000000000000000000" pitchFamily="2" charset="2"/>
              <a:buChar char="v"/>
            </a:pPr>
            <a:r>
              <a:rPr lang="ar-QA" sz="2800" dirty="0"/>
              <a:t>الإجابة على هذه الأسئلة وغيرها تتطلب تسوية بحل وسط بين الأطراف المعنية.</a:t>
            </a:r>
          </a:p>
          <a:p>
            <a:pPr marL="514350" indent="-457200" algn="just" rtl="1">
              <a:buFont typeface="Wingdings" panose="05000000000000000000" pitchFamily="2" charset="2"/>
              <a:buChar char="v"/>
            </a:pPr>
            <a:r>
              <a:rPr lang="ar-QA" sz="2800" dirty="0"/>
              <a:t>كيف يمكننا الموازنة بين الأهداف (الاحتياجات) الاجتماعية والاقتصادية والبيئية عند اتخاذ قرار اليوم لتلبية احتياجات المستقبل؟</a:t>
            </a:r>
          </a:p>
          <a:p>
            <a:pPr lvl="1" algn="just" rtl="1"/>
            <a:endParaRPr lang="ar-QA" sz="2800" dirty="0"/>
          </a:p>
          <a:p>
            <a:pPr lvl="1" algn="just" rtl="1"/>
            <a:endParaRPr lang="ar-QA" sz="2800" dirty="0"/>
          </a:p>
          <a:p>
            <a:pPr marL="457200" lvl="1" indent="0" algn="just" rtl="1">
              <a:buNone/>
            </a:pPr>
            <a:endParaRPr lang="ar-QA" sz="2800" dirty="0"/>
          </a:p>
          <a:p>
            <a:pPr lvl="1" algn="just" rtl="1"/>
            <a:endParaRPr lang="ar-QA" sz="2800" dirty="0"/>
          </a:p>
          <a:p>
            <a:pPr lvl="1" algn="just" rtl="1"/>
            <a:endParaRPr lang="ar-QA" sz="2800" dirty="0"/>
          </a:p>
          <a:p>
            <a:pPr lvl="1" algn="just" rtl="1"/>
            <a:endParaRPr lang="ar-QA" sz="2800" dirty="0"/>
          </a:p>
          <a:p>
            <a:pPr lvl="1" algn="just" rt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84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9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4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9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6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8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686800" cy="1173162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الخلفية التاريخية: أصل المصطلح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05800" cy="5181600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en-US" sz="2800" b="1" dirty="0" err="1"/>
              <a:t>Carlowitz</a:t>
            </a:r>
            <a:r>
              <a:rPr lang="ar-QA" sz="2800" b="1" dirty="0"/>
              <a:t> (1713) قدم مصطلح «العائد المستدام» لأول مرة (ترجمة للمصطلح الألماني </a:t>
            </a:r>
            <a:r>
              <a:rPr lang="en-US" sz="2800" b="1" dirty="0"/>
              <a:t>‘</a:t>
            </a:r>
            <a:r>
              <a:rPr lang="en-US" sz="2800" b="1" dirty="0" err="1"/>
              <a:t>nachhaltig</a:t>
            </a:r>
            <a:r>
              <a:rPr lang="en-US" sz="2800" b="1" dirty="0"/>
              <a:t>`</a:t>
            </a:r>
            <a:r>
              <a:rPr lang="ar-QA" sz="2800" b="1" dirty="0"/>
              <a:t>) للإشارة إلى: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QA" sz="2800" dirty="0"/>
              <a:t> </a:t>
            </a:r>
            <a:r>
              <a:rPr lang="ar-QA" sz="2800" b="1" dirty="0"/>
              <a:t>تحدي مواجهة النقص المتوقع للأخشاب والناتج عن:</a:t>
            </a:r>
            <a:endParaRPr lang="ar-QA" sz="2800" dirty="0"/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التخلص من العديد من الغابات لأن الزراعة بدت أكثر ربحية من الأخشاب.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الشخص الطبيعي ليس لديه محفز لزراعة الأشجار التي يدرك أنه لن يجني ثمرها في حياته.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هدر العديد من الأخشاب ظنا أنها مصدر غير ناضب.</a:t>
            </a:r>
          </a:p>
          <a:p>
            <a:pPr lvl="1" algn="just" rtl="1">
              <a:buFont typeface="Wingdings" panose="05000000000000000000" pitchFamily="2" charset="2"/>
              <a:buChar char="q"/>
            </a:pPr>
            <a:r>
              <a:rPr lang="ar-SA" sz="2400" dirty="0"/>
              <a:t> </a:t>
            </a:r>
            <a:r>
              <a:rPr lang="ar-QA" sz="2400" dirty="0"/>
              <a:t>ب</a:t>
            </a:r>
            <a:r>
              <a:rPr lang="ar-SA" sz="2400" dirty="0"/>
              <a:t>إ</a:t>
            </a:r>
            <a:r>
              <a:rPr lang="ar-QA" sz="2400" dirty="0"/>
              <a:t>سم أرباح تبدو سريعة، تم ارتكاب أضرار غير قابلة للإصلاح.</a:t>
            </a:r>
            <a:endParaRPr lang="ar-QA" sz="2800" dirty="0"/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2800" dirty="0"/>
              <a:t> </a:t>
            </a:r>
            <a:r>
              <a:rPr lang="ar-QA" sz="2800" dirty="0"/>
              <a:t>كيف يمكن المحافظة على الخشب وانتاجه بطريقة متواصلة ومستدامة.</a:t>
            </a:r>
          </a:p>
          <a:p>
            <a:pPr algn="just" rtl="1">
              <a:buFont typeface="Wingdings" panose="05000000000000000000" pitchFamily="2" charset="2"/>
              <a:buChar char="v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95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75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95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528" y="762000"/>
            <a:ext cx="8686800" cy="1111250"/>
          </a:xfrm>
        </p:spPr>
        <p:txBody>
          <a:bodyPr>
            <a:normAutofit/>
          </a:bodyPr>
          <a:lstStyle/>
          <a:p>
            <a:pPr algn="ctr" rtl="1"/>
            <a:r>
              <a:rPr lang="ar-QA" sz="3600" b="1" dirty="0"/>
              <a:t>الخلفية التاريخية: أصل المصطلح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848600" cy="4114800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en-US" sz="3200" b="1" dirty="0" err="1"/>
              <a:t>Carlowitz</a:t>
            </a:r>
            <a:r>
              <a:rPr lang="ar-QA" sz="3200" b="1" dirty="0"/>
              <a:t> (1713) </a:t>
            </a:r>
            <a:r>
              <a:rPr lang="ar-QA" sz="3200" dirty="0"/>
              <a:t>وضع العديد من المقترحات العملية لحل الأزمة التي تواجه هذا المصدر.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استخدام الأفران/ المواقد الموفرة للطاقة في البيوت وفي الصناعات التعدينية؛ وتحسين العزل الحراري للمباني.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البحث عن بدائل للخشب، كزراعة الأشجار البرية.</a:t>
            </a:r>
          </a:p>
          <a:p>
            <a:pPr algn="just" rtl="1">
              <a:buFont typeface="Wingdings" panose="05000000000000000000" pitchFamily="2" charset="2"/>
              <a:buChar char="v"/>
            </a:pPr>
            <a:r>
              <a:rPr lang="ar-SA" sz="3200" dirty="0"/>
              <a:t> </a:t>
            </a:r>
            <a:r>
              <a:rPr lang="ar-QA" sz="3200" dirty="0"/>
              <a:t>وضع قاعدة صارمة لاستخدام الخشب بعناية:</a:t>
            </a:r>
          </a:p>
          <a:p>
            <a:pPr marL="457200" lvl="1" indent="0" algn="just" rtl="1">
              <a:buNone/>
            </a:pPr>
            <a:r>
              <a:rPr lang="ar-QA" sz="3200" dirty="0"/>
              <a:t>ينبغي التوصل إلى توازن بين تجدد واستغلال الغابات حتى يتسنى استخدام الأخشاب للأبد ويشكل مستمر ودائم.</a:t>
            </a:r>
          </a:p>
          <a:p>
            <a:pPr algn="just" rtl="1">
              <a:buFont typeface="Wingdings" panose="05000000000000000000" pitchFamily="2" charset="2"/>
              <a:buChar char="v"/>
            </a:pPr>
            <a:endParaRPr lang="ar-QA" sz="3200" dirty="0"/>
          </a:p>
          <a:p>
            <a:pPr algn="just" rtl="1">
              <a:buFont typeface="Wingdings" panose="05000000000000000000" pitchFamily="2" charset="2"/>
              <a:buChar char="v"/>
            </a:pPr>
            <a:endParaRPr lang="ar-QA" sz="3200" dirty="0"/>
          </a:p>
          <a:p>
            <a:pPr algn="just" rtl="1">
              <a:buFont typeface="Wingdings" panose="05000000000000000000" pitchFamily="2" charset="2"/>
              <a:buChar char="v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48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9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5267</TotalTime>
  <Words>1888</Words>
  <Application>Microsoft Office PowerPoint</Application>
  <PresentationFormat>On-screen Show (4:3)</PresentationFormat>
  <Paragraphs>205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Aldhabi</vt:lpstr>
      <vt:lpstr>Andalus</vt:lpstr>
      <vt:lpstr>Arial</vt:lpstr>
      <vt:lpstr>Calibri</vt:lpstr>
      <vt:lpstr>Courier New</vt:lpstr>
      <vt:lpstr>Simplified Arabic</vt:lpstr>
      <vt:lpstr>Trebuchet MS</vt:lpstr>
      <vt:lpstr>Wingdings</vt:lpstr>
      <vt:lpstr>Berlin</vt:lpstr>
      <vt:lpstr>التنمية المستدامة تأثيرها في الأبعاد البيئية والإجتماعية والإقتصادية  </vt:lpstr>
      <vt:lpstr>التنمية المستدامة: مقدمة</vt:lpstr>
      <vt:lpstr>محتويات العرض</vt:lpstr>
      <vt:lpstr> التنمية المستدامة: مفهومها</vt:lpstr>
      <vt:lpstr>التنمية المستدامة: مفهومها</vt:lpstr>
      <vt:lpstr>التنمية المستدامة: مفهومها</vt:lpstr>
      <vt:lpstr>التنمية المستدامة: مفهومها</vt:lpstr>
      <vt:lpstr>الخلفية التاريخية: أصل المصطلح</vt:lpstr>
      <vt:lpstr>الخلفية التاريخية: أصل المصطلح</vt:lpstr>
      <vt:lpstr>PowerPoint Presentation</vt:lpstr>
      <vt:lpstr>PowerPoint Presentation</vt:lpstr>
      <vt:lpstr>التاريخ المعاصر</vt:lpstr>
      <vt:lpstr>التاريخ المعاصر</vt:lpstr>
      <vt:lpstr>التاريخ المعاصر </vt:lpstr>
      <vt:lpstr>التاريخ المعاصر</vt:lpstr>
      <vt:lpstr>التاريخ المعاصر</vt:lpstr>
      <vt:lpstr>نماذج التنمية المستدامة </vt:lpstr>
      <vt:lpstr>نماذج التنمية المستدامة </vt:lpstr>
      <vt:lpstr>نماذج التنمية المستدامة </vt:lpstr>
      <vt:lpstr>نماذج التنمية المستدامة </vt:lpstr>
      <vt:lpstr>نماذج التنمية المستدامة </vt:lpstr>
      <vt:lpstr>نماذج التنمية المستدامة </vt:lpstr>
      <vt:lpstr>مؤشرات التنمية المستدامة</vt:lpstr>
      <vt:lpstr>مؤشرات التنمية المستدامة</vt:lpstr>
      <vt:lpstr>PowerPoint Presentation</vt:lpstr>
      <vt:lpstr>الخاتمة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التنمية المستدامة: مفهومها، تطورها، ماكتب عنها</dc:title>
  <dc:creator>Abdelkerim</dc:creator>
  <cp:lastModifiedBy>hp</cp:lastModifiedBy>
  <cp:revision>275</cp:revision>
  <cp:lastPrinted>2014-10-14T15:17:39Z</cp:lastPrinted>
  <dcterms:created xsi:type="dcterms:W3CDTF">2006-08-16T00:00:00Z</dcterms:created>
  <dcterms:modified xsi:type="dcterms:W3CDTF">2024-04-29T09:10:50Z</dcterms:modified>
</cp:coreProperties>
</file>