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3.xml" ContentType="application/vnd.openxmlformats-officedocument.themeOverrid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6" r:id="rId1"/>
    <p:sldMasterId id="2147483816" r:id="rId2"/>
    <p:sldMasterId id="2147483828" r:id="rId3"/>
    <p:sldMasterId id="2147483840" r:id="rId4"/>
    <p:sldMasterId id="2147483852" r:id="rId5"/>
  </p:sldMasterIdLst>
  <p:notesMasterIdLst>
    <p:notesMasterId r:id="rId22"/>
  </p:notesMasterIdLst>
  <p:sldIdLst>
    <p:sldId id="273" r:id="rId6"/>
    <p:sldId id="292" r:id="rId7"/>
    <p:sldId id="347" r:id="rId8"/>
    <p:sldId id="275" r:id="rId9"/>
    <p:sldId id="345" r:id="rId10"/>
    <p:sldId id="349" r:id="rId11"/>
    <p:sldId id="350" r:id="rId12"/>
    <p:sldId id="351" r:id="rId13"/>
    <p:sldId id="352" r:id="rId14"/>
    <p:sldId id="360" r:id="rId15"/>
    <p:sldId id="359" r:id="rId16"/>
    <p:sldId id="358" r:id="rId17"/>
    <p:sldId id="363" r:id="rId18"/>
    <p:sldId id="354" r:id="rId19"/>
    <p:sldId id="362" r:id="rId20"/>
    <p:sldId id="334"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FFCCFF"/>
    <a:srgbClr val="00FFFF"/>
    <a:srgbClr val="00FF00"/>
    <a:srgbClr val="A50021"/>
    <a:srgbClr val="CC0000"/>
    <a:srgbClr val="FF0066"/>
    <a:srgbClr val="660066"/>
    <a:srgbClr val="E05BFF"/>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709"/>
  </p:normalViewPr>
  <p:slideViewPr>
    <p:cSldViewPr snapToGrid="0" snapToObjects="1">
      <p:cViewPr varScale="1">
        <p:scale>
          <a:sx n="84" d="100"/>
          <a:sy n="84" d="100"/>
        </p:scale>
        <p:origin x="629" y="10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CF65C3-8C1E-354F-8DE7-3BB1CE6A5928}"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n-US"/>
        </a:p>
      </dgm:t>
    </dgm:pt>
    <dgm:pt modelId="{CCACD5F0-4308-C742-AB90-A53CCDB0CB6D}">
      <dgm:prSet/>
      <dgm:spPr>
        <a:solidFill>
          <a:schemeClr val="accent6">
            <a:lumMod val="60000"/>
            <a:lumOff val="40000"/>
          </a:schemeClr>
        </a:solidFill>
      </dgm:spPr>
      <dgm:t>
        <a:bodyPr/>
        <a:lstStyle/>
        <a:p>
          <a:r>
            <a:rPr lang="en-US" b="1" dirty="0" smtClean="0"/>
            <a:t>Bacteria</a:t>
          </a:r>
          <a:endParaRPr lang="en-US" b="1" dirty="0"/>
        </a:p>
      </dgm:t>
    </dgm:pt>
    <dgm:pt modelId="{25F84629-0FE2-9841-9DB8-209A358B7852}" type="parTrans" cxnId="{DE049552-782D-E546-997B-367BC4C68861}">
      <dgm:prSet/>
      <dgm:spPr/>
      <dgm:t>
        <a:bodyPr/>
        <a:lstStyle/>
        <a:p>
          <a:endParaRPr lang="en-US"/>
        </a:p>
      </dgm:t>
    </dgm:pt>
    <dgm:pt modelId="{30F61721-3F01-2546-A398-A96961422DCA}" type="sibTrans" cxnId="{DE049552-782D-E546-997B-367BC4C68861}">
      <dgm:prSet/>
      <dgm:spPr/>
      <dgm:t>
        <a:bodyPr/>
        <a:lstStyle/>
        <a:p>
          <a:endParaRPr lang="en-US"/>
        </a:p>
      </dgm:t>
    </dgm:pt>
    <dgm:pt modelId="{09CE8474-8D87-0C44-BE42-CB3EC2C7912C}">
      <dgm:prSet/>
      <dgm:spPr>
        <a:solidFill>
          <a:srgbClr val="FFFF66"/>
        </a:solidFill>
      </dgm:spPr>
      <dgm:t>
        <a:bodyPr/>
        <a:lstStyle/>
        <a:p>
          <a:r>
            <a:rPr lang="en-US" b="1" dirty="0" smtClean="0"/>
            <a:t>time</a:t>
          </a:r>
          <a:endParaRPr lang="en-US" b="1" dirty="0"/>
        </a:p>
      </dgm:t>
    </dgm:pt>
    <dgm:pt modelId="{86918367-D22E-DF4E-8108-D6AE503A9180}" type="parTrans" cxnId="{E6D0496C-27C3-964F-9458-1A9A1F8EA5A2}">
      <dgm:prSet/>
      <dgm:spPr/>
      <dgm:t>
        <a:bodyPr/>
        <a:lstStyle/>
        <a:p>
          <a:endParaRPr lang="en-US"/>
        </a:p>
      </dgm:t>
    </dgm:pt>
    <dgm:pt modelId="{295A4A48-1C4D-2244-962F-611A63BAAEA7}" type="sibTrans" cxnId="{E6D0496C-27C3-964F-9458-1A9A1F8EA5A2}">
      <dgm:prSet/>
      <dgm:spPr/>
      <dgm:t>
        <a:bodyPr/>
        <a:lstStyle/>
        <a:p>
          <a:endParaRPr lang="en-US"/>
        </a:p>
      </dgm:t>
    </dgm:pt>
    <dgm:pt modelId="{F6770D20-CF77-C14B-8CD4-59B28B2B9D4C}">
      <dgm:prSet/>
      <dgm:spPr>
        <a:solidFill>
          <a:srgbClr val="FF99FF"/>
        </a:solidFill>
      </dgm:spPr>
      <dgm:t>
        <a:bodyPr/>
        <a:lstStyle/>
        <a:p>
          <a:r>
            <a:rPr lang="en-US" b="1" dirty="0" smtClean="0"/>
            <a:t>Tooth Surfaces</a:t>
          </a:r>
          <a:endParaRPr lang="en-US" b="1" dirty="0"/>
        </a:p>
      </dgm:t>
    </dgm:pt>
    <dgm:pt modelId="{2D7BC72E-BFC3-9144-8553-FDC8A284658E}" type="parTrans" cxnId="{0E53C1FF-A9EC-3C44-8849-F5F45C102741}">
      <dgm:prSet/>
      <dgm:spPr/>
      <dgm:t>
        <a:bodyPr/>
        <a:lstStyle/>
        <a:p>
          <a:endParaRPr lang="en-US"/>
        </a:p>
      </dgm:t>
    </dgm:pt>
    <dgm:pt modelId="{366C2E79-3753-4542-B9FB-AE08080D1A54}" type="sibTrans" cxnId="{0E53C1FF-A9EC-3C44-8849-F5F45C102741}">
      <dgm:prSet/>
      <dgm:spPr/>
      <dgm:t>
        <a:bodyPr/>
        <a:lstStyle/>
        <a:p>
          <a:endParaRPr lang="en-US"/>
        </a:p>
      </dgm:t>
    </dgm:pt>
    <dgm:pt modelId="{662E6135-F0CA-0E47-83C1-27472E5A90FA}">
      <dgm:prSet/>
      <dgm:spPr>
        <a:solidFill>
          <a:schemeClr val="accent5">
            <a:lumMod val="60000"/>
            <a:lumOff val="40000"/>
          </a:schemeClr>
        </a:solidFill>
      </dgm:spPr>
      <dgm:t>
        <a:bodyPr/>
        <a:lstStyle/>
        <a:p>
          <a:r>
            <a:rPr lang="en-US" b="1" dirty="0" smtClean="0"/>
            <a:t>Fermentable Carbohydrates</a:t>
          </a:r>
          <a:endParaRPr lang="en-US" b="1" dirty="0"/>
        </a:p>
      </dgm:t>
    </dgm:pt>
    <dgm:pt modelId="{839CCE8C-7C33-3C46-BD64-317C4D95534D}" type="parTrans" cxnId="{D0CA94E3-4154-BF4C-AF35-D3016EB56844}">
      <dgm:prSet/>
      <dgm:spPr/>
      <dgm:t>
        <a:bodyPr/>
        <a:lstStyle/>
        <a:p>
          <a:endParaRPr lang="en-US"/>
        </a:p>
      </dgm:t>
    </dgm:pt>
    <dgm:pt modelId="{99ABCA5A-DB55-824C-A990-B25FC0B8E3FA}" type="sibTrans" cxnId="{D0CA94E3-4154-BF4C-AF35-D3016EB56844}">
      <dgm:prSet/>
      <dgm:spPr/>
      <dgm:t>
        <a:bodyPr/>
        <a:lstStyle/>
        <a:p>
          <a:endParaRPr lang="en-US"/>
        </a:p>
      </dgm:t>
    </dgm:pt>
    <dgm:pt modelId="{125D2AAC-C590-1F41-81B7-3752D676FC1D}" type="pres">
      <dgm:prSet presAssocID="{27CF65C3-8C1E-354F-8DE7-3BB1CE6A5928}" presName="diagram" presStyleCnt="0">
        <dgm:presLayoutVars>
          <dgm:dir/>
          <dgm:resizeHandles val="exact"/>
        </dgm:presLayoutVars>
      </dgm:prSet>
      <dgm:spPr/>
      <dgm:t>
        <a:bodyPr/>
        <a:lstStyle/>
        <a:p>
          <a:endParaRPr lang="en-US"/>
        </a:p>
      </dgm:t>
    </dgm:pt>
    <dgm:pt modelId="{8BBCE574-2E2C-2449-86AD-7A115A7CD0DB}" type="pres">
      <dgm:prSet presAssocID="{F6770D20-CF77-C14B-8CD4-59B28B2B9D4C}" presName="node" presStyleLbl="node1" presStyleIdx="0" presStyleCnt="4">
        <dgm:presLayoutVars>
          <dgm:bulletEnabled val="1"/>
        </dgm:presLayoutVars>
      </dgm:prSet>
      <dgm:spPr/>
      <dgm:t>
        <a:bodyPr/>
        <a:lstStyle/>
        <a:p>
          <a:endParaRPr lang="en-US"/>
        </a:p>
      </dgm:t>
    </dgm:pt>
    <dgm:pt modelId="{0C416D82-F591-FE41-B6C5-58012B4C9406}" type="pres">
      <dgm:prSet presAssocID="{366C2E79-3753-4542-B9FB-AE08080D1A54}" presName="sibTrans" presStyleCnt="0"/>
      <dgm:spPr/>
    </dgm:pt>
    <dgm:pt modelId="{0F52FBD1-B8D1-A349-A6AF-209EFF796CCF}" type="pres">
      <dgm:prSet presAssocID="{CCACD5F0-4308-C742-AB90-A53CCDB0CB6D}" presName="node" presStyleLbl="node1" presStyleIdx="1" presStyleCnt="4">
        <dgm:presLayoutVars>
          <dgm:bulletEnabled val="1"/>
        </dgm:presLayoutVars>
      </dgm:prSet>
      <dgm:spPr/>
      <dgm:t>
        <a:bodyPr/>
        <a:lstStyle/>
        <a:p>
          <a:endParaRPr lang="en-US"/>
        </a:p>
      </dgm:t>
    </dgm:pt>
    <dgm:pt modelId="{9B27A948-00ED-A243-BD36-180699E4A885}" type="pres">
      <dgm:prSet presAssocID="{30F61721-3F01-2546-A398-A96961422DCA}" presName="sibTrans" presStyleCnt="0"/>
      <dgm:spPr/>
    </dgm:pt>
    <dgm:pt modelId="{46628C40-96FB-A84D-9B57-BE04B621784F}" type="pres">
      <dgm:prSet presAssocID="{662E6135-F0CA-0E47-83C1-27472E5A90FA}" presName="node" presStyleLbl="node1" presStyleIdx="2" presStyleCnt="4">
        <dgm:presLayoutVars>
          <dgm:bulletEnabled val="1"/>
        </dgm:presLayoutVars>
      </dgm:prSet>
      <dgm:spPr/>
      <dgm:t>
        <a:bodyPr/>
        <a:lstStyle/>
        <a:p>
          <a:endParaRPr lang="en-US"/>
        </a:p>
      </dgm:t>
    </dgm:pt>
    <dgm:pt modelId="{7D1C7B68-68EB-3140-862A-245431FEA6EC}" type="pres">
      <dgm:prSet presAssocID="{99ABCA5A-DB55-824C-A990-B25FC0B8E3FA}" presName="sibTrans" presStyleCnt="0"/>
      <dgm:spPr/>
    </dgm:pt>
    <dgm:pt modelId="{4055E011-CAAA-224D-AD1C-05340DAAD6BE}" type="pres">
      <dgm:prSet presAssocID="{09CE8474-8D87-0C44-BE42-CB3EC2C7912C}" presName="node" presStyleLbl="node1" presStyleIdx="3" presStyleCnt="4">
        <dgm:presLayoutVars>
          <dgm:bulletEnabled val="1"/>
        </dgm:presLayoutVars>
      </dgm:prSet>
      <dgm:spPr/>
      <dgm:t>
        <a:bodyPr/>
        <a:lstStyle/>
        <a:p>
          <a:endParaRPr lang="en-US"/>
        </a:p>
      </dgm:t>
    </dgm:pt>
  </dgm:ptLst>
  <dgm:cxnLst>
    <dgm:cxn modelId="{E6D0496C-27C3-964F-9458-1A9A1F8EA5A2}" srcId="{27CF65C3-8C1E-354F-8DE7-3BB1CE6A5928}" destId="{09CE8474-8D87-0C44-BE42-CB3EC2C7912C}" srcOrd="3" destOrd="0" parTransId="{86918367-D22E-DF4E-8108-D6AE503A9180}" sibTransId="{295A4A48-1C4D-2244-962F-611A63BAAEA7}"/>
    <dgm:cxn modelId="{1FF0AB13-E48A-4F35-869D-C0D53DA25899}" type="presOf" srcId="{F6770D20-CF77-C14B-8CD4-59B28B2B9D4C}" destId="{8BBCE574-2E2C-2449-86AD-7A115A7CD0DB}" srcOrd="0" destOrd="0" presId="urn:microsoft.com/office/officeart/2005/8/layout/default"/>
    <dgm:cxn modelId="{6C0FB029-BAA6-4845-9611-D0D1C3C0B325}" type="presOf" srcId="{09CE8474-8D87-0C44-BE42-CB3EC2C7912C}" destId="{4055E011-CAAA-224D-AD1C-05340DAAD6BE}" srcOrd="0" destOrd="0" presId="urn:microsoft.com/office/officeart/2005/8/layout/default"/>
    <dgm:cxn modelId="{A02DE228-9C7C-4122-98A6-5FA2A58BC00B}" type="presOf" srcId="{27CF65C3-8C1E-354F-8DE7-3BB1CE6A5928}" destId="{125D2AAC-C590-1F41-81B7-3752D676FC1D}" srcOrd="0" destOrd="0" presId="urn:microsoft.com/office/officeart/2005/8/layout/default"/>
    <dgm:cxn modelId="{8BE99926-04D8-4D47-9BB3-C7054AEE51A6}" type="presOf" srcId="{CCACD5F0-4308-C742-AB90-A53CCDB0CB6D}" destId="{0F52FBD1-B8D1-A349-A6AF-209EFF796CCF}" srcOrd="0" destOrd="0" presId="urn:microsoft.com/office/officeart/2005/8/layout/default"/>
    <dgm:cxn modelId="{DE049552-782D-E546-997B-367BC4C68861}" srcId="{27CF65C3-8C1E-354F-8DE7-3BB1CE6A5928}" destId="{CCACD5F0-4308-C742-AB90-A53CCDB0CB6D}" srcOrd="1" destOrd="0" parTransId="{25F84629-0FE2-9841-9DB8-209A358B7852}" sibTransId="{30F61721-3F01-2546-A398-A96961422DCA}"/>
    <dgm:cxn modelId="{0E53C1FF-A9EC-3C44-8849-F5F45C102741}" srcId="{27CF65C3-8C1E-354F-8DE7-3BB1CE6A5928}" destId="{F6770D20-CF77-C14B-8CD4-59B28B2B9D4C}" srcOrd="0" destOrd="0" parTransId="{2D7BC72E-BFC3-9144-8553-FDC8A284658E}" sibTransId="{366C2E79-3753-4542-B9FB-AE08080D1A54}"/>
    <dgm:cxn modelId="{808DDF9C-C382-4BD5-A82E-65731D189511}" type="presOf" srcId="{662E6135-F0CA-0E47-83C1-27472E5A90FA}" destId="{46628C40-96FB-A84D-9B57-BE04B621784F}" srcOrd="0" destOrd="0" presId="urn:microsoft.com/office/officeart/2005/8/layout/default"/>
    <dgm:cxn modelId="{D0CA94E3-4154-BF4C-AF35-D3016EB56844}" srcId="{27CF65C3-8C1E-354F-8DE7-3BB1CE6A5928}" destId="{662E6135-F0CA-0E47-83C1-27472E5A90FA}" srcOrd="2" destOrd="0" parTransId="{839CCE8C-7C33-3C46-BD64-317C4D95534D}" sibTransId="{99ABCA5A-DB55-824C-A990-B25FC0B8E3FA}"/>
    <dgm:cxn modelId="{05E4EABD-7C72-4A3A-910A-143122A4FC45}" type="presParOf" srcId="{125D2AAC-C590-1F41-81B7-3752D676FC1D}" destId="{8BBCE574-2E2C-2449-86AD-7A115A7CD0DB}" srcOrd="0" destOrd="0" presId="urn:microsoft.com/office/officeart/2005/8/layout/default"/>
    <dgm:cxn modelId="{15A5644A-F312-4D64-8B78-1101328B52CE}" type="presParOf" srcId="{125D2AAC-C590-1F41-81B7-3752D676FC1D}" destId="{0C416D82-F591-FE41-B6C5-58012B4C9406}" srcOrd="1" destOrd="0" presId="urn:microsoft.com/office/officeart/2005/8/layout/default"/>
    <dgm:cxn modelId="{6D421BEA-92D8-40D5-B23A-366C14BF78E2}" type="presParOf" srcId="{125D2AAC-C590-1F41-81B7-3752D676FC1D}" destId="{0F52FBD1-B8D1-A349-A6AF-209EFF796CCF}" srcOrd="2" destOrd="0" presId="urn:microsoft.com/office/officeart/2005/8/layout/default"/>
    <dgm:cxn modelId="{32146905-2CCF-426E-8556-B8EEC130C34F}" type="presParOf" srcId="{125D2AAC-C590-1F41-81B7-3752D676FC1D}" destId="{9B27A948-00ED-A243-BD36-180699E4A885}" srcOrd="3" destOrd="0" presId="urn:microsoft.com/office/officeart/2005/8/layout/default"/>
    <dgm:cxn modelId="{D48798CD-7AFA-4D3B-AD08-D9D886738E5F}" type="presParOf" srcId="{125D2AAC-C590-1F41-81B7-3752D676FC1D}" destId="{46628C40-96FB-A84D-9B57-BE04B621784F}" srcOrd="4" destOrd="0" presId="urn:microsoft.com/office/officeart/2005/8/layout/default"/>
    <dgm:cxn modelId="{7A95976A-AE1F-4775-8AD1-FB37924D0600}" type="presParOf" srcId="{125D2AAC-C590-1F41-81B7-3752D676FC1D}" destId="{7D1C7B68-68EB-3140-862A-245431FEA6EC}" srcOrd="5" destOrd="0" presId="urn:microsoft.com/office/officeart/2005/8/layout/default"/>
    <dgm:cxn modelId="{AC712152-5F76-49D8-A92B-ACEC3BCF2FE1}" type="presParOf" srcId="{125D2AAC-C590-1F41-81B7-3752D676FC1D}" destId="{4055E011-CAAA-224D-AD1C-05340DAAD6BE}"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BCE574-2E2C-2449-86AD-7A115A7CD0DB}">
      <dsp:nvSpPr>
        <dsp:cNvPr id="0" name=""/>
        <dsp:cNvSpPr/>
      </dsp:nvSpPr>
      <dsp:spPr>
        <a:xfrm>
          <a:off x="538559" y="1984"/>
          <a:ext cx="3357562" cy="2014537"/>
        </a:xfrm>
        <a:prstGeom prst="rect">
          <a:avLst/>
        </a:prstGeom>
        <a:solidFill>
          <a:srgbClr val="FF99FF"/>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b="1" kern="1200" dirty="0" smtClean="0"/>
            <a:t>Tooth Surfaces</a:t>
          </a:r>
          <a:endParaRPr lang="en-US" sz="3900" b="1" kern="1200" dirty="0"/>
        </a:p>
      </dsp:txBody>
      <dsp:txXfrm>
        <a:off x="538559" y="1984"/>
        <a:ext cx="3357562" cy="2014537"/>
      </dsp:txXfrm>
    </dsp:sp>
    <dsp:sp modelId="{0F52FBD1-B8D1-A349-A6AF-209EFF796CCF}">
      <dsp:nvSpPr>
        <dsp:cNvPr id="0" name=""/>
        <dsp:cNvSpPr/>
      </dsp:nvSpPr>
      <dsp:spPr>
        <a:xfrm>
          <a:off x="4231878" y="1984"/>
          <a:ext cx="3357562" cy="2014537"/>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b="1" kern="1200" dirty="0" smtClean="0"/>
            <a:t>Bacteria</a:t>
          </a:r>
          <a:endParaRPr lang="en-US" sz="3900" b="1" kern="1200" dirty="0"/>
        </a:p>
      </dsp:txBody>
      <dsp:txXfrm>
        <a:off x="4231878" y="1984"/>
        <a:ext cx="3357562" cy="2014537"/>
      </dsp:txXfrm>
    </dsp:sp>
    <dsp:sp modelId="{46628C40-96FB-A84D-9B57-BE04B621784F}">
      <dsp:nvSpPr>
        <dsp:cNvPr id="0" name=""/>
        <dsp:cNvSpPr/>
      </dsp:nvSpPr>
      <dsp:spPr>
        <a:xfrm>
          <a:off x="538559" y="2352278"/>
          <a:ext cx="3357562" cy="2014537"/>
        </a:xfrm>
        <a:prstGeom prst="rect">
          <a:avLst/>
        </a:prstGeom>
        <a:solidFill>
          <a:schemeClr val="accent5">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b="1" kern="1200" dirty="0" smtClean="0"/>
            <a:t>Fermentable Carbohydrates</a:t>
          </a:r>
          <a:endParaRPr lang="en-US" sz="3900" b="1" kern="1200" dirty="0"/>
        </a:p>
      </dsp:txBody>
      <dsp:txXfrm>
        <a:off x="538559" y="2352278"/>
        <a:ext cx="3357562" cy="2014537"/>
      </dsp:txXfrm>
    </dsp:sp>
    <dsp:sp modelId="{4055E011-CAAA-224D-AD1C-05340DAAD6BE}">
      <dsp:nvSpPr>
        <dsp:cNvPr id="0" name=""/>
        <dsp:cNvSpPr/>
      </dsp:nvSpPr>
      <dsp:spPr>
        <a:xfrm>
          <a:off x="4231878" y="2352278"/>
          <a:ext cx="3357562" cy="2014537"/>
        </a:xfrm>
        <a:prstGeom prst="rect">
          <a:avLst/>
        </a:prstGeom>
        <a:solidFill>
          <a:srgbClr val="FFFF66"/>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b="1" kern="1200" dirty="0" smtClean="0"/>
            <a:t>time</a:t>
          </a:r>
          <a:endParaRPr lang="en-US" sz="3900" b="1" kern="1200" dirty="0"/>
        </a:p>
      </dsp:txBody>
      <dsp:txXfrm>
        <a:off x="4231878" y="2352278"/>
        <a:ext cx="3357562" cy="201453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95F4A9-F7BC-447C-A9AB-A482795A96F2}" type="datetimeFigureOut">
              <a:rPr lang="en-US" smtClean="0"/>
              <a:t>3/4/2024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EA9A68-7D02-4771-A4B4-E8298CB3538F}" type="slidenum">
              <a:rPr lang="en-US" smtClean="0"/>
              <a:t>‹#›</a:t>
            </a:fld>
            <a:endParaRPr lang="en-US"/>
          </a:p>
        </p:txBody>
      </p:sp>
    </p:spTree>
    <p:extLst>
      <p:ext uri="{BB962C8B-B14F-4D97-AF65-F5344CB8AC3E}">
        <p14:creationId xmlns:p14="http://schemas.microsoft.com/office/powerpoint/2010/main" val="3970477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39BC70FC-29FA-9640-9250-2DDB149371F5}" type="datetimeFigureOut">
              <a:rPr lang="en-US" smtClean="0"/>
              <a:t>3/4/2024</a:t>
            </a:fld>
            <a:endParaRPr lang="en-US"/>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0006833F-C466-7C43-A99B-D8CDCF2A0290}" type="slidenum">
              <a:rPr lang="en-US" smtClean="0"/>
              <a:t>‹#›</a:t>
            </a:fld>
            <a:endParaRPr lang="en-US"/>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10455816"/>
      </p:ext>
    </p:extLst>
  </p:cSld>
  <p:clrMapOvr>
    <a:masterClrMapping/>
  </p:clrMapOvr>
  <p:extLst mod="1">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BC70FC-29FA-9640-9250-2DDB149371F5}"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6833F-C466-7C43-A99B-D8CDCF2A0290}" type="slidenum">
              <a:rPr lang="en-US" smtClean="0"/>
              <a:t>‹#›</a:t>
            </a:fld>
            <a:endParaRPr lang="en-US"/>
          </a:p>
        </p:txBody>
      </p:sp>
    </p:spTree>
    <p:extLst>
      <p:ext uri="{BB962C8B-B14F-4D97-AF65-F5344CB8AC3E}">
        <p14:creationId xmlns:p14="http://schemas.microsoft.com/office/powerpoint/2010/main" val="1527071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39BC70FC-29FA-9640-9250-2DDB149371F5}" type="datetimeFigureOut">
              <a:rPr lang="en-US" smtClean="0"/>
              <a:t>3/4/2024</a:t>
            </a:fld>
            <a:endParaRPr lang="en-US"/>
          </a:p>
        </p:txBody>
      </p:sp>
      <p:sp>
        <p:nvSpPr>
          <p:cNvPr id="5" name="Footer Placeholder 4"/>
          <p:cNvSpPr>
            <a:spLocks noGrp="1"/>
          </p:cNvSpPr>
          <p:nvPr>
            <p:ph type="ftr" sz="quarter" idx="11"/>
          </p:nvPr>
        </p:nvSpPr>
        <p:spPr>
          <a:xfrm>
            <a:off x="2933699" y="6296615"/>
            <a:ext cx="5959577" cy="365125"/>
          </a:xfrm>
        </p:spPr>
        <p:txBody>
          <a:bodyPr/>
          <a:lstStyle/>
          <a:p>
            <a:endParaRPr lang="en-US"/>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0006833F-C466-7C43-A99B-D8CDCF2A0290}" type="slidenum">
              <a:rPr lang="en-US" smtClean="0"/>
              <a:t>‹#›</a:t>
            </a:fld>
            <a:endParaRPr lang="en-US"/>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2426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BC70FC-29FA-9640-9250-2DDB149371F5}"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6833F-C466-7C43-A99B-D8CDCF2A0290}" type="slidenum">
              <a:rPr lang="en-US" smtClean="0"/>
              <a:t>‹#›</a:t>
            </a:fld>
            <a:endParaRPr lang="en-US"/>
          </a:p>
        </p:txBody>
      </p:sp>
    </p:spTree>
    <p:extLst>
      <p:ext uri="{BB962C8B-B14F-4D97-AF65-F5344CB8AC3E}">
        <p14:creationId xmlns:p14="http://schemas.microsoft.com/office/powerpoint/2010/main" val="3648949191"/>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BC70FC-29FA-9640-9250-2DDB149371F5}"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6833F-C466-7C43-A99B-D8CDCF2A0290}" type="slidenum">
              <a:rPr lang="en-US" smtClean="0"/>
              <a:t>‹#›</a:t>
            </a:fld>
            <a:endParaRPr lang="en-US"/>
          </a:p>
        </p:txBody>
      </p:sp>
    </p:spTree>
    <p:extLst>
      <p:ext uri="{BB962C8B-B14F-4D97-AF65-F5344CB8AC3E}">
        <p14:creationId xmlns:p14="http://schemas.microsoft.com/office/powerpoint/2010/main" val="34769348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BC70FC-29FA-9640-9250-2DDB149371F5}"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6833F-C466-7C43-A99B-D8CDCF2A0290}" type="slidenum">
              <a:rPr lang="en-US" smtClean="0"/>
              <a:t>‹#›</a:t>
            </a:fld>
            <a:endParaRPr lang="en-US"/>
          </a:p>
        </p:txBody>
      </p:sp>
    </p:spTree>
    <p:extLst>
      <p:ext uri="{BB962C8B-B14F-4D97-AF65-F5344CB8AC3E}">
        <p14:creationId xmlns:p14="http://schemas.microsoft.com/office/powerpoint/2010/main" val="11360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BC70FC-29FA-9640-9250-2DDB149371F5}" type="datetimeFigureOut">
              <a:rPr lang="en-US" smtClean="0"/>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06833F-C466-7C43-A99B-D8CDCF2A0290}" type="slidenum">
              <a:rPr lang="en-US" smtClean="0"/>
              <a:t>‹#›</a:t>
            </a:fld>
            <a:endParaRPr lang="en-US"/>
          </a:p>
        </p:txBody>
      </p:sp>
    </p:spTree>
    <p:extLst>
      <p:ext uri="{BB962C8B-B14F-4D97-AF65-F5344CB8AC3E}">
        <p14:creationId xmlns:p14="http://schemas.microsoft.com/office/powerpoint/2010/main" val="38650022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BC70FC-29FA-9640-9250-2DDB149371F5}" type="datetimeFigureOut">
              <a:rPr lang="en-US" smtClean="0"/>
              <a:t>3/4/2024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06833F-C466-7C43-A99B-D8CDCF2A0290}" type="slidenum">
              <a:rPr lang="en-US" smtClean="0"/>
              <a:t>‹#›</a:t>
            </a:fld>
            <a:endParaRPr lang="en-US"/>
          </a:p>
        </p:txBody>
      </p:sp>
    </p:spTree>
    <p:extLst>
      <p:ext uri="{BB962C8B-B14F-4D97-AF65-F5344CB8AC3E}">
        <p14:creationId xmlns:p14="http://schemas.microsoft.com/office/powerpoint/2010/main" val="11329715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BC70FC-29FA-9640-9250-2DDB149371F5}" type="datetimeFigureOut">
              <a:rPr lang="en-US" smtClean="0"/>
              <a:t>3/4/2024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06833F-C466-7C43-A99B-D8CDCF2A0290}" type="slidenum">
              <a:rPr lang="en-US" smtClean="0"/>
              <a:t>‹#›</a:t>
            </a:fld>
            <a:endParaRPr lang="en-US"/>
          </a:p>
        </p:txBody>
      </p:sp>
    </p:spTree>
    <p:extLst>
      <p:ext uri="{BB962C8B-B14F-4D97-AF65-F5344CB8AC3E}">
        <p14:creationId xmlns:p14="http://schemas.microsoft.com/office/powerpoint/2010/main" val="29471969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BC70FC-29FA-9640-9250-2DDB149371F5}" type="datetimeFigureOut">
              <a:rPr lang="en-US" smtClean="0"/>
              <a:t>3/4/2024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06833F-C466-7C43-A99B-D8CDCF2A0290}" type="slidenum">
              <a:rPr lang="en-US" smtClean="0"/>
              <a:t>‹#›</a:t>
            </a:fld>
            <a:endParaRPr lang="en-US"/>
          </a:p>
        </p:txBody>
      </p:sp>
    </p:spTree>
    <p:extLst>
      <p:ext uri="{BB962C8B-B14F-4D97-AF65-F5344CB8AC3E}">
        <p14:creationId xmlns:p14="http://schemas.microsoft.com/office/powerpoint/2010/main" val="426765712"/>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BC70FC-29FA-9640-9250-2DDB149371F5}" type="datetimeFigureOut">
              <a:rPr lang="en-US" smtClean="0"/>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06833F-C466-7C43-A99B-D8CDCF2A0290}" type="slidenum">
              <a:rPr lang="en-US" smtClean="0"/>
              <a:t>‹#›</a:t>
            </a:fld>
            <a:endParaRPr lang="en-US"/>
          </a:p>
        </p:txBody>
      </p:sp>
    </p:spTree>
    <p:extLst>
      <p:ext uri="{BB962C8B-B14F-4D97-AF65-F5344CB8AC3E}">
        <p14:creationId xmlns:p14="http://schemas.microsoft.com/office/powerpoint/2010/main" val="2641098703"/>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BC70FC-29FA-9640-9250-2DDB149371F5}"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6833F-C466-7C43-A99B-D8CDCF2A0290}" type="slidenum">
              <a:rPr lang="en-US" smtClean="0"/>
              <a:t>‹#›</a:t>
            </a:fld>
            <a:endParaRPr lang="en-US"/>
          </a:p>
        </p:txBody>
      </p:sp>
    </p:spTree>
    <p:extLst>
      <p:ext uri="{BB962C8B-B14F-4D97-AF65-F5344CB8AC3E}">
        <p14:creationId xmlns:p14="http://schemas.microsoft.com/office/powerpoint/2010/main" val="11420396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BC70FC-29FA-9640-9250-2DDB149371F5}" type="datetimeFigureOut">
              <a:rPr lang="en-US" smtClean="0"/>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06833F-C466-7C43-A99B-D8CDCF2A0290}" type="slidenum">
              <a:rPr lang="en-US" smtClean="0"/>
              <a:t>‹#›</a:t>
            </a:fld>
            <a:endParaRPr lang="en-US"/>
          </a:p>
        </p:txBody>
      </p:sp>
    </p:spTree>
    <p:extLst>
      <p:ext uri="{BB962C8B-B14F-4D97-AF65-F5344CB8AC3E}">
        <p14:creationId xmlns:p14="http://schemas.microsoft.com/office/powerpoint/2010/main" val="23058182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BC70FC-29FA-9640-9250-2DDB149371F5}"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6833F-C466-7C43-A99B-D8CDCF2A0290}" type="slidenum">
              <a:rPr lang="en-US" smtClean="0"/>
              <a:t>‹#›</a:t>
            </a:fld>
            <a:endParaRPr lang="en-US"/>
          </a:p>
        </p:txBody>
      </p:sp>
    </p:spTree>
    <p:extLst>
      <p:ext uri="{BB962C8B-B14F-4D97-AF65-F5344CB8AC3E}">
        <p14:creationId xmlns:p14="http://schemas.microsoft.com/office/powerpoint/2010/main" val="10319183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BC70FC-29FA-9640-9250-2DDB149371F5}"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6833F-C466-7C43-A99B-D8CDCF2A0290}" type="slidenum">
              <a:rPr lang="en-US" smtClean="0"/>
              <a:t>‹#›</a:t>
            </a:fld>
            <a:endParaRPr lang="en-US"/>
          </a:p>
        </p:txBody>
      </p:sp>
    </p:spTree>
    <p:extLst>
      <p:ext uri="{BB962C8B-B14F-4D97-AF65-F5344CB8AC3E}">
        <p14:creationId xmlns:p14="http://schemas.microsoft.com/office/powerpoint/2010/main" val="3724984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7" name="رابط مستقيم 6"/>
          <p:cNvSpPr>
            <a:spLocks noChangeShapeType="1"/>
          </p:cNvSpPr>
          <p:nvPr/>
        </p:nvSpPr>
        <p:spPr bwMode="auto">
          <a:xfrm>
            <a:off x="685800" y="5349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algn="r" defTabSz="914400" rtl="1"/>
            <a:endParaRPr lang="en-US" sz="1800">
              <a:solidFill>
                <a:prstClr val="black"/>
              </a:solidFill>
            </a:endParaRPr>
          </a:p>
        </p:txBody>
      </p:sp>
      <p:sp>
        <p:nvSpPr>
          <p:cNvPr id="29" name="عنوان 28"/>
          <p:cNvSpPr>
            <a:spLocks noGrp="1"/>
          </p:cNvSpPr>
          <p:nvPr>
            <p:ph type="ctrTitle"/>
          </p:nvPr>
        </p:nvSpPr>
        <p:spPr>
          <a:xfrm>
            <a:off x="508000" y="4853412"/>
            <a:ext cx="11277600" cy="1222375"/>
          </a:xfrm>
        </p:spPr>
        <p:txBody>
          <a:bodyPr anchor="t"/>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508000" y="3886200"/>
            <a:ext cx="112776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16" name="عنصر نائب للتاريخ 15"/>
          <p:cNvSpPr>
            <a:spLocks noGrp="1"/>
          </p:cNvSpPr>
          <p:nvPr>
            <p:ph type="dt" sz="half" idx="10"/>
          </p:nvPr>
        </p:nvSpPr>
        <p:spPr/>
        <p:txBody>
          <a:bodyPr/>
          <a:lstStyle/>
          <a:p>
            <a:fld id="{CF40F3DF-315E-4196-941D-A5C654B21AED}" type="datetimeFigureOut">
              <a:rPr lang="ar-IQ" smtClean="0">
                <a:solidFill>
                  <a:srgbClr val="F0A22E">
                    <a:shade val="75000"/>
                  </a:srgbClr>
                </a:solidFill>
              </a:rPr>
              <a:pPr/>
              <a:t>24/08/1445</a:t>
            </a:fld>
            <a:endParaRPr lang="ar-IQ">
              <a:solidFill>
                <a:srgbClr val="F0A22E">
                  <a:shade val="75000"/>
                </a:srgbClr>
              </a:solidFill>
            </a:endParaRPr>
          </a:p>
        </p:txBody>
      </p:sp>
      <p:sp>
        <p:nvSpPr>
          <p:cNvPr id="2" name="عنصر نائب للتذييل 1"/>
          <p:cNvSpPr>
            <a:spLocks noGrp="1"/>
          </p:cNvSpPr>
          <p:nvPr>
            <p:ph type="ftr" sz="quarter" idx="11"/>
          </p:nvPr>
        </p:nvSpPr>
        <p:spPr/>
        <p:txBody>
          <a:bodyPr/>
          <a:lstStyle/>
          <a:p>
            <a:endParaRPr lang="ar-IQ">
              <a:solidFill>
                <a:srgbClr val="F0A22E">
                  <a:shade val="75000"/>
                </a:srgbClr>
              </a:solidFill>
            </a:endParaRPr>
          </a:p>
        </p:txBody>
      </p:sp>
      <p:sp>
        <p:nvSpPr>
          <p:cNvPr id="15" name="عنصر نائب لرقم الشريحة 14"/>
          <p:cNvSpPr>
            <a:spLocks noGrp="1"/>
          </p:cNvSpPr>
          <p:nvPr>
            <p:ph type="sldNum" sz="quarter" idx="12"/>
          </p:nvPr>
        </p:nvSpPr>
        <p:spPr>
          <a:xfrm>
            <a:off x="10972800" y="6473952"/>
            <a:ext cx="1011936" cy="246888"/>
          </a:xfrm>
        </p:spPr>
        <p:txBody>
          <a:bodyPr/>
          <a:lstStyle/>
          <a:p>
            <a:fld id="{DC137551-6EA1-4B8F-9557-6C7C4D102AE3}" type="slidenum">
              <a:rPr lang="ar-IQ" smtClean="0">
                <a:solidFill>
                  <a:srgbClr val="F0A22E">
                    <a:shade val="75000"/>
                  </a:srgbClr>
                </a:solidFill>
              </a:rPr>
              <a:pPr/>
              <a:t>‹#›</a:t>
            </a:fld>
            <a:endParaRPr lang="ar-IQ">
              <a:solidFill>
                <a:srgbClr val="F0A22E">
                  <a:shade val="75000"/>
                </a:srgbClr>
              </a:solidFill>
            </a:endParaRPr>
          </a:p>
        </p:txBody>
      </p:sp>
    </p:spTree>
    <p:extLst>
      <p:ext uri="{BB962C8B-B14F-4D97-AF65-F5344CB8AC3E}">
        <p14:creationId xmlns:p14="http://schemas.microsoft.com/office/powerpoint/2010/main" val="36863249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2" name="عنوان 21"/>
          <p:cNvSpPr>
            <a:spLocks noGrp="1"/>
          </p:cNvSpPr>
          <p:nvPr>
            <p:ph type="title"/>
          </p:nvPr>
        </p:nvSpPr>
        <p:spPr/>
        <p:txBody>
          <a:bodyPr/>
          <a:lstStyle/>
          <a:p>
            <a:r>
              <a:rPr kumimoji="0" lang="ar-SA" smtClean="0"/>
              <a:t>انقر لتحرير نمط العنوان الرئيسي</a:t>
            </a:r>
            <a:endParaRPr kumimoji="0" lang="en-US"/>
          </a:p>
        </p:txBody>
      </p:sp>
      <p:sp>
        <p:nvSpPr>
          <p:cNvPr id="27" name="عنصر نائب للمحتوى 26"/>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5" name="عنصر نائب للتاريخ 24"/>
          <p:cNvSpPr>
            <a:spLocks noGrp="1"/>
          </p:cNvSpPr>
          <p:nvPr>
            <p:ph type="dt" sz="half" idx="10"/>
          </p:nvPr>
        </p:nvSpPr>
        <p:spPr/>
        <p:txBody>
          <a:bodyPr/>
          <a:lstStyle/>
          <a:p>
            <a:fld id="{CF40F3DF-315E-4196-941D-A5C654B21AED}" type="datetimeFigureOut">
              <a:rPr lang="ar-IQ" smtClean="0">
                <a:solidFill>
                  <a:srgbClr val="F0A22E">
                    <a:shade val="75000"/>
                  </a:srgbClr>
                </a:solidFill>
              </a:rPr>
              <a:pPr/>
              <a:t>24/08/1445</a:t>
            </a:fld>
            <a:endParaRPr lang="ar-IQ">
              <a:solidFill>
                <a:srgbClr val="F0A22E">
                  <a:shade val="75000"/>
                </a:srgbClr>
              </a:solidFill>
            </a:endParaRPr>
          </a:p>
        </p:txBody>
      </p:sp>
      <p:sp>
        <p:nvSpPr>
          <p:cNvPr id="19" name="عنصر نائب للتذييل 18"/>
          <p:cNvSpPr>
            <a:spLocks noGrp="1"/>
          </p:cNvSpPr>
          <p:nvPr>
            <p:ph type="ftr" sz="quarter" idx="11"/>
          </p:nvPr>
        </p:nvSpPr>
        <p:spPr>
          <a:xfrm>
            <a:off x="4775200" y="76201"/>
            <a:ext cx="3860800" cy="288925"/>
          </a:xfrm>
        </p:spPr>
        <p:txBody>
          <a:bodyPr/>
          <a:lstStyle/>
          <a:p>
            <a:endParaRPr lang="ar-IQ">
              <a:solidFill>
                <a:srgbClr val="F0A22E">
                  <a:shade val="75000"/>
                </a:srgbClr>
              </a:solidFill>
            </a:endParaRPr>
          </a:p>
        </p:txBody>
      </p:sp>
      <p:sp>
        <p:nvSpPr>
          <p:cNvPr id="16" name="عنصر نائب لرقم الشريحة 15"/>
          <p:cNvSpPr>
            <a:spLocks noGrp="1"/>
          </p:cNvSpPr>
          <p:nvPr>
            <p:ph type="sldNum" sz="quarter" idx="12"/>
          </p:nvPr>
        </p:nvSpPr>
        <p:spPr>
          <a:xfrm>
            <a:off x="10972800" y="6473952"/>
            <a:ext cx="1011936" cy="246888"/>
          </a:xfrm>
        </p:spPr>
        <p:txBody>
          <a:bodyPr/>
          <a:lstStyle/>
          <a:p>
            <a:fld id="{DC137551-6EA1-4B8F-9557-6C7C4D102AE3}" type="slidenum">
              <a:rPr lang="ar-IQ" smtClean="0">
                <a:solidFill>
                  <a:srgbClr val="F0A22E">
                    <a:shade val="75000"/>
                  </a:srgbClr>
                </a:solidFill>
              </a:rPr>
              <a:pPr/>
              <a:t>‹#›</a:t>
            </a:fld>
            <a:endParaRPr lang="ar-IQ">
              <a:solidFill>
                <a:srgbClr val="F0A22E">
                  <a:shade val="75000"/>
                </a:srgbClr>
              </a:solidFill>
            </a:endParaRPr>
          </a:p>
        </p:txBody>
      </p:sp>
    </p:spTree>
    <p:extLst>
      <p:ext uri="{BB962C8B-B14F-4D97-AF65-F5344CB8AC3E}">
        <p14:creationId xmlns:p14="http://schemas.microsoft.com/office/powerpoint/2010/main" val="16770986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3">
        <a:schemeClr val="bg2"/>
      </p:bgRef>
    </p:bg>
    <p:spTree>
      <p:nvGrpSpPr>
        <p:cNvPr id="1" name=""/>
        <p:cNvGrpSpPr/>
        <p:nvPr/>
      </p:nvGrpSpPr>
      <p:grpSpPr>
        <a:xfrm>
          <a:off x="0" y="0"/>
          <a:ext cx="0" cy="0"/>
          <a:chOff x="0" y="0"/>
          <a:chExt cx="0" cy="0"/>
        </a:xfrm>
      </p:grpSpPr>
      <p:sp>
        <p:nvSpPr>
          <p:cNvPr id="7" name="رابط مستقيم 6"/>
          <p:cNvSpPr>
            <a:spLocks noChangeShapeType="1"/>
          </p:cNvSpPr>
          <p:nvPr/>
        </p:nvSpPr>
        <p:spPr bwMode="auto">
          <a:xfrm>
            <a:off x="685800" y="3444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algn="r" defTabSz="914400" rtl="1"/>
            <a:endParaRPr lang="en-US" sz="1800">
              <a:solidFill>
                <a:prstClr val="white"/>
              </a:solidFill>
            </a:endParaRPr>
          </a:p>
        </p:txBody>
      </p:sp>
      <p:sp>
        <p:nvSpPr>
          <p:cNvPr id="6" name="عنصر نائب للنص 5"/>
          <p:cNvSpPr>
            <a:spLocks noGrp="1"/>
          </p:cNvSpPr>
          <p:nvPr>
            <p:ph type="body" idx="1"/>
          </p:nvPr>
        </p:nvSpPr>
        <p:spPr>
          <a:xfrm>
            <a:off x="508000" y="1676400"/>
            <a:ext cx="112776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19" name="عنصر نائب للتاريخ 18"/>
          <p:cNvSpPr>
            <a:spLocks noGrp="1"/>
          </p:cNvSpPr>
          <p:nvPr>
            <p:ph type="dt" sz="half" idx="10"/>
          </p:nvPr>
        </p:nvSpPr>
        <p:spPr/>
        <p:txBody>
          <a:bodyPr/>
          <a:lstStyle/>
          <a:p>
            <a:fld id="{CF40F3DF-315E-4196-941D-A5C654B21AED}" type="datetimeFigureOut">
              <a:rPr lang="ar-IQ" smtClean="0">
                <a:solidFill>
                  <a:srgbClr val="F0A22E">
                    <a:shade val="75000"/>
                  </a:srgbClr>
                </a:solidFill>
              </a:rPr>
              <a:pPr/>
              <a:t>24/08/1445</a:t>
            </a:fld>
            <a:endParaRPr lang="ar-IQ">
              <a:solidFill>
                <a:srgbClr val="F0A22E">
                  <a:shade val="75000"/>
                </a:srgbClr>
              </a:solidFill>
            </a:endParaRPr>
          </a:p>
        </p:txBody>
      </p:sp>
      <p:sp>
        <p:nvSpPr>
          <p:cNvPr id="11" name="عنصر نائب للتذييل 10"/>
          <p:cNvSpPr>
            <a:spLocks noGrp="1"/>
          </p:cNvSpPr>
          <p:nvPr>
            <p:ph type="ftr" sz="quarter" idx="11"/>
          </p:nvPr>
        </p:nvSpPr>
        <p:spPr/>
        <p:txBody>
          <a:bodyPr/>
          <a:lstStyle/>
          <a:p>
            <a:endParaRPr lang="ar-IQ">
              <a:solidFill>
                <a:srgbClr val="F0A22E">
                  <a:shade val="75000"/>
                </a:srgbClr>
              </a:solidFill>
            </a:endParaRPr>
          </a:p>
        </p:txBody>
      </p:sp>
      <p:sp>
        <p:nvSpPr>
          <p:cNvPr id="16" name="عنصر نائب لرقم الشريحة 15"/>
          <p:cNvSpPr>
            <a:spLocks noGrp="1"/>
          </p:cNvSpPr>
          <p:nvPr>
            <p:ph type="sldNum" sz="quarter" idx="12"/>
          </p:nvPr>
        </p:nvSpPr>
        <p:spPr/>
        <p:txBody>
          <a:bodyPr/>
          <a:lstStyle/>
          <a:p>
            <a:fld id="{DC137551-6EA1-4B8F-9557-6C7C4D102AE3}" type="slidenum">
              <a:rPr lang="ar-IQ" smtClean="0">
                <a:solidFill>
                  <a:srgbClr val="F0A22E">
                    <a:shade val="75000"/>
                  </a:srgbClr>
                </a:solidFill>
              </a:rPr>
              <a:pPr/>
              <a:t>‹#›</a:t>
            </a:fld>
            <a:endParaRPr lang="ar-IQ">
              <a:solidFill>
                <a:srgbClr val="F0A22E">
                  <a:shade val="75000"/>
                </a:srgbClr>
              </a:solidFill>
            </a:endParaRPr>
          </a:p>
        </p:txBody>
      </p:sp>
      <p:sp>
        <p:nvSpPr>
          <p:cNvPr id="8" name="عنوان 7"/>
          <p:cNvSpPr>
            <a:spLocks noGrp="1"/>
          </p:cNvSpPr>
          <p:nvPr>
            <p:ph type="title"/>
          </p:nvPr>
        </p:nvSpPr>
        <p:spPr>
          <a:xfrm>
            <a:off x="240633" y="2947086"/>
            <a:ext cx="11582400" cy="1184825"/>
          </a:xfrm>
        </p:spPr>
        <p:txBody>
          <a:bodyPr rtlCol="0" anchor="t"/>
          <a:lstStyle>
            <a:lvl1pPr algn="r">
              <a:defRPr/>
            </a:lvl1pPr>
          </a:lstStyle>
          <a:p>
            <a:r>
              <a:rPr kumimoji="0" lang="ar-SA" smtClean="0"/>
              <a:t>انقر لتحرير نمط العنوان الرئيسي</a:t>
            </a:r>
            <a:endParaRPr kumimoji="0" lang="en-US"/>
          </a:p>
        </p:txBody>
      </p:sp>
    </p:spTree>
    <p:extLst>
      <p:ext uri="{BB962C8B-B14F-4D97-AF65-F5344CB8AC3E}">
        <p14:creationId xmlns:p14="http://schemas.microsoft.com/office/powerpoint/2010/main" val="121066332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0" name="عنوان 19"/>
          <p:cNvSpPr>
            <a:spLocks noGrp="1"/>
          </p:cNvSpPr>
          <p:nvPr>
            <p:ph type="title"/>
          </p:nvPr>
        </p:nvSpPr>
        <p:spPr>
          <a:xfrm>
            <a:off x="402336" y="457200"/>
            <a:ext cx="11582400" cy="841248"/>
          </a:xfrm>
        </p:spPr>
        <p:txBody>
          <a:bodyPr/>
          <a:lstStyle/>
          <a:p>
            <a:r>
              <a:rPr kumimoji="0" lang="ar-SA" smtClean="0"/>
              <a:t>انقر لتحرير نمط العنوان الرئيسي</a:t>
            </a:r>
            <a:endParaRPr kumimoji="0" lang="en-US"/>
          </a:p>
        </p:txBody>
      </p:sp>
      <p:sp>
        <p:nvSpPr>
          <p:cNvPr id="14" name="عنصر نائب للمحتوى 13"/>
          <p:cNvSpPr>
            <a:spLocks noGrp="1"/>
          </p:cNvSpPr>
          <p:nvPr>
            <p:ph sz="half" idx="1"/>
          </p:nvPr>
        </p:nvSpPr>
        <p:spPr>
          <a:xfrm>
            <a:off x="406400" y="1600200"/>
            <a:ext cx="5588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half" idx="2"/>
          </p:nvPr>
        </p:nvSpPr>
        <p:spPr>
          <a:xfrm>
            <a:off x="6197600" y="1600200"/>
            <a:ext cx="57912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1" name="عنصر نائب للتاريخ 20"/>
          <p:cNvSpPr>
            <a:spLocks noGrp="1"/>
          </p:cNvSpPr>
          <p:nvPr>
            <p:ph type="dt" sz="half" idx="10"/>
          </p:nvPr>
        </p:nvSpPr>
        <p:spPr/>
        <p:txBody>
          <a:bodyPr/>
          <a:lstStyle/>
          <a:p>
            <a:fld id="{CF40F3DF-315E-4196-941D-A5C654B21AED}" type="datetimeFigureOut">
              <a:rPr lang="ar-IQ" smtClean="0">
                <a:solidFill>
                  <a:srgbClr val="F0A22E">
                    <a:shade val="75000"/>
                  </a:srgbClr>
                </a:solidFill>
              </a:rPr>
              <a:pPr/>
              <a:t>24/08/1445</a:t>
            </a:fld>
            <a:endParaRPr lang="ar-IQ">
              <a:solidFill>
                <a:srgbClr val="F0A22E">
                  <a:shade val="75000"/>
                </a:srgbClr>
              </a:solidFill>
            </a:endParaRPr>
          </a:p>
        </p:txBody>
      </p:sp>
      <p:sp>
        <p:nvSpPr>
          <p:cNvPr id="10" name="عنصر نائب للتذييل 9"/>
          <p:cNvSpPr>
            <a:spLocks noGrp="1"/>
          </p:cNvSpPr>
          <p:nvPr>
            <p:ph type="ftr" sz="quarter" idx="11"/>
          </p:nvPr>
        </p:nvSpPr>
        <p:spPr/>
        <p:txBody>
          <a:bodyPr/>
          <a:lstStyle/>
          <a:p>
            <a:endParaRPr lang="ar-IQ">
              <a:solidFill>
                <a:srgbClr val="F0A22E">
                  <a:shade val="75000"/>
                </a:srgbClr>
              </a:solidFill>
            </a:endParaRPr>
          </a:p>
        </p:txBody>
      </p:sp>
      <p:sp>
        <p:nvSpPr>
          <p:cNvPr id="31" name="عنصر نائب لرقم الشريحة 30"/>
          <p:cNvSpPr>
            <a:spLocks noGrp="1"/>
          </p:cNvSpPr>
          <p:nvPr>
            <p:ph type="sldNum" sz="quarter" idx="12"/>
          </p:nvPr>
        </p:nvSpPr>
        <p:spPr/>
        <p:txBody>
          <a:bodyPr/>
          <a:lstStyle/>
          <a:p>
            <a:fld id="{DC137551-6EA1-4B8F-9557-6C7C4D102AE3}" type="slidenum">
              <a:rPr lang="ar-IQ" smtClean="0">
                <a:solidFill>
                  <a:srgbClr val="F0A22E">
                    <a:shade val="75000"/>
                  </a:srgbClr>
                </a:solidFill>
              </a:rPr>
              <a:pPr/>
              <a:t>‹#›</a:t>
            </a:fld>
            <a:endParaRPr lang="ar-IQ">
              <a:solidFill>
                <a:srgbClr val="F0A22E">
                  <a:shade val="75000"/>
                </a:srgbClr>
              </a:solidFill>
            </a:endParaRPr>
          </a:p>
        </p:txBody>
      </p:sp>
    </p:spTree>
    <p:extLst>
      <p:ext uri="{BB962C8B-B14F-4D97-AF65-F5344CB8AC3E}">
        <p14:creationId xmlns:p14="http://schemas.microsoft.com/office/powerpoint/2010/main" val="17861709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9" name="عنوان 28"/>
          <p:cNvSpPr>
            <a:spLocks noGrp="1"/>
          </p:cNvSpPr>
          <p:nvPr>
            <p:ph type="title"/>
          </p:nvPr>
        </p:nvSpPr>
        <p:spPr>
          <a:xfrm>
            <a:off x="406400" y="5410200"/>
            <a:ext cx="11480800" cy="882650"/>
          </a:xfrm>
        </p:spPr>
        <p:txBody>
          <a:bodyPr anchor="ctr"/>
          <a:lstStyle>
            <a:lvl1pPr>
              <a:defRPr/>
            </a:lvl1p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375259" y="666750"/>
            <a:ext cx="57207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25" name="عنصر نائب للنص 24"/>
          <p:cNvSpPr>
            <a:spLocks noGrp="1"/>
          </p:cNvSpPr>
          <p:nvPr>
            <p:ph type="body" sz="half" idx="3"/>
          </p:nvPr>
        </p:nvSpPr>
        <p:spPr>
          <a:xfrm>
            <a:off x="6193367" y="666750"/>
            <a:ext cx="5722988"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quarter" idx="2"/>
          </p:nvPr>
        </p:nvSpPr>
        <p:spPr>
          <a:xfrm>
            <a:off x="375259" y="1316038"/>
            <a:ext cx="5720741"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8" name="عنصر نائب للمحتوى 27"/>
          <p:cNvSpPr>
            <a:spLocks noGrp="1"/>
          </p:cNvSpPr>
          <p:nvPr>
            <p:ph sz="quarter" idx="4"/>
          </p:nvPr>
        </p:nvSpPr>
        <p:spPr>
          <a:xfrm>
            <a:off x="6198307" y="1316038"/>
            <a:ext cx="571804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0" name="عنصر نائب للتاريخ 9"/>
          <p:cNvSpPr>
            <a:spLocks noGrp="1"/>
          </p:cNvSpPr>
          <p:nvPr>
            <p:ph type="dt" sz="half" idx="10"/>
          </p:nvPr>
        </p:nvSpPr>
        <p:spPr/>
        <p:txBody>
          <a:bodyPr/>
          <a:lstStyle/>
          <a:p>
            <a:fld id="{CF40F3DF-315E-4196-941D-A5C654B21AED}" type="datetimeFigureOut">
              <a:rPr lang="ar-IQ" smtClean="0">
                <a:solidFill>
                  <a:srgbClr val="F0A22E">
                    <a:shade val="75000"/>
                  </a:srgbClr>
                </a:solidFill>
              </a:rPr>
              <a:pPr/>
              <a:t>24/08/1445</a:t>
            </a:fld>
            <a:endParaRPr lang="ar-IQ">
              <a:solidFill>
                <a:srgbClr val="F0A22E">
                  <a:shade val="75000"/>
                </a:srgbClr>
              </a:solidFill>
            </a:endParaRPr>
          </a:p>
        </p:txBody>
      </p:sp>
      <p:sp>
        <p:nvSpPr>
          <p:cNvPr id="6" name="عنصر نائب للتذييل 5"/>
          <p:cNvSpPr>
            <a:spLocks noGrp="1"/>
          </p:cNvSpPr>
          <p:nvPr>
            <p:ph type="ftr" sz="quarter" idx="11"/>
          </p:nvPr>
        </p:nvSpPr>
        <p:spPr/>
        <p:txBody>
          <a:bodyPr/>
          <a:lstStyle/>
          <a:p>
            <a:endParaRPr lang="ar-IQ">
              <a:solidFill>
                <a:srgbClr val="F0A22E">
                  <a:shade val="75000"/>
                </a:srgbClr>
              </a:solidFill>
            </a:endParaRPr>
          </a:p>
        </p:txBody>
      </p:sp>
      <p:sp>
        <p:nvSpPr>
          <p:cNvPr id="7" name="عنصر نائب لرقم الشريحة 6"/>
          <p:cNvSpPr>
            <a:spLocks noGrp="1"/>
          </p:cNvSpPr>
          <p:nvPr>
            <p:ph type="sldNum" sz="quarter" idx="12"/>
          </p:nvPr>
        </p:nvSpPr>
        <p:spPr>
          <a:xfrm>
            <a:off x="10972800" y="6477000"/>
            <a:ext cx="1016000" cy="246888"/>
          </a:xfrm>
        </p:spPr>
        <p:txBody>
          <a:bodyPr/>
          <a:lstStyle/>
          <a:p>
            <a:fld id="{DC137551-6EA1-4B8F-9557-6C7C4D102AE3}" type="slidenum">
              <a:rPr lang="ar-IQ" smtClean="0">
                <a:solidFill>
                  <a:srgbClr val="F0A22E">
                    <a:shade val="75000"/>
                  </a:srgbClr>
                </a:solidFill>
              </a:rPr>
              <a:pPr/>
              <a:t>‹#›</a:t>
            </a:fld>
            <a:endParaRPr lang="ar-IQ">
              <a:solidFill>
                <a:srgbClr val="F0A22E">
                  <a:shade val="75000"/>
                </a:srgbClr>
              </a:solidFill>
            </a:endParaRPr>
          </a:p>
        </p:txBody>
      </p:sp>
      <p:sp>
        <p:nvSpPr>
          <p:cNvPr id="11" name="رابط مستقيم 10"/>
          <p:cNvSpPr>
            <a:spLocks noChangeShapeType="1"/>
          </p:cNvSpPr>
          <p:nvPr/>
        </p:nvSpPr>
        <p:spPr bwMode="auto">
          <a:xfrm>
            <a:off x="685800" y="6019801"/>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algn="r" defTabSz="914400" rtl="1"/>
            <a:endParaRPr lang="en-US" sz="1800">
              <a:solidFill>
                <a:prstClr val="black"/>
              </a:solidFill>
            </a:endParaRPr>
          </a:p>
        </p:txBody>
      </p:sp>
    </p:spTree>
    <p:extLst>
      <p:ext uri="{BB962C8B-B14F-4D97-AF65-F5344CB8AC3E}">
        <p14:creationId xmlns:p14="http://schemas.microsoft.com/office/powerpoint/2010/main" val="29816421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30" name="عنوان 29"/>
          <p:cNvSpPr>
            <a:spLocks noGrp="1"/>
          </p:cNvSpPr>
          <p:nvPr>
            <p:ph type="title"/>
          </p:nvPr>
        </p:nvSpPr>
        <p:spPr>
          <a:xfrm>
            <a:off x="402336" y="457200"/>
            <a:ext cx="11582400" cy="841248"/>
          </a:xfrm>
        </p:spPr>
        <p:txBody>
          <a:bodyPr/>
          <a:lstStyle/>
          <a:p>
            <a:r>
              <a:rPr kumimoji="0" lang="ar-SA" smtClean="0"/>
              <a:t>انقر لتحرير نمط العنوان الرئيسي</a:t>
            </a:r>
            <a:endParaRPr kumimoji="0" lang="en-US"/>
          </a:p>
        </p:txBody>
      </p:sp>
      <p:sp>
        <p:nvSpPr>
          <p:cNvPr id="12" name="عنصر نائب للتاريخ 11"/>
          <p:cNvSpPr>
            <a:spLocks noGrp="1"/>
          </p:cNvSpPr>
          <p:nvPr>
            <p:ph type="dt" sz="half" idx="10"/>
          </p:nvPr>
        </p:nvSpPr>
        <p:spPr/>
        <p:txBody>
          <a:bodyPr/>
          <a:lstStyle/>
          <a:p>
            <a:fld id="{CF40F3DF-315E-4196-941D-A5C654B21AED}" type="datetimeFigureOut">
              <a:rPr lang="ar-IQ" smtClean="0">
                <a:solidFill>
                  <a:srgbClr val="F0A22E">
                    <a:shade val="75000"/>
                  </a:srgbClr>
                </a:solidFill>
              </a:rPr>
              <a:pPr/>
              <a:t>24/08/1445</a:t>
            </a:fld>
            <a:endParaRPr lang="ar-IQ">
              <a:solidFill>
                <a:srgbClr val="F0A22E">
                  <a:shade val="75000"/>
                </a:srgbClr>
              </a:solidFill>
            </a:endParaRPr>
          </a:p>
        </p:txBody>
      </p:sp>
      <p:sp>
        <p:nvSpPr>
          <p:cNvPr id="21" name="عنصر نائب للتذييل 20"/>
          <p:cNvSpPr>
            <a:spLocks noGrp="1"/>
          </p:cNvSpPr>
          <p:nvPr>
            <p:ph type="ftr" sz="quarter" idx="11"/>
          </p:nvPr>
        </p:nvSpPr>
        <p:spPr/>
        <p:txBody>
          <a:bodyPr/>
          <a:lstStyle/>
          <a:p>
            <a:endParaRPr lang="ar-IQ">
              <a:solidFill>
                <a:srgbClr val="F0A22E">
                  <a:shade val="75000"/>
                </a:srgbClr>
              </a:solidFill>
            </a:endParaRPr>
          </a:p>
        </p:txBody>
      </p:sp>
      <p:sp>
        <p:nvSpPr>
          <p:cNvPr id="6" name="عنصر نائب لرقم الشريحة 5"/>
          <p:cNvSpPr>
            <a:spLocks noGrp="1"/>
          </p:cNvSpPr>
          <p:nvPr>
            <p:ph type="sldNum" sz="quarter" idx="12"/>
          </p:nvPr>
        </p:nvSpPr>
        <p:spPr/>
        <p:txBody>
          <a:bodyPr/>
          <a:lstStyle/>
          <a:p>
            <a:fld id="{DC137551-6EA1-4B8F-9557-6C7C4D102AE3}" type="slidenum">
              <a:rPr lang="ar-IQ" smtClean="0">
                <a:solidFill>
                  <a:srgbClr val="F0A22E">
                    <a:shade val="75000"/>
                  </a:srgbClr>
                </a:solidFill>
              </a:rPr>
              <a:pPr/>
              <a:t>‹#›</a:t>
            </a:fld>
            <a:endParaRPr lang="ar-IQ">
              <a:solidFill>
                <a:srgbClr val="F0A22E">
                  <a:shade val="75000"/>
                </a:srgbClr>
              </a:solidFill>
            </a:endParaRPr>
          </a:p>
        </p:txBody>
      </p:sp>
    </p:spTree>
    <p:extLst>
      <p:ext uri="{BB962C8B-B14F-4D97-AF65-F5344CB8AC3E}">
        <p14:creationId xmlns:p14="http://schemas.microsoft.com/office/powerpoint/2010/main" val="41654846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3" name="عنصر نائب للتاريخ 2"/>
          <p:cNvSpPr>
            <a:spLocks noGrp="1"/>
          </p:cNvSpPr>
          <p:nvPr>
            <p:ph type="dt" sz="half" idx="10"/>
          </p:nvPr>
        </p:nvSpPr>
        <p:spPr/>
        <p:txBody>
          <a:bodyPr/>
          <a:lstStyle/>
          <a:p>
            <a:fld id="{CF40F3DF-315E-4196-941D-A5C654B21AED}" type="datetimeFigureOut">
              <a:rPr lang="ar-IQ" smtClean="0">
                <a:solidFill>
                  <a:srgbClr val="F0A22E">
                    <a:shade val="75000"/>
                  </a:srgbClr>
                </a:solidFill>
              </a:rPr>
              <a:pPr/>
              <a:t>24/08/1445</a:t>
            </a:fld>
            <a:endParaRPr lang="ar-IQ">
              <a:solidFill>
                <a:srgbClr val="F0A22E">
                  <a:shade val="75000"/>
                </a:srgbClr>
              </a:solidFill>
            </a:endParaRPr>
          </a:p>
        </p:txBody>
      </p:sp>
      <p:sp>
        <p:nvSpPr>
          <p:cNvPr id="24" name="عنصر نائب للتذييل 23"/>
          <p:cNvSpPr>
            <a:spLocks noGrp="1"/>
          </p:cNvSpPr>
          <p:nvPr>
            <p:ph type="ftr" sz="quarter" idx="11"/>
          </p:nvPr>
        </p:nvSpPr>
        <p:spPr/>
        <p:txBody>
          <a:bodyPr/>
          <a:lstStyle/>
          <a:p>
            <a:endParaRPr lang="ar-IQ">
              <a:solidFill>
                <a:srgbClr val="F0A22E">
                  <a:shade val="75000"/>
                </a:srgbClr>
              </a:solidFill>
            </a:endParaRPr>
          </a:p>
        </p:txBody>
      </p:sp>
      <p:sp>
        <p:nvSpPr>
          <p:cNvPr id="7" name="عنصر نائب لرقم الشريحة 6"/>
          <p:cNvSpPr>
            <a:spLocks noGrp="1"/>
          </p:cNvSpPr>
          <p:nvPr>
            <p:ph type="sldNum" sz="quarter" idx="12"/>
          </p:nvPr>
        </p:nvSpPr>
        <p:spPr/>
        <p:txBody>
          <a:bodyPr/>
          <a:lstStyle/>
          <a:p>
            <a:fld id="{DC137551-6EA1-4B8F-9557-6C7C4D102AE3}" type="slidenum">
              <a:rPr lang="ar-IQ" smtClean="0">
                <a:solidFill>
                  <a:srgbClr val="F0A22E">
                    <a:shade val="75000"/>
                  </a:srgbClr>
                </a:solidFill>
              </a:rPr>
              <a:pPr/>
              <a:t>‹#›</a:t>
            </a:fld>
            <a:endParaRPr lang="ar-IQ">
              <a:solidFill>
                <a:srgbClr val="F0A22E">
                  <a:shade val="75000"/>
                </a:srgbClr>
              </a:solidFill>
            </a:endParaRPr>
          </a:p>
        </p:txBody>
      </p:sp>
    </p:spTree>
    <p:extLst>
      <p:ext uri="{BB962C8B-B14F-4D97-AF65-F5344CB8AC3E}">
        <p14:creationId xmlns:p14="http://schemas.microsoft.com/office/powerpoint/2010/main" val="2515270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39BC70FC-29FA-9640-9250-2DDB149371F5}" type="datetimeFigureOut">
              <a:rPr lang="en-US" smtClean="0"/>
              <a:t>3/4/2024</a:t>
            </a:fld>
            <a:endParaRPr lang="en-US"/>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0006833F-C466-7C43-A99B-D8CDCF2A0290}" type="slidenum">
              <a:rPr lang="en-US" smtClean="0"/>
              <a:t>‹#›</a:t>
            </a:fld>
            <a:endParaRPr lang="en-US"/>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5859956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8" name="رابط مستقيم 7"/>
          <p:cNvSpPr>
            <a:spLocks noChangeShapeType="1"/>
          </p:cNvSpPr>
          <p:nvPr/>
        </p:nvSpPr>
        <p:spPr bwMode="auto">
          <a:xfrm>
            <a:off x="685800" y="5849118"/>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algn="r" defTabSz="914400" rtl="1"/>
            <a:endParaRPr lang="en-US" sz="1800">
              <a:solidFill>
                <a:prstClr val="black"/>
              </a:solidFill>
            </a:endParaRPr>
          </a:p>
        </p:txBody>
      </p:sp>
      <p:sp>
        <p:nvSpPr>
          <p:cNvPr id="12" name="عنوان 11"/>
          <p:cNvSpPr>
            <a:spLocks noGrp="1"/>
          </p:cNvSpPr>
          <p:nvPr>
            <p:ph type="title"/>
          </p:nvPr>
        </p:nvSpPr>
        <p:spPr>
          <a:xfrm>
            <a:off x="609600" y="5486400"/>
            <a:ext cx="11277600" cy="520700"/>
          </a:xfrm>
        </p:spPr>
        <p:txBody>
          <a:bodyPr anchor="ctr"/>
          <a:lstStyle>
            <a:lvl1pPr algn="l">
              <a:buNone/>
              <a:defRPr sz="2000" b="1"/>
            </a:lvl1pPr>
          </a:lstStyle>
          <a:p>
            <a:r>
              <a:rPr kumimoji="0" lang="ar-SA" smtClean="0"/>
              <a:t>انقر لتحرير نمط العنوان الرئيسي</a:t>
            </a:r>
            <a:endParaRPr kumimoji="0" lang="en-US"/>
          </a:p>
        </p:txBody>
      </p:sp>
      <p:sp>
        <p:nvSpPr>
          <p:cNvPr id="26" name="عنصر نائب للنص 25"/>
          <p:cNvSpPr>
            <a:spLocks noGrp="1"/>
          </p:cNvSpPr>
          <p:nvPr>
            <p:ph type="body" idx="2"/>
          </p:nvPr>
        </p:nvSpPr>
        <p:spPr>
          <a:xfrm>
            <a:off x="609601" y="609600"/>
            <a:ext cx="4011084"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14" name="عنصر نائب للمحتوى 13"/>
          <p:cNvSpPr>
            <a:spLocks noGrp="1"/>
          </p:cNvSpPr>
          <p:nvPr>
            <p:ph sz="half" idx="1"/>
          </p:nvPr>
        </p:nvSpPr>
        <p:spPr>
          <a:xfrm>
            <a:off x="4766733" y="609600"/>
            <a:ext cx="7120467"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5" name="عنصر نائب للتاريخ 24"/>
          <p:cNvSpPr>
            <a:spLocks noGrp="1"/>
          </p:cNvSpPr>
          <p:nvPr>
            <p:ph type="dt" sz="half" idx="10"/>
          </p:nvPr>
        </p:nvSpPr>
        <p:spPr/>
        <p:txBody>
          <a:bodyPr/>
          <a:lstStyle/>
          <a:p>
            <a:fld id="{CF40F3DF-315E-4196-941D-A5C654B21AED}" type="datetimeFigureOut">
              <a:rPr lang="ar-IQ" smtClean="0">
                <a:solidFill>
                  <a:srgbClr val="F0A22E">
                    <a:shade val="75000"/>
                  </a:srgbClr>
                </a:solidFill>
              </a:rPr>
              <a:pPr/>
              <a:t>24/08/1445</a:t>
            </a:fld>
            <a:endParaRPr lang="ar-IQ">
              <a:solidFill>
                <a:srgbClr val="F0A22E">
                  <a:shade val="75000"/>
                </a:srgbClr>
              </a:solidFill>
            </a:endParaRPr>
          </a:p>
        </p:txBody>
      </p:sp>
      <p:sp>
        <p:nvSpPr>
          <p:cNvPr id="29" name="عنصر نائب للتذييل 28"/>
          <p:cNvSpPr>
            <a:spLocks noGrp="1"/>
          </p:cNvSpPr>
          <p:nvPr>
            <p:ph type="ftr" sz="quarter" idx="11"/>
          </p:nvPr>
        </p:nvSpPr>
        <p:spPr/>
        <p:txBody>
          <a:bodyPr/>
          <a:lstStyle/>
          <a:p>
            <a:endParaRPr lang="ar-IQ">
              <a:solidFill>
                <a:srgbClr val="F0A22E">
                  <a:shade val="75000"/>
                </a:srgbClr>
              </a:solidFill>
            </a:endParaRPr>
          </a:p>
        </p:txBody>
      </p:sp>
      <p:sp>
        <p:nvSpPr>
          <p:cNvPr id="7" name="عنصر نائب لرقم الشريحة 6"/>
          <p:cNvSpPr>
            <a:spLocks noGrp="1"/>
          </p:cNvSpPr>
          <p:nvPr>
            <p:ph type="sldNum" sz="quarter" idx="12"/>
          </p:nvPr>
        </p:nvSpPr>
        <p:spPr/>
        <p:txBody>
          <a:bodyPr/>
          <a:lstStyle/>
          <a:p>
            <a:fld id="{DC137551-6EA1-4B8F-9557-6C7C4D102AE3}" type="slidenum">
              <a:rPr lang="ar-IQ" smtClean="0">
                <a:solidFill>
                  <a:srgbClr val="F0A22E">
                    <a:shade val="75000"/>
                  </a:srgbClr>
                </a:solidFill>
              </a:rPr>
              <a:pPr/>
              <a:t>‹#›</a:t>
            </a:fld>
            <a:endParaRPr lang="ar-IQ">
              <a:solidFill>
                <a:srgbClr val="F0A22E">
                  <a:shade val="75000"/>
                </a:srgbClr>
              </a:solidFill>
            </a:endParaRPr>
          </a:p>
        </p:txBody>
      </p:sp>
    </p:spTree>
    <p:extLst>
      <p:ext uri="{BB962C8B-B14F-4D97-AF65-F5344CB8AC3E}">
        <p14:creationId xmlns:p14="http://schemas.microsoft.com/office/powerpoint/2010/main" val="30668686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13" name="عنصر نائب للصورة 12"/>
          <p:cNvSpPr>
            <a:spLocks noGrp="1"/>
          </p:cNvSpPr>
          <p:nvPr>
            <p:ph type="pic" idx="1"/>
          </p:nvPr>
        </p:nvSpPr>
        <p:spPr>
          <a:xfrm>
            <a:off x="4673600" y="616634"/>
            <a:ext cx="67056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ar-SA" smtClean="0"/>
              <a:t>انقر فوق الرمز لإضافة صورة</a:t>
            </a:r>
            <a:endParaRPr kumimoji="0" lang="en-US" dirty="0"/>
          </a:p>
        </p:txBody>
      </p:sp>
      <p:sp>
        <p:nvSpPr>
          <p:cNvPr id="7" name="عنصر نائب للتاريخ 6"/>
          <p:cNvSpPr>
            <a:spLocks noGrp="1"/>
          </p:cNvSpPr>
          <p:nvPr>
            <p:ph type="dt" sz="half" idx="10"/>
          </p:nvPr>
        </p:nvSpPr>
        <p:spPr/>
        <p:txBody>
          <a:bodyPr/>
          <a:lstStyle/>
          <a:p>
            <a:fld id="{CF40F3DF-315E-4196-941D-A5C654B21AED}" type="datetimeFigureOut">
              <a:rPr lang="ar-IQ" smtClean="0">
                <a:solidFill>
                  <a:srgbClr val="F0A22E">
                    <a:shade val="75000"/>
                  </a:srgbClr>
                </a:solidFill>
              </a:rPr>
              <a:pPr/>
              <a:t>24/08/1445</a:t>
            </a:fld>
            <a:endParaRPr lang="ar-IQ">
              <a:solidFill>
                <a:srgbClr val="F0A22E">
                  <a:shade val="75000"/>
                </a:srgbClr>
              </a:solidFill>
            </a:endParaRPr>
          </a:p>
        </p:txBody>
      </p:sp>
      <p:sp>
        <p:nvSpPr>
          <p:cNvPr id="5" name="عنصر نائب للتذييل 4"/>
          <p:cNvSpPr>
            <a:spLocks noGrp="1"/>
          </p:cNvSpPr>
          <p:nvPr>
            <p:ph type="ftr" sz="quarter" idx="11"/>
          </p:nvPr>
        </p:nvSpPr>
        <p:spPr/>
        <p:txBody>
          <a:bodyPr/>
          <a:lstStyle/>
          <a:p>
            <a:endParaRPr lang="ar-IQ">
              <a:solidFill>
                <a:srgbClr val="F0A22E">
                  <a:shade val="75000"/>
                </a:srgbClr>
              </a:solidFill>
            </a:endParaRPr>
          </a:p>
        </p:txBody>
      </p:sp>
      <p:sp>
        <p:nvSpPr>
          <p:cNvPr id="31" name="عنصر نائب لرقم الشريحة 30"/>
          <p:cNvSpPr>
            <a:spLocks noGrp="1"/>
          </p:cNvSpPr>
          <p:nvPr>
            <p:ph type="sldNum" sz="quarter" idx="12"/>
          </p:nvPr>
        </p:nvSpPr>
        <p:spPr/>
        <p:txBody>
          <a:bodyPr/>
          <a:lstStyle/>
          <a:p>
            <a:fld id="{DC137551-6EA1-4B8F-9557-6C7C4D102AE3}" type="slidenum">
              <a:rPr lang="ar-IQ" smtClean="0">
                <a:solidFill>
                  <a:srgbClr val="F0A22E">
                    <a:shade val="75000"/>
                  </a:srgbClr>
                </a:solidFill>
              </a:rPr>
              <a:pPr/>
              <a:t>‹#›</a:t>
            </a:fld>
            <a:endParaRPr lang="ar-IQ">
              <a:solidFill>
                <a:srgbClr val="F0A22E">
                  <a:shade val="75000"/>
                </a:srgbClr>
              </a:solidFill>
            </a:endParaRPr>
          </a:p>
        </p:txBody>
      </p:sp>
      <p:sp>
        <p:nvSpPr>
          <p:cNvPr id="17" name="عنوان 16"/>
          <p:cNvSpPr>
            <a:spLocks noGrp="1"/>
          </p:cNvSpPr>
          <p:nvPr>
            <p:ph type="title"/>
          </p:nvPr>
        </p:nvSpPr>
        <p:spPr>
          <a:xfrm>
            <a:off x="508000" y="4993760"/>
            <a:ext cx="7823200" cy="522288"/>
          </a:xfrm>
        </p:spPr>
        <p:txBody>
          <a:bodyPr anchor="ctr"/>
          <a:lstStyle>
            <a:lvl1pPr algn="l">
              <a:buNone/>
              <a:defRPr sz="2000" b="1"/>
            </a:lvl1pPr>
          </a:lstStyle>
          <a:p>
            <a:r>
              <a:rPr kumimoji="0" lang="ar-SA" smtClean="0"/>
              <a:t>انقر لتحرير نمط العنوان الرئيسي</a:t>
            </a:r>
            <a:endParaRPr kumimoji="0" lang="en-US"/>
          </a:p>
        </p:txBody>
      </p:sp>
      <p:sp>
        <p:nvSpPr>
          <p:cNvPr id="26" name="عنصر نائب للنص 25"/>
          <p:cNvSpPr>
            <a:spLocks noGrp="1"/>
          </p:cNvSpPr>
          <p:nvPr>
            <p:ph type="body" sz="half" idx="2"/>
          </p:nvPr>
        </p:nvSpPr>
        <p:spPr>
          <a:xfrm>
            <a:off x="508000" y="5533218"/>
            <a:ext cx="78232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Tree>
    <p:extLst>
      <p:ext uri="{BB962C8B-B14F-4D97-AF65-F5344CB8AC3E}">
        <p14:creationId xmlns:p14="http://schemas.microsoft.com/office/powerpoint/2010/main" val="12012404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CF40F3DF-315E-4196-941D-A5C654B21AED}" type="datetimeFigureOut">
              <a:rPr lang="ar-IQ" smtClean="0">
                <a:solidFill>
                  <a:srgbClr val="F0A22E">
                    <a:shade val="75000"/>
                  </a:srgbClr>
                </a:solidFill>
              </a:rPr>
              <a:pPr/>
              <a:t>24/08/1445</a:t>
            </a:fld>
            <a:endParaRPr lang="ar-IQ">
              <a:solidFill>
                <a:srgbClr val="F0A22E">
                  <a:shade val="75000"/>
                </a:srgbClr>
              </a:solidFill>
            </a:endParaRPr>
          </a:p>
        </p:txBody>
      </p:sp>
      <p:sp>
        <p:nvSpPr>
          <p:cNvPr id="5" name="عنصر نائب للتذييل 4"/>
          <p:cNvSpPr>
            <a:spLocks noGrp="1"/>
          </p:cNvSpPr>
          <p:nvPr>
            <p:ph type="ftr" sz="quarter" idx="11"/>
          </p:nvPr>
        </p:nvSpPr>
        <p:spPr/>
        <p:txBody>
          <a:bodyPr/>
          <a:lstStyle/>
          <a:p>
            <a:endParaRPr lang="ar-IQ">
              <a:solidFill>
                <a:srgbClr val="F0A22E">
                  <a:shade val="75000"/>
                </a:srgbClr>
              </a:solidFill>
            </a:endParaRPr>
          </a:p>
        </p:txBody>
      </p:sp>
      <p:sp>
        <p:nvSpPr>
          <p:cNvPr id="6" name="عنصر نائب لرقم الشريحة 5"/>
          <p:cNvSpPr>
            <a:spLocks noGrp="1"/>
          </p:cNvSpPr>
          <p:nvPr>
            <p:ph type="sldNum" sz="quarter" idx="12"/>
          </p:nvPr>
        </p:nvSpPr>
        <p:spPr/>
        <p:txBody>
          <a:bodyPr/>
          <a:lstStyle/>
          <a:p>
            <a:fld id="{DC137551-6EA1-4B8F-9557-6C7C4D102AE3}" type="slidenum">
              <a:rPr lang="ar-IQ" smtClean="0">
                <a:solidFill>
                  <a:srgbClr val="F0A22E">
                    <a:shade val="75000"/>
                  </a:srgbClr>
                </a:solidFill>
              </a:rPr>
              <a:pPr/>
              <a:t>‹#›</a:t>
            </a:fld>
            <a:endParaRPr lang="ar-IQ">
              <a:solidFill>
                <a:srgbClr val="F0A22E">
                  <a:shade val="75000"/>
                </a:srgbClr>
              </a:solidFill>
            </a:endParaRPr>
          </a:p>
        </p:txBody>
      </p:sp>
    </p:spTree>
    <p:extLst>
      <p:ext uri="{BB962C8B-B14F-4D97-AF65-F5344CB8AC3E}">
        <p14:creationId xmlns:p14="http://schemas.microsoft.com/office/powerpoint/2010/main" val="22089697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9144000" y="549277"/>
            <a:ext cx="24384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609600" y="549277"/>
            <a:ext cx="83312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CF40F3DF-315E-4196-941D-A5C654B21AED}" type="datetimeFigureOut">
              <a:rPr lang="ar-IQ" smtClean="0">
                <a:solidFill>
                  <a:srgbClr val="F0A22E">
                    <a:shade val="75000"/>
                  </a:srgbClr>
                </a:solidFill>
              </a:rPr>
              <a:pPr/>
              <a:t>24/08/1445</a:t>
            </a:fld>
            <a:endParaRPr lang="ar-IQ">
              <a:solidFill>
                <a:srgbClr val="F0A22E">
                  <a:shade val="75000"/>
                </a:srgbClr>
              </a:solidFill>
            </a:endParaRPr>
          </a:p>
        </p:txBody>
      </p:sp>
      <p:sp>
        <p:nvSpPr>
          <p:cNvPr id="5" name="عنصر نائب للتذييل 4"/>
          <p:cNvSpPr>
            <a:spLocks noGrp="1"/>
          </p:cNvSpPr>
          <p:nvPr>
            <p:ph type="ftr" sz="quarter" idx="11"/>
          </p:nvPr>
        </p:nvSpPr>
        <p:spPr/>
        <p:txBody>
          <a:bodyPr/>
          <a:lstStyle/>
          <a:p>
            <a:endParaRPr lang="ar-IQ">
              <a:solidFill>
                <a:srgbClr val="F0A22E">
                  <a:shade val="75000"/>
                </a:srgbClr>
              </a:solidFill>
            </a:endParaRPr>
          </a:p>
        </p:txBody>
      </p:sp>
      <p:sp>
        <p:nvSpPr>
          <p:cNvPr id="6" name="عنصر نائب لرقم الشريحة 5"/>
          <p:cNvSpPr>
            <a:spLocks noGrp="1"/>
          </p:cNvSpPr>
          <p:nvPr>
            <p:ph type="sldNum" sz="quarter" idx="12"/>
          </p:nvPr>
        </p:nvSpPr>
        <p:spPr/>
        <p:txBody>
          <a:bodyPr/>
          <a:lstStyle/>
          <a:p>
            <a:fld id="{DC137551-6EA1-4B8F-9557-6C7C4D102AE3}" type="slidenum">
              <a:rPr lang="ar-IQ" smtClean="0">
                <a:solidFill>
                  <a:srgbClr val="F0A22E">
                    <a:shade val="75000"/>
                  </a:srgbClr>
                </a:solidFill>
              </a:rPr>
              <a:pPr/>
              <a:t>‹#›</a:t>
            </a:fld>
            <a:endParaRPr lang="ar-IQ">
              <a:solidFill>
                <a:srgbClr val="F0A22E">
                  <a:shade val="75000"/>
                </a:srgbClr>
              </a:solidFill>
            </a:endParaRPr>
          </a:p>
        </p:txBody>
      </p:sp>
    </p:spTree>
    <p:extLst>
      <p:ext uri="{BB962C8B-B14F-4D97-AF65-F5344CB8AC3E}">
        <p14:creationId xmlns:p14="http://schemas.microsoft.com/office/powerpoint/2010/main" val="11329419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BC70FC-29FA-9640-9250-2DDB149371F5}"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6833F-C466-7C43-A99B-D8CDCF2A0290}" type="slidenum">
              <a:rPr lang="en-US" smtClean="0"/>
              <a:t>‹#›</a:t>
            </a:fld>
            <a:endParaRPr lang="en-US"/>
          </a:p>
        </p:txBody>
      </p:sp>
    </p:spTree>
    <p:extLst>
      <p:ext uri="{BB962C8B-B14F-4D97-AF65-F5344CB8AC3E}">
        <p14:creationId xmlns:p14="http://schemas.microsoft.com/office/powerpoint/2010/main" val="2341981388"/>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BC70FC-29FA-9640-9250-2DDB149371F5}"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6833F-C466-7C43-A99B-D8CDCF2A0290}" type="slidenum">
              <a:rPr lang="en-US" smtClean="0"/>
              <a:t>‹#›</a:t>
            </a:fld>
            <a:endParaRPr lang="en-US"/>
          </a:p>
        </p:txBody>
      </p:sp>
    </p:spTree>
    <p:extLst>
      <p:ext uri="{BB962C8B-B14F-4D97-AF65-F5344CB8AC3E}">
        <p14:creationId xmlns:p14="http://schemas.microsoft.com/office/powerpoint/2010/main" val="23879707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BC70FC-29FA-9640-9250-2DDB149371F5}"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6833F-C466-7C43-A99B-D8CDCF2A0290}" type="slidenum">
              <a:rPr lang="en-US" smtClean="0"/>
              <a:t>‹#›</a:t>
            </a:fld>
            <a:endParaRPr lang="en-US"/>
          </a:p>
        </p:txBody>
      </p:sp>
    </p:spTree>
    <p:extLst>
      <p:ext uri="{BB962C8B-B14F-4D97-AF65-F5344CB8AC3E}">
        <p14:creationId xmlns:p14="http://schemas.microsoft.com/office/powerpoint/2010/main" val="32620886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BC70FC-29FA-9640-9250-2DDB149371F5}" type="datetimeFigureOut">
              <a:rPr lang="en-US" smtClean="0"/>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06833F-C466-7C43-A99B-D8CDCF2A0290}" type="slidenum">
              <a:rPr lang="en-US" smtClean="0"/>
              <a:t>‹#›</a:t>
            </a:fld>
            <a:endParaRPr lang="en-US"/>
          </a:p>
        </p:txBody>
      </p:sp>
    </p:spTree>
    <p:extLst>
      <p:ext uri="{BB962C8B-B14F-4D97-AF65-F5344CB8AC3E}">
        <p14:creationId xmlns:p14="http://schemas.microsoft.com/office/powerpoint/2010/main" val="15331955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BC70FC-29FA-9640-9250-2DDB149371F5}" type="datetimeFigureOut">
              <a:rPr lang="en-US" smtClean="0"/>
              <a:t>3/4/2024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06833F-C466-7C43-A99B-D8CDCF2A0290}" type="slidenum">
              <a:rPr lang="en-US" smtClean="0"/>
              <a:t>‹#›</a:t>
            </a:fld>
            <a:endParaRPr lang="en-US"/>
          </a:p>
        </p:txBody>
      </p:sp>
    </p:spTree>
    <p:extLst>
      <p:ext uri="{BB962C8B-B14F-4D97-AF65-F5344CB8AC3E}">
        <p14:creationId xmlns:p14="http://schemas.microsoft.com/office/powerpoint/2010/main" val="36571774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BC70FC-29FA-9640-9250-2DDB149371F5}" type="datetimeFigureOut">
              <a:rPr lang="en-US" smtClean="0"/>
              <a:t>3/4/2024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06833F-C466-7C43-A99B-D8CDCF2A0290}" type="slidenum">
              <a:rPr lang="en-US" smtClean="0"/>
              <a:t>‹#›</a:t>
            </a:fld>
            <a:endParaRPr lang="en-US"/>
          </a:p>
        </p:txBody>
      </p:sp>
    </p:spTree>
    <p:extLst>
      <p:ext uri="{BB962C8B-B14F-4D97-AF65-F5344CB8AC3E}">
        <p14:creationId xmlns:p14="http://schemas.microsoft.com/office/powerpoint/2010/main" val="3158388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9BC70FC-29FA-9640-9250-2DDB149371F5}" type="datetimeFigureOut">
              <a:rPr lang="en-US" smtClean="0"/>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06833F-C466-7C43-A99B-D8CDCF2A0290}" type="slidenum">
              <a:rPr lang="en-US" smtClean="0"/>
              <a:t>‹#›</a:t>
            </a:fld>
            <a:endParaRPr lang="en-US"/>
          </a:p>
        </p:txBody>
      </p:sp>
    </p:spTree>
    <p:extLst>
      <p:ext uri="{BB962C8B-B14F-4D97-AF65-F5344CB8AC3E}">
        <p14:creationId xmlns:p14="http://schemas.microsoft.com/office/powerpoint/2010/main" val="27849234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BC70FC-29FA-9640-9250-2DDB149371F5}" type="datetimeFigureOut">
              <a:rPr lang="en-US" smtClean="0"/>
              <a:t>3/4/2024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06833F-C466-7C43-A99B-D8CDCF2A0290}" type="slidenum">
              <a:rPr lang="en-US" smtClean="0"/>
              <a:t>‹#›</a:t>
            </a:fld>
            <a:endParaRPr lang="en-US"/>
          </a:p>
        </p:txBody>
      </p:sp>
    </p:spTree>
    <p:extLst>
      <p:ext uri="{BB962C8B-B14F-4D97-AF65-F5344CB8AC3E}">
        <p14:creationId xmlns:p14="http://schemas.microsoft.com/office/powerpoint/2010/main" val="451935370"/>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BC70FC-29FA-9640-9250-2DDB149371F5}" type="datetimeFigureOut">
              <a:rPr lang="en-US" smtClean="0"/>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06833F-C466-7C43-A99B-D8CDCF2A0290}" type="slidenum">
              <a:rPr lang="en-US" smtClean="0"/>
              <a:t>‹#›</a:t>
            </a:fld>
            <a:endParaRPr lang="en-US"/>
          </a:p>
        </p:txBody>
      </p:sp>
    </p:spTree>
    <p:extLst>
      <p:ext uri="{BB962C8B-B14F-4D97-AF65-F5344CB8AC3E}">
        <p14:creationId xmlns:p14="http://schemas.microsoft.com/office/powerpoint/2010/main" val="853132575"/>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BC70FC-29FA-9640-9250-2DDB149371F5}" type="datetimeFigureOut">
              <a:rPr lang="en-US" smtClean="0"/>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06833F-C466-7C43-A99B-D8CDCF2A0290}" type="slidenum">
              <a:rPr lang="en-US" smtClean="0"/>
              <a:t>‹#›</a:t>
            </a:fld>
            <a:endParaRPr lang="en-US"/>
          </a:p>
        </p:txBody>
      </p:sp>
    </p:spTree>
    <p:extLst>
      <p:ext uri="{BB962C8B-B14F-4D97-AF65-F5344CB8AC3E}">
        <p14:creationId xmlns:p14="http://schemas.microsoft.com/office/powerpoint/2010/main" val="9202922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BC70FC-29FA-9640-9250-2DDB149371F5}"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6833F-C466-7C43-A99B-D8CDCF2A0290}" type="slidenum">
              <a:rPr lang="en-US" smtClean="0"/>
              <a:t>‹#›</a:t>
            </a:fld>
            <a:endParaRPr lang="en-US"/>
          </a:p>
        </p:txBody>
      </p:sp>
    </p:spTree>
    <p:extLst>
      <p:ext uri="{BB962C8B-B14F-4D97-AF65-F5344CB8AC3E}">
        <p14:creationId xmlns:p14="http://schemas.microsoft.com/office/powerpoint/2010/main" val="2577413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BC70FC-29FA-9640-9250-2DDB149371F5}"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6833F-C466-7C43-A99B-D8CDCF2A0290}" type="slidenum">
              <a:rPr lang="en-US" smtClean="0"/>
              <a:t>‹#›</a:t>
            </a:fld>
            <a:endParaRPr lang="en-US"/>
          </a:p>
        </p:txBody>
      </p:sp>
    </p:spTree>
    <p:extLst>
      <p:ext uri="{BB962C8B-B14F-4D97-AF65-F5344CB8AC3E}">
        <p14:creationId xmlns:p14="http://schemas.microsoft.com/office/powerpoint/2010/main" val="6602675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9BC70FC-29FA-9640-9250-2DDB149371F5}"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6833F-C466-7C43-A99B-D8CDCF2A0290}" type="slidenum">
              <a:rPr lang="en-US" smtClean="0"/>
              <a:t>‹#›</a:t>
            </a:fld>
            <a:endParaRPr lang="en-US"/>
          </a:p>
        </p:txBody>
      </p:sp>
    </p:spTree>
    <p:extLst>
      <p:ext uri="{BB962C8B-B14F-4D97-AF65-F5344CB8AC3E}">
        <p14:creationId xmlns:p14="http://schemas.microsoft.com/office/powerpoint/2010/main" val="1750025121"/>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39BC70FC-29FA-9640-9250-2DDB149371F5}"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6833F-C466-7C43-A99B-D8CDCF2A0290}" type="slidenum">
              <a:rPr lang="en-US" smtClean="0"/>
              <a:t>‹#›</a:t>
            </a:fld>
            <a:endParaRPr lang="en-US"/>
          </a:p>
        </p:txBody>
      </p:sp>
    </p:spTree>
    <p:extLst>
      <p:ext uri="{BB962C8B-B14F-4D97-AF65-F5344CB8AC3E}">
        <p14:creationId xmlns:p14="http://schemas.microsoft.com/office/powerpoint/2010/main" val="2320729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BC70FC-29FA-9640-9250-2DDB149371F5}"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6833F-C466-7C43-A99B-D8CDCF2A0290}" type="slidenum">
              <a:rPr lang="en-US" smtClean="0"/>
              <a:t>‹#›</a:t>
            </a:fld>
            <a:endParaRPr lang="en-US"/>
          </a:p>
        </p:txBody>
      </p:sp>
    </p:spTree>
    <p:extLst>
      <p:ext uri="{BB962C8B-B14F-4D97-AF65-F5344CB8AC3E}">
        <p14:creationId xmlns:p14="http://schemas.microsoft.com/office/powerpoint/2010/main" val="16382538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9BC70FC-29FA-9640-9250-2DDB149371F5}" type="datetimeFigureOut">
              <a:rPr lang="en-US" smtClean="0"/>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06833F-C466-7C43-A99B-D8CDCF2A0290}" type="slidenum">
              <a:rPr lang="en-US" smtClean="0"/>
              <a:t>‹#›</a:t>
            </a:fld>
            <a:endParaRPr lang="en-US"/>
          </a:p>
        </p:txBody>
      </p:sp>
    </p:spTree>
    <p:extLst>
      <p:ext uri="{BB962C8B-B14F-4D97-AF65-F5344CB8AC3E}">
        <p14:creationId xmlns:p14="http://schemas.microsoft.com/office/powerpoint/2010/main" val="26021725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9BC70FC-29FA-9640-9250-2DDB149371F5}" type="datetimeFigureOut">
              <a:rPr lang="en-US" smtClean="0"/>
              <a:t>3/4/2024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06833F-C466-7C43-A99B-D8CDCF2A0290}" type="slidenum">
              <a:rPr lang="en-US" smtClean="0"/>
              <a:t>‹#›</a:t>
            </a:fld>
            <a:endParaRPr lang="en-US"/>
          </a:p>
        </p:txBody>
      </p:sp>
    </p:spTree>
    <p:extLst>
      <p:ext uri="{BB962C8B-B14F-4D97-AF65-F5344CB8AC3E}">
        <p14:creationId xmlns:p14="http://schemas.microsoft.com/office/powerpoint/2010/main" val="3383604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9BC70FC-29FA-9640-9250-2DDB149371F5}" type="datetimeFigureOut">
              <a:rPr lang="en-US" smtClean="0"/>
              <a:t>3/4/2024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06833F-C466-7C43-A99B-D8CDCF2A0290}" type="slidenum">
              <a:rPr lang="en-US" smtClean="0"/>
              <a:t>‹#›</a:t>
            </a:fld>
            <a:endParaRPr lang="en-US"/>
          </a:p>
        </p:txBody>
      </p:sp>
    </p:spTree>
    <p:extLst>
      <p:ext uri="{BB962C8B-B14F-4D97-AF65-F5344CB8AC3E}">
        <p14:creationId xmlns:p14="http://schemas.microsoft.com/office/powerpoint/2010/main" val="14286973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39BC70FC-29FA-9640-9250-2DDB149371F5}" type="datetimeFigureOut">
              <a:rPr lang="en-US" smtClean="0"/>
              <a:t>3/4/2024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0006833F-C466-7C43-A99B-D8CDCF2A0290}" type="slidenum">
              <a:rPr lang="en-US" smtClean="0"/>
              <a:t>‹#›</a:t>
            </a:fld>
            <a:endParaRPr lang="en-US"/>
          </a:p>
        </p:txBody>
      </p:sp>
    </p:spTree>
    <p:extLst>
      <p:ext uri="{BB962C8B-B14F-4D97-AF65-F5344CB8AC3E}">
        <p14:creationId xmlns:p14="http://schemas.microsoft.com/office/powerpoint/2010/main" val="25607825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9BC70FC-29FA-9640-9250-2DDB149371F5}" type="datetimeFigureOut">
              <a:rPr lang="en-US" smtClean="0"/>
              <a:t>3/4/2024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0006833F-C466-7C43-A99B-D8CDCF2A0290}" type="slidenum">
              <a:rPr lang="en-US" smtClean="0"/>
              <a:t>‹#›</a:t>
            </a:fld>
            <a:endParaRPr lang="en-US"/>
          </a:p>
        </p:txBody>
      </p:sp>
    </p:spTree>
    <p:extLst>
      <p:ext uri="{BB962C8B-B14F-4D97-AF65-F5344CB8AC3E}">
        <p14:creationId xmlns:p14="http://schemas.microsoft.com/office/powerpoint/2010/main" val="653847680"/>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39BC70FC-29FA-9640-9250-2DDB149371F5}" type="datetimeFigureOut">
              <a:rPr lang="en-US" smtClean="0"/>
              <a:t>3/4/2024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0006833F-C466-7C43-A99B-D8CDCF2A0290}" type="slidenum">
              <a:rPr lang="en-US" smtClean="0"/>
              <a:t>‹#›</a:t>
            </a:fld>
            <a:endParaRPr lang="en-US"/>
          </a:p>
        </p:txBody>
      </p:sp>
    </p:spTree>
    <p:extLst>
      <p:ext uri="{BB962C8B-B14F-4D97-AF65-F5344CB8AC3E}">
        <p14:creationId xmlns:p14="http://schemas.microsoft.com/office/powerpoint/2010/main" val="3863487505"/>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BC70FC-29FA-9640-9250-2DDB149371F5}" type="datetimeFigureOut">
              <a:rPr lang="en-US" smtClean="0"/>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06833F-C466-7C43-A99B-D8CDCF2A0290}" type="slidenum">
              <a:rPr lang="en-US" smtClean="0"/>
              <a:t>‹#›</a:t>
            </a:fld>
            <a:endParaRPr lang="en-US"/>
          </a:p>
        </p:txBody>
      </p:sp>
    </p:spTree>
    <p:extLst>
      <p:ext uri="{BB962C8B-B14F-4D97-AF65-F5344CB8AC3E}">
        <p14:creationId xmlns:p14="http://schemas.microsoft.com/office/powerpoint/2010/main" val="27912543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BC70FC-29FA-9640-9250-2DDB149371F5}" type="datetimeFigureOut">
              <a:rPr lang="en-US" smtClean="0"/>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06833F-C466-7C43-A99B-D8CDCF2A0290}" type="slidenum">
              <a:rPr lang="en-US" smtClean="0"/>
              <a:t>‹#›</a:t>
            </a:fld>
            <a:endParaRPr lang="en-US"/>
          </a:p>
        </p:txBody>
      </p:sp>
    </p:spTree>
    <p:extLst>
      <p:ext uri="{BB962C8B-B14F-4D97-AF65-F5344CB8AC3E}">
        <p14:creationId xmlns:p14="http://schemas.microsoft.com/office/powerpoint/2010/main" val="31323529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BC70FC-29FA-9640-9250-2DDB149371F5}"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6833F-C466-7C43-A99B-D8CDCF2A0290}" type="slidenum">
              <a:rPr lang="en-US" smtClean="0"/>
              <a:t>‹#›</a:t>
            </a:fld>
            <a:endParaRPr lang="en-US"/>
          </a:p>
        </p:txBody>
      </p:sp>
    </p:spTree>
    <p:extLst>
      <p:ext uri="{BB962C8B-B14F-4D97-AF65-F5344CB8AC3E}">
        <p14:creationId xmlns:p14="http://schemas.microsoft.com/office/powerpoint/2010/main" val="19740977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BC70FC-29FA-9640-9250-2DDB149371F5}"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6833F-C466-7C43-A99B-D8CDCF2A0290}"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0276662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BC70FC-29FA-9640-9250-2DDB149371F5}"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6833F-C466-7C43-A99B-D8CDCF2A0290}" type="slidenum">
              <a:rPr lang="en-US" smtClean="0"/>
              <a:t>‹#›</a:t>
            </a:fld>
            <a:endParaRPr lang="en-US"/>
          </a:p>
        </p:txBody>
      </p:sp>
    </p:spTree>
    <p:extLst>
      <p:ext uri="{BB962C8B-B14F-4D97-AF65-F5344CB8AC3E}">
        <p14:creationId xmlns:p14="http://schemas.microsoft.com/office/powerpoint/2010/main" val="12541095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9BC70FC-29FA-9640-9250-2DDB149371F5}" type="datetimeFigureOut">
              <a:rPr lang="en-US" smtClean="0"/>
              <a:t>3/4/2024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6833F-C466-7C43-A99B-D8CDCF2A0290}" type="slidenum">
              <a:rPr lang="en-US" smtClean="0"/>
              <a:t>‹#›</a:t>
            </a:fld>
            <a:endParaRPr lang="en-US"/>
          </a:p>
        </p:txBody>
      </p:sp>
    </p:spTree>
    <p:extLst>
      <p:ext uri="{BB962C8B-B14F-4D97-AF65-F5344CB8AC3E}">
        <p14:creationId xmlns:p14="http://schemas.microsoft.com/office/powerpoint/2010/main" val="21963532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9BC70FC-29FA-9640-9250-2DDB149371F5}" type="datetimeFigureOut">
              <a:rPr lang="en-US" smtClean="0"/>
              <a:t>3/4/2024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6833F-C466-7C43-A99B-D8CDCF2A0290}" type="slidenum">
              <a:rPr lang="en-US" smtClean="0"/>
              <a:t>‹#›</a:t>
            </a:fld>
            <a:endParaRPr lang="en-US"/>
          </a:p>
        </p:txBody>
      </p:sp>
    </p:spTree>
    <p:extLst>
      <p:ext uri="{BB962C8B-B14F-4D97-AF65-F5344CB8AC3E}">
        <p14:creationId xmlns:p14="http://schemas.microsoft.com/office/powerpoint/2010/main" val="1989462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9BC70FC-29FA-9640-9250-2DDB149371F5}" type="datetimeFigureOut">
              <a:rPr lang="en-US" smtClean="0"/>
              <a:t>3/4/2024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06833F-C466-7C43-A99B-D8CDCF2A0290}" type="slidenum">
              <a:rPr lang="en-US" smtClean="0"/>
              <a:t>‹#›</a:t>
            </a:fld>
            <a:endParaRPr lang="en-US"/>
          </a:p>
        </p:txBody>
      </p:sp>
    </p:spTree>
    <p:extLst>
      <p:ext uri="{BB962C8B-B14F-4D97-AF65-F5344CB8AC3E}">
        <p14:creationId xmlns:p14="http://schemas.microsoft.com/office/powerpoint/2010/main" val="42878892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BC70FC-29FA-9640-9250-2DDB149371F5}"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6833F-C466-7C43-A99B-D8CDCF2A0290}" type="slidenum">
              <a:rPr lang="en-US" smtClean="0"/>
              <a:t>‹#›</a:t>
            </a:fld>
            <a:endParaRPr lang="en-US"/>
          </a:p>
        </p:txBody>
      </p:sp>
    </p:spTree>
    <p:extLst>
      <p:ext uri="{BB962C8B-B14F-4D97-AF65-F5344CB8AC3E}">
        <p14:creationId xmlns:p14="http://schemas.microsoft.com/office/powerpoint/2010/main" val="7389329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BC70FC-29FA-9640-9250-2DDB149371F5}"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6833F-C466-7C43-A99B-D8CDCF2A0290}" type="slidenum">
              <a:rPr lang="en-US" smtClean="0"/>
              <a:t>‹#›</a:t>
            </a:fld>
            <a:endParaRPr lang="en-US"/>
          </a:p>
        </p:txBody>
      </p:sp>
    </p:spTree>
    <p:extLst>
      <p:ext uri="{BB962C8B-B14F-4D97-AF65-F5344CB8AC3E}">
        <p14:creationId xmlns:p14="http://schemas.microsoft.com/office/powerpoint/2010/main" val="1829160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39BC70FC-29FA-9640-9250-2DDB149371F5}" type="datetimeFigureOut">
              <a:rPr lang="en-US" smtClean="0"/>
              <a:t>3/4/2024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06833F-C466-7C43-A99B-D8CDCF2A0290}" type="slidenum">
              <a:rPr lang="en-US" smtClean="0"/>
              <a:t>‹#›</a:t>
            </a:fld>
            <a:endParaRPr lang="en-US"/>
          </a:p>
        </p:txBody>
      </p:sp>
    </p:spTree>
    <p:extLst>
      <p:ext uri="{BB962C8B-B14F-4D97-AF65-F5344CB8AC3E}">
        <p14:creationId xmlns:p14="http://schemas.microsoft.com/office/powerpoint/2010/main" val="3680147386"/>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smtClean="0"/>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39BC70FC-29FA-9640-9250-2DDB149371F5}" type="datetimeFigureOut">
              <a:rPr lang="en-US" smtClean="0"/>
              <a:t>3/4/2024</a:t>
            </a:fld>
            <a:endParaRPr lang="en-US"/>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0006833F-C466-7C43-A99B-D8CDCF2A0290}" type="slidenum">
              <a:rPr lang="en-US" smtClean="0"/>
              <a:t>‹#›</a:t>
            </a:fld>
            <a:endParaRPr lang="en-US"/>
          </a:p>
        </p:txBody>
      </p:sp>
    </p:spTree>
    <p:extLst>
      <p:ext uri="{BB962C8B-B14F-4D97-AF65-F5344CB8AC3E}">
        <p14:creationId xmlns:p14="http://schemas.microsoft.com/office/powerpoint/2010/main" val="293366621"/>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39BC70FC-29FA-9640-9250-2DDB149371F5}" type="datetimeFigureOut">
              <a:rPr lang="en-US" smtClean="0"/>
              <a:t>3/4/2024</a:t>
            </a:fld>
            <a:endParaRPr lang="en-US"/>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0006833F-C466-7C43-A99B-D8CDCF2A0290}" type="slidenum">
              <a:rPr lang="en-US" smtClean="0"/>
              <a:t>‹#›</a:t>
            </a:fld>
            <a:endParaRPr lang="en-US"/>
          </a:p>
        </p:txBody>
      </p:sp>
    </p:spTree>
    <p:extLst>
      <p:ext uri="{BB962C8B-B14F-4D97-AF65-F5344CB8AC3E}">
        <p14:creationId xmlns:p14="http://schemas.microsoft.com/office/powerpoint/2010/main" val="302094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theme" Target="../theme/theme5.xml"/><Relationship Id="rId3" Type="http://schemas.openxmlformats.org/officeDocument/2006/relationships/slideLayout" Target="../slideLayouts/slideLayout47.xml"/><Relationship Id="rId21" Type="http://schemas.openxmlformats.org/officeDocument/2006/relationships/image" Target="../media/image6.png"/><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image" Target="../media/image5.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19" Type="http://schemas.openxmlformats.org/officeDocument/2006/relationships/image" Target="../media/image4.png"/><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39BC70FC-29FA-9640-9250-2DDB149371F5}" type="datetimeFigureOut">
              <a:rPr lang="en-US" smtClean="0"/>
              <a:t>3/4/2024</a:t>
            </a:fld>
            <a:endParaRPr lang="en-US"/>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0006833F-C466-7C43-A99B-D8CDCF2A0290}" type="slidenum">
              <a:rPr lang="en-US" smtClean="0"/>
              <a:t>‹#›</a:t>
            </a:fld>
            <a:endParaRPr lang="en-US"/>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146992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BC70FC-29FA-9640-9250-2DDB149371F5}" type="datetimeFigureOut">
              <a:rPr lang="en-US" smtClean="0"/>
              <a:t>3/4/2024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06833F-C466-7C43-A99B-D8CDCF2A0290}" type="slidenum">
              <a:rPr lang="en-US" smtClean="0"/>
              <a:t>‹#›</a:t>
            </a:fld>
            <a:endParaRPr lang="en-US"/>
          </a:p>
        </p:txBody>
      </p:sp>
    </p:spTree>
    <p:extLst>
      <p:ext uri="{BB962C8B-B14F-4D97-AF65-F5344CB8AC3E}">
        <p14:creationId xmlns:p14="http://schemas.microsoft.com/office/powerpoint/2010/main" val="4263172136"/>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رابط مستقيم 6"/>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algn="r" defTabSz="914400" rtl="1"/>
            <a:endParaRPr lang="en-US" sz="1800">
              <a:solidFill>
                <a:prstClr val="black"/>
              </a:solidFill>
            </a:endParaRPr>
          </a:p>
        </p:txBody>
      </p:sp>
      <p:sp>
        <p:nvSpPr>
          <p:cNvPr id="8" name="عنصر نائب للنص 7"/>
          <p:cNvSpPr>
            <a:spLocks noGrp="1"/>
          </p:cNvSpPr>
          <p:nvPr>
            <p:ph type="body" idx="1"/>
          </p:nvPr>
        </p:nvSpPr>
        <p:spPr>
          <a:xfrm>
            <a:off x="406400" y="1554163"/>
            <a:ext cx="11582400" cy="4525963"/>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1" name="عنصر نائب للتاريخ 10"/>
          <p:cNvSpPr>
            <a:spLocks noGrp="1"/>
          </p:cNvSpPr>
          <p:nvPr>
            <p:ph type="dt" sz="half" idx="2"/>
          </p:nvPr>
        </p:nvSpPr>
        <p:spPr>
          <a:xfrm>
            <a:off x="8636000" y="76201"/>
            <a:ext cx="3352800" cy="288925"/>
          </a:xfrm>
          <a:prstGeom prst="rect">
            <a:avLst/>
          </a:prstGeom>
        </p:spPr>
        <p:txBody>
          <a:bodyPr vert="horz"/>
          <a:lstStyle>
            <a:lvl1pPr algn="l" eaLnBrk="1" latinLnBrk="0" hangingPunct="1">
              <a:defRPr kumimoji="0" sz="1200">
                <a:solidFill>
                  <a:schemeClr val="accent1">
                    <a:shade val="75000"/>
                  </a:schemeClr>
                </a:solidFill>
              </a:defRPr>
            </a:lvl1pPr>
          </a:lstStyle>
          <a:p>
            <a:pPr defTabSz="914400" rtl="1"/>
            <a:fld id="{CF40F3DF-315E-4196-941D-A5C654B21AED}" type="datetimeFigureOut">
              <a:rPr lang="ar-IQ" smtClean="0">
                <a:solidFill>
                  <a:srgbClr val="F0A22E">
                    <a:shade val="75000"/>
                  </a:srgbClr>
                </a:solidFill>
              </a:rPr>
              <a:pPr defTabSz="914400" rtl="1"/>
              <a:t>24/08/1445</a:t>
            </a:fld>
            <a:endParaRPr lang="ar-IQ">
              <a:solidFill>
                <a:srgbClr val="F0A22E">
                  <a:shade val="75000"/>
                </a:srgbClr>
              </a:solidFill>
            </a:endParaRPr>
          </a:p>
        </p:txBody>
      </p:sp>
      <p:sp>
        <p:nvSpPr>
          <p:cNvPr id="28" name="عنصر نائب للتذييل 27"/>
          <p:cNvSpPr>
            <a:spLocks noGrp="1"/>
          </p:cNvSpPr>
          <p:nvPr>
            <p:ph type="ftr" sz="quarter" idx="3"/>
          </p:nvPr>
        </p:nvSpPr>
        <p:spPr>
          <a:xfrm>
            <a:off x="4165600" y="76201"/>
            <a:ext cx="4470400" cy="288925"/>
          </a:xfrm>
          <a:prstGeom prst="rect">
            <a:avLst/>
          </a:prstGeom>
        </p:spPr>
        <p:txBody>
          <a:bodyPr vert="horz"/>
          <a:lstStyle>
            <a:lvl1pPr algn="r" eaLnBrk="1" latinLnBrk="0" hangingPunct="1">
              <a:defRPr kumimoji="0" sz="1200">
                <a:solidFill>
                  <a:schemeClr val="accent1">
                    <a:shade val="75000"/>
                  </a:schemeClr>
                </a:solidFill>
              </a:defRPr>
            </a:lvl1pPr>
          </a:lstStyle>
          <a:p>
            <a:pPr defTabSz="914400" rtl="1"/>
            <a:endParaRPr lang="ar-IQ">
              <a:solidFill>
                <a:srgbClr val="F0A22E">
                  <a:shade val="75000"/>
                </a:srgbClr>
              </a:solidFill>
            </a:endParaRPr>
          </a:p>
        </p:txBody>
      </p:sp>
      <p:sp>
        <p:nvSpPr>
          <p:cNvPr id="5" name="عنصر نائب لرقم الشريحة 4"/>
          <p:cNvSpPr>
            <a:spLocks noGrp="1"/>
          </p:cNvSpPr>
          <p:nvPr>
            <p:ph type="sldNum" sz="quarter" idx="4"/>
          </p:nvPr>
        </p:nvSpPr>
        <p:spPr>
          <a:xfrm>
            <a:off x="10972800" y="6477001"/>
            <a:ext cx="1016000" cy="244475"/>
          </a:xfrm>
          <a:prstGeom prst="rect">
            <a:avLst/>
          </a:prstGeom>
        </p:spPr>
        <p:txBody>
          <a:bodyPr vert="horz"/>
          <a:lstStyle>
            <a:lvl1pPr algn="r" eaLnBrk="1" latinLnBrk="0" hangingPunct="1">
              <a:defRPr kumimoji="0" sz="1200">
                <a:solidFill>
                  <a:schemeClr val="accent1">
                    <a:shade val="75000"/>
                  </a:schemeClr>
                </a:solidFill>
              </a:defRPr>
            </a:lvl1pPr>
          </a:lstStyle>
          <a:p>
            <a:pPr defTabSz="914400" rtl="1"/>
            <a:fld id="{DC137551-6EA1-4B8F-9557-6C7C4D102AE3}" type="slidenum">
              <a:rPr lang="ar-IQ" smtClean="0">
                <a:solidFill>
                  <a:srgbClr val="F0A22E">
                    <a:shade val="75000"/>
                  </a:srgbClr>
                </a:solidFill>
              </a:rPr>
              <a:pPr defTabSz="914400" rtl="1"/>
              <a:t>‹#›</a:t>
            </a:fld>
            <a:endParaRPr lang="ar-IQ">
              <a:solidFill>
                <a:srgbClr val="F0A22E">
                  <a:shade val="75000"/>
                </a:srgbClr>
              </a:solidFill>
            </a:endParaRPr>
          </a:p>
        </p:txBody>
      </p:sp>
      <p:sp>
        <p:nvSpPr>
          <p:cNvPr id="10" name="عنصر نائب للعنوان 9"/>
          <p:cNvSpPr>
            <a:spLocks noGrp="1"/>
          </p:cNvSpPr>
          <p:nvPr>
            <p:ph type="title"/>
          </p:nvPr>
        </p:nvSpPr>
        <p:spPr>
          <a:xfrm>
            <a:off x="406400" y="457200"/>
            <a:ext cx="11582400" cy="838200"/>
          </a:xfrm>
          <a:prstGeom prst="rect">
            <a:avLst/>
          </a:prstGeom>
        </p:spPr>
        <p:txBody>
          <a:bodyPr vert="horz" anchor="ctr">
            <a:normAutofit/>
          </a:bodyPr>
          <a:lstStyle/>
          <a:p>
            <a:r>
              <a:rPr kumimoji="0" lang="ar-SA" smtClean="0"/>
              <a:t>انقر لتحرير نمط العنوان الرئيسي</a:t>
            </a:r>
            <a:endParaRPr kumimoji="0" lang="en-US"/>
          </a:p>
        </p:txBody>
      </p:sp>
      <p:sp>
        <p:nvSpPr>
          <p:cNvPr id="9" name="رابط مستقيم 8"/>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algn="r" defTabSz="914400" rtl="1"/>
            <a:endParaRPr lang="en-US" sz="1800">
              <a:solidFill>
                <a:prstClr val="black"/>
              </a:solidFill>
            </a:endParaRPr>
          </a:p>
        </p:txBody>
      </p:sp>
      <p:sp>
        <p:nvSpPr>
          <p:cNvPr id="12" name="رابط مستقيم 11"/>
          <p:cNvSpPr>
            <a:spLocks noChangeShapeType="1"/>
          </p:cNvSpPr>
          <p:nvPr/>
        </p:nvSpPr>
        <p:spPr bwMode="auto">
          <a:xfrm>
            <a:off x="685800" y="1057987"/>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algn="r" defTabSz="914400" rtl="1"/>
            <a:endParaRPr lang="en-US" sz="1800">
              <a:solidFill>
                <a:prstClr val="black"/>
              </a:solidFill>
            </a:endParaRPr>
          </a:p>
        </p:txBody>
      </p:sp>
    </p:spTree>
    <p:extLst>
      <p:ext uri="{BB962C8B-B14F-4D97-AF65-F5344CB8AC3E}">
        <p14:creationId xmlns:p14="http://schemas.microsoft.com/office/powerpoint/2010/main" val="4082306364"/>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1"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r" rtl="1"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r" rtl="1"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r" rtl="1"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r" rtl="1"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r" rtl="1"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r" rtl="1"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r" rtl="1"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BC70FC-29FA-9640-9250-2DDB149371F5}" type="datetimeFigureOut">
              <a:rPr lang="en-US" smtClean="0"/>
              <a:t>3/4/2024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06833F-C466-7C43-A99B-D8CDCF2A0290}" type="slidenum">
              <a:rPr lang="en-US" smtClean="0"/>
              <a:t>‹#›</a:t>
            </a:fld>
            <a:endParaRPr lang="en-US"/>
          </a:p>
        </p:txBody>
      </p:sp>
    </p:spTree>
    <p:extLst>
      <p:ext uri="{BB962C8B-B14F-4D97-AF65-F5344CB8AC3E}">
        <p14:creationId xmlns:p14="http://schemas.microsoft.com/office/powerpoint/2010/main" val="3302770152"/>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9BC70FC-29FA-9640-9250-2DDB149371F5}" type="datetimeFigureOut">
              <a:rPr lang="en-US" smtClean="0"/>
              <a:t>3/4/2024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006833F-C466-7C43-A99B-D8CDCF2A0290}" type="slidenum">
              <a:rPr lang="en-US" smtClean="0"/>
              <a:t>‹#›</a:t>
            </a:fld>
            <a:endParaRPr lang="en-US"/>
          </a:p>
        </p:txBody>
      </p:sp>
    </p:spTree>
    <p:extLst>
      <p:ext uri="{BB962C8B-B14F-4D97-AF65-F5344CB8AC3E}">
        <p14:creationId xmlns:p14="http://schemas.microsoft.com/office/powerpoint/2010/main" val="1019174598"/>
      </p:ext>
    </p:extLst>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 id="21474838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مستدير الزوايا 12"/>
          <p:cNvSpPr/>
          <p:nvPr/>
        </p:nvSpPr>
        <p:spPr>
          <a:xfrm>
            <a:off x="2862073" y="2527604"/>
            <a:ext cx="6296334" cy="932688"/>
          </a:xfrm>
          <a:prstGeom prst="roundRect">
            <a:avLst/>
          </a:prstGeom>
          <a:noFill/>
          <a:ln w="25400" cap="flat" cmpd="sng" algn="ctr">
            <a:solidFill>
              <a:srgbClr val="00FF00"/>
            </a:solidFill>
            <a:prstDash val="solid"/>
          </a:ln>
          <a:effectLst>
            <a:glow rad="228600">
              <a:schemeClr val="accent4">
                <a:satMod val="175000"/>
                <a:alpha val="40000"/>
              </a:schemeClr>
            </a:glow>
          </a:effectLst>
        </p:spPr>
        <p:txBody>
          <a:bodyPr rtlCol="1" anchor="ctr"/>
          <a:lstStyle/>
          <a:p>
            <a:pPr lvl="0" algn="ctr" defTabSz="914400"/>
            <a:r>
              <a:rPr lang="en-US" sz="6000" b="1" dirty="0" smtClean="0">
                <a:ln w="18415" cmpd="sng">
                  <a:solidFill>
                    <a:srgbClr val="FFFFFF"/>
                  </a:solidFill>
                  <a:prstDash val="solid"/>
                </a:ln>
                <a:solidFill>
                  <a:srgbClr val="FF0066"/>
                </a:solidFill>
                <a:effectLst>
                  <a:outerShdw blurRad="63500" dir="3600000" algn="tl" rotWithShape="0">
                    <a:srgbClr val="000000">
                      <a:alpha val="70000"/>
                    </a:srgbClr>
                  </a:outerShdw>
                </a:effectLst>
                <a:latin typeface="Berlin Sans FB Demi" pitchFamily="34" charset="0"/>
              </a:rPr>
              <a:t> Rampant Caries</a:t>
            </a:r>
            <a:endParaRPr lang="en-US" sz="6000" b="1" dirty="0">
              <a:ln w="18415" cmpd="sng">
                <a:solidFill>
                  <a:srgbClr val="FFFFFF"/>
                </a:solidFill>
                <a:prstDash val="solid"/>
              </a:ln>
              <a:solidFill>
                <a:srgbClr val="FF0066"/>
              </a:solidFill>
              <a:effectLst>
                <a:outerShdw blurRad="63500" dir="3600000" algn="tl" rotWithShape="0">
                  <a:srgbClr val="000000">
                    <a:alpha val="70000"/>
                  </a:srgbClr>
                </a:outerShdw>
              </a:effectLst>
              <a:latin typeface="Berlin Sans FB Demi" pitchFamily="34" charset="0"/>
            </a:endParaRPr>
          </a:p>
        </p:txBody>
      </p:sp>
      <p:sp>
        <p:nvSpPr>
          <p:cNvPr id="4" name="مستطيل مستدير الزوايا 12"/>
          <p:cNvSpPr/>
          <p:nvPr/>
        </p:nvSpPr>
        <p:spPr>
          <a:xfrm>
            <a:off x="8065008" y="5678424"/>
            <a:ext cx="3988998" cy="1050226"/>
          </a:xfrm>
          <a:prstGeom prst="roundRect">
            <a:avLst/>
          </a:prstGeom>
          <a:solidFill>
            <a:schemeClr val="accent1">
              <a:lumMod val="40000"/>
              <a:lumOff val="60000"/>
              <a:alpha val="73000"/>
            </a:schemeClr>
          </a:solidFill>
          <a:ln w="25400" cap="flat" cmpd="sng" algn="ctr">
            <a:solidFill>
              <a:srgbClr val="F0A22E">
                <a:shade val="50000"/>
              </a:srgbClr>
            </a:solidFill>
            <a:prstDash val="solid"/>
          </a:ln>
          <a:effectLst/>
        </p:spPr>
        <p:txBody>
          <a:bodyPr rtlCol="1" anchor="ctr"/>
          <a:lstStyle/>
          <a:p>
            <a:pPr lvl="0" algn="ctr" defTabSz="914400"/>
            <a:r>
              <a:rPr lang="en-US" sz="2400" dirty="0" err="1" smtClean="0">
                <a:ln w="0"/>
                <a:solidFill>
                  <a:schemeClr val="accent2">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Lec</a:t>
            </a:r>
            <a:r>
              <a:rPr lang="en-US" sz="2400" dirty="0" smtClean="0">
                <a:ln w="0"/>
                <a:solidFill>
                  <a:schemeClr val="accent2">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Juman </a:t>
            </a:r>
            <a:r>
              <a:rPr lang="en-US" sz="2400" dirty="0" err="1" smtClean="0">
                <a:ln w="0"/>
                <a:solidFill>
                  <a:schemeClr val="accent2">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Dhia</a:t>
            </a:r>
            <a:r>
              <a:rPr lang="en-US" sz="2400" dirty="0" smtClean="0">
                <a:ln w="0"/>
                <a:solidFill>
                  <a:schemeClr val="accent2">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Al-</a:t>
            </a:r>
            <a:r>
              <a:rPr lang="en-US" sz="2400" dirty="0" err="1" smtClean="0">
                <a:ln w="0"/>
                <a:solidFill>
                  <a:schemeClr val="accent2">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khayoun</a:t>
            </a:r>
            <a:endParaRPr lang="en-US" sz="2400" dirty="0" smtClean="0">
              <a:ln w="0"/>
              <a:solidFill>
                <a:schemeClr val="accent2">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lvl="0" algn="ctr" defTabSz="914400"/>
            <a:r>
              <a:rPr lang="en-US" sz="2000" dirty="0" err="1" smtClean="0">
                <a:ln w="0"/>
                <a:solidFill>
                  <a:schemeClr val="accent2">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Pedodontic</a:t>
            </a:r>
            <a:r>
              <a:rPr lang="en-US" sz="2000" dirty="0" smtClean="0">
                <a:ln w="0"/>
                <a:solidFill>
                  <a:schemeClr val="accent2">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and preventive Dentistry</a:t>
            </a:r>
            <a:endParaRPr lang="en-US" sz="2000" dirty="0">
              <a:ln w="0"/>
              <a:solidFill>
                <a:schemeClr val="accent2">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6" name="Picture 5"/>
          <p:cNvPicPr/>
          <p:nvPr/>
        </p:nvPicPr>
        <p:blipFill rotWithShape="1">
          <a:blip r:embed="rId2">
            <a:extLst>
              <a:ext uri="{28A0092B-C50C-407E-A947-70E740481C1C}">
                <a14:useLocalDpi xmlns:a14="http://schemas.microsoft.com/office/drawing/2010/main" val="0"/>
              </a:ext>
            </a:extLst>
          </a:blip>
          <a:srcRect l="11931" t="12559" r="10111" b="9603"/>
          <a:stretch/>
        </p:blipFill>
        <p:spPr bwMode="auto">
          <a:xfrm>
            <a:off x="10351008" y="-1"/>
            <a:ext cx="1840992" cy="17099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 name="Picture 1"/>
          <p:cNvPicPr>
            <a:picLocks noChangeAspect="1"/>
          </p:cNvPicPr>
          <p:nvPr/>
        </p:nvPicPr>
        <p:blipFill>
          <a:blip r:embed="rId3"/>
          <a:stretch>
            <a:fillRect/>
          </a:stretch>
        </p:blipFill>
        <p:spPr>
          <a:xfrm>
            <a:off x="0" y="1"/>
            <a:ext cx="1604233" cy="14813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00243759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075688" y="137160"/>
            <a:ext cx="8449056" cy="707886"/>
          </a:xfrm>
          <a:prstGeom prst="rect">
            <a:avLst/>
          </a:prstGeom>
          <a:solidFill>
            <a:schemeClr val="accent1">
              <a:lumMod val="50000"/>
            </a:schemeClr>
          </a:solidFill>
          <a:scene3d>
            <a:camera prst="orthographicFront"/>
            <a:lightRig rig="threePt" dir="t"/>
          </a:scene3d>
          <a:sp3d>
            <a:bevelT w="152400" h="50800" prst="softRound"/>
          </a:sp3d>
        </p:spPr>
        <p:txBody>
          <a:bodyPr wrap="square" rtlCol="0">
            <a:spAutoFit/>
          </a:bodyPr>
          <a:lstStyle/>
          <a:p>
            <a:r>
              <a:rPr lang="en-US" sz="4000" b="1" dirty="0">
                <a:solidFill>
                  <a:srgbClr val="FFFF00"/>
                </a:solidFill>
              </a:rPr>
              <a:t>Classification of rampant caries</a:t>
            </a:r>
          </a:p>
        </p:txBody>
      </p:sp>
      <p:sp>
        <p:nvSpPr>
          <p:cNvPr id="2" name="TextBox 1"/>
          <p:cNvSpPr txBox="1"/>
          <p:nvPr/>
        </p:nvSpPr>
        <p:spPr>
          <a:xfrm>
            <a:off x="298704" y="1158531"/>
            <a:ext cx="11430000" cy="5262979"/>
          </a:xfrm>
          <a:prstGeom prst="rect">
            <a:avLst/>
          </a:prstGeom>
          <a:noFill/>
        </p:spPr>
        <p:txBody>
          <a:bodyPr wrap="square" rtlCol="0">
            <a:spAutoFit/>
          </a:bodyPr>
          <a:lstStyle/>
          <a:p>
            <a:r>
              <a:rPr lang="en-US" sz="2400" dirty="0" smtClean="0">
                <a:solidFill>
                  <a:schemeClr val="accent1">
                    <a:lumMod val="50000"/>
                  </a:schemeClr>
                </a:solidFill>
              </a:rPr>
              <a:t>Rampant </a:t>
            </a:r>
            <a:r>
              <a:rPr lang="en-US" sz="2400" dirty="0">
                <a:solidFill>
                  <a:schemeClr val="accent1">
                    <a:lumMod val="50000"/>
                  </a:schemeClr>
                </a:solidFill>
              </a:rPr>
              <a:t>caries is classified according to </a:t>
            </a:r>
            <a:r>
              <a:rPr lang="en-US" sz="2400" dirty="0" err="1">
                <a:solidFill>
                  <a:schemeClr val="accent1">
                    <a:lumMod val="50000"/>
                  </a:schemeClr>
                </a:solidFill>
              </a:rPr>
              <a:t>Garg</a:t>
            </a:r>
            <a:r>
              <a:rPr lang="en-US" sz="2400" dirty="0">
                <a:solidFill>
                  <a:schemeClr val="accent1">
                    <a:lumMod val="50000"/>
                  </a:schemeClr>
                </a:solidFill>
              </a:rPr>
              <a:t> and </a:t>
            </a:r>
            <a:r>
              <a:rPr lang="en-US" sz="2400" dirty="0" err="1">
                <a:solidFill>
                  <a:schemeClr val="accent1">
                    <a:lumMod val="50000"/>
                  </a:schemeClr>
                </a:solidFill>
              </a:rPr>
              <a:t>Garg</a:t>
            </a:r>
            <a:r>
              <a:rPr lang="en-US" sz="2400" dirty="0">
                <a:solidFill>
                  <a:schemeClr val="accent1">
                    <a:lumMod val="50000"/>
                  </a:schemeClr>
                </a:solidFill>
              </a:rPr>
              <a:t>, (2010) of following three types</a:t>
            </a:r>
            <a:r>
              <a:rPr lang="en-US" sz="2400" dirty="0" smtClean="0">
                <a:solidFill>
                  <a:schemeClr val="accent1">
                    <a:lumMod val="50000"/>
                  </a:schemeClr>
                </a:solidFill>
              </a:rPr>
              <a:t>:</a:t>
            </a:r>
            <a:endParaRPr lang="ar-IQ" sz="2400" dirty="0" smtClean="0"/>
          </a:p>
          <a:p>
            <a:r>
              <a:rPr lang="en-US" sz="2400" dirty="0" smtClean="0"/>
              <a:t> </a:t>
            </a:r>
            <a:r>
              <a:rPr lang="en-US" sz="2400" dirty="0"/>
              <a:t>1- </a:t>
            </a:r>
            <a:r>
              <a:rPr lang="en-US" sz="2400" b="1" u="sng" dirty="0">
                <a:solidFill>
                  <a:srgbClr val="C00000"/>
                </a:solidFill>
              </a:rPr>
              <a:t>Early childhood caries</a:t>
            </a:r>
            <a:r>
              <a:rPr lang="en-US" sz="2400" b="1" u="sng" dirty="0"/>
              <a:t> </a:t>
            </a:r>
            <a:r>
              <a:rPr lang="en-US" sz="2400" dirty="0"/>
              <a:t>is a term used to describe dental caries present in the primary dentition of young children</a:t>
            </a:r>
            <a:r>
              <a:rPr lang="en-US" sz="2400" dirty="0" smtClean="0"/>
              <a:t>.</a:t>
            </a:r>
          </a:p>
          <a:p>
            <a:endParaRPr lang="ar-IQ" sz="2400" dirty="0" smtClean="0"/>
          </a:p>
          <a:p>
            <a:pPr algn="just"/>
            <a:r>
              <a:rPr lang="en-US" sz="2400" dirty="0" smtClean="0"/>
              <a:t> </a:t>
            </a:r>
            <a:r>
              <a:rPr lang="en-US" sz="2400" dirty="0">
                <a:solidFill>
                  <a:srgbClr val="C00000"/>
                </a:solidFill>
              </a:rPr>
              <a:t>2- </a:t>
            </a:r>
            <a:r>
              <a:rPr lang="en-US" sz="2400" b="1" u="sng" dirty="0">
                <a:solidFill>
                  <a:srgbClr val="C00000"/>
                </a:solidFill>
              </a:rPr>
              <a:t>Bottle caries or nursing caries </a:t>
            </a:r>
            <a:r>
              <a:rPr lang="en-US" sz="2400" dirty="0">
                <a:solidFill>
                  <a:srgbClr val="002060"/>
                </a:solidFill>
              </a:rPr>
              <a:t>are names used to describe a particular form of rampant caries in the primary dentition of infants and young children. The clinical pattern is characteristic, with the four maxillary deciduous incisors most severely affected</a:t>
            </a:r>
            <a:r>
              <a:rPr lang="en-US" sz="2400" dirty="0" smtClean="0">
                <a:solidFill>
                  <a:srgbClr val="002060"/>
                </a:solidFill>
              </a:rPr>
              <a:t>.</a:t>
            </a:r>
          </a:p>
          <a:p>
            <a:pPr algn="just"/>
            <a:endParaRPr lang="ar-IQ" sz="2400" dirty="0" smtClean="0"/>
          </a:p>
          <a:p>
            <a:pPr algn="just">
              <a:lnSpc>
                <a:spcPct val="150000"/>
              </a:lnSpc>
            </a:pPr>
            <a:r>
              <a:rPr lang="en-US" sz="2400" dirty="0" smtClean="0"/>
              <a:t> </a:t>
            </a:r>
            <a:r>
              <a:rPr lang="en-US" sz="2400" b="1" dirty="0">
                <a:solidFill>
                  <a:srgbClr val="A50021"/>
                </a:solidFill>
              </a:rPr>
              <a:t>3- </a:t>
            </a:r>
            <a:r>
              <a:rPr lang="en-US" sz="2400" b="1" u="sng" dirty="0" err="1">
                <a:solidFill>
                  <a:srgbClr val="A50021"/>
                </a:solidFill>
              </a:rPr>
              <a:t>Xerostomia</a:t>
            </a:r>
            <a:r>
              <a:rPr lang="en-US" sz="2400" b="1" u="sng" dirty="0">
                <a:solidFill>
                  <a:srgbClr val="A50021"/>
                </a:solidFill>
              </a:rPr>
              <a:t> induced rampant caries </a:t>
            </a:r>
            <a:r>
              <a:rPr lang="en-US" sz="2400" dirty="0"/>
              <a:t>(radiation rampant caries) are commonly observed that after radiotherapy of malignant areas of or near the salivary glands. Because of radiotherapy salivary flow is very much reduced. This results in rampant caries even in those teeth which were free from caries before radiotherapy</a:t>
            </a:r>
            <a:r>
              <a:rPr lang="en-US" sz="2400" dirty="0" smtClean="0"/>
              <a:t>.</a:t>
            </a:r>
            <a:endParaRPr lang="en-US" sz="2400" dirty="0" smtClean="0"/>
          </a:p>
        </p:txBody>
      </p:sp>
    </p:spTree>
    <p:extLst>
      <p:ext uri="{BB962C8B-B14F-4D97-AF65-F5344CB8AC3E}">
        <p14:creationId xmlns:p14="http://schemas.microsoft.com/office/powerpoint/2010/main" val="26519702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075688" y="0"/>
            <a:ext cx="8449056" cy="707886"/>
          </a:xfrm>
          <a:prstGeom prst="rect">
            <a:avLst/>
          </a:prstGeom>
          <a:noFill/>
        </p:spPr>
        <p:txBody>
          <a:bodyPr wrap="square" rtlCol="0">
            <a:spAutoFit/>
          </a:bodyPr>
          <a:lstStyle/>
          <a:p>
            <a:r>
              <a:rPr lang="en-US" sz="4000" b="1" dirty="0"/>
              <a:t>Classification of </a:t>
            </a:r>
            <a:r>
              <a:rPr lang="en-US" sz="4000" b="1" dirty="0" smtClean="0"/>
              <a:t>Early Childhood Caries</a:t>
            </a:r>
            <a:endParaRPr lang="en-US" sz="4000" b="1" dirty="0"/>
          </a:p>
        </p:txBody>
      </p:sp>
      <p:sp>
        <p:nvSpPr>
          <p:cNvPr id="2" name="TextBox 1"/>
          <p:cNvSpPr txBox="1"/>
          <p:nvPr/>
        </p:nvSpPr>
        <p:spPr>
          <a:xfrm>
            <a:off x="298704" y="707886"/>
            <a:ext cx="11430000" cy="4893647"/>
          </a:xfrm>
          <a:prstGeom prst="rect">
            <a:avLst/>
          </a:prstGeom>
          <a:noFill/>
        </p:spPr>
        <p:txBody>
          <a:bodyPr wrap="square" rtlCol="0">
            <a:spAutoFit/>
          </a:bodyPr>
          <a:lstStyle/>
          <a:p>
            <a:endParaRPr lang="en-US" sz="2400" dirty="0">
              <a:solidFill>
                <a:schemeClr val="accent1">
                  <a:lumMod val="50000"/>
                </a:schemeClr>
              </a:solidFill>
            </a:endParaRPr>
          </a:p>
          <a:p>
            <a:endParaRPr lang="en-US" sz="2400" dirty="0" smtClean="0"/>
          </a:p>
          <a:p>
            <a:r>
              <a:rPr lang="en-US" sz="2400" dirty="0" smtClean="0">
                <a:solidFill>
                  <a:srgbClr val="FF0000"/>
                </a:solidFill>
              </a:rPr>
              <a:t> </a:t>
            </a:r>
            <a:r>
              <a:rPr lang="en-US" sz="2400" dirty="0">
                <a:solidFill>
                  <a:srgbClr val="FF0000"/>
                </a:solidFill>
              </a:rPr>
              <a:t>Classification of ECC by Wayne (1999</a:t>
            </a:r>
            <a:r>
              <a:rPr lang="en-US" sz="2400" dirty="0" smtClean="0">
                <a:solidFill>
                  <a:srgbClr val="FF0000"/>
                </a:solidFill>
              </a:rPr>
              <a:t>)</a:t>
            </a:r>
          </a:p>
          <a:p>
            <a:endParaRPr lang="en-US" sz="2400" dirty="0" smtClean="0">
              <a:solidFill>
                <a:srgbClr val="FF0000"/>
              </a:solidFill>
            </a:endParaRPr>
          </a:p>
          <a:p>
            <a:r>
              <a:rPr lang="en-US" sz="2400" b="1" dirty="0" smtClean="0">
                <a:solidFill>
                  <a:srgbClr val="FF0066"/>
                </a:solidFill>
              </a:rPr>
              <a:t>1- Type I-------------- Mild-to-moderate</a:t>
            </a:r>
          </a:p>
          <a:p>
            <a:endParaRPr lang="en-US" sz="2400" b="1" dirty="0" smtClean="0">
              <a:solidFill>
                <a:srgbClr val="FF0066"/>
              </a:solidFill>
            </a:endParaRPr>
          </a:p>
          <a:p>
            <a:r>
              <a:rPr lang="en-US" sz="2400" dirty="0">
                <a:solidFill>
                  <a:srgbClr val="FF0000"/>
                </a:solidFill>
              </a:rPr>
              <a:t>Clinical </a:t>
            </a:r>
            <a:r>
              <a:rPr lang="en-US" sz="2400" dirty="0" smtClean="0">
                <a:solidFill>
                  <a:srgbClr val="FF0000"/>
                </a:solidFill>
              </a:rPr>
              <a:t>features</a:t>
            </a:r>
          </a:p>
          <a:p>
            <a:endParaRPr lang="en-US" sz="2400" dirty="0">
              <a:solidFill>
                <a:srgbClr val="FF0000"/>
              </a:solidFill>
            </a:endParaRPr>
          </a:p>
          <a:p>
            <a:pPr marL="342900" indent="-342900">
              <a:buFont typeface="Wingdings" panose="05000000000000000000" pitchFamily="2" charset="2"/>
              <a:buChar char="q"/>
            </a:pPr>
            <a:r>
              <a:rPr lang="en-US" sz="2400" dirty="0">
                <a:solidFill>
                  <a:srgbClr val="002060"/>
                </a:solidFill>
              </a:rPr>
              <a:t>Existence of isolated carious lesion involving molars and incisors</a:t>
            </a:r>
          </a:p>
          <a:p>
            <a:pPr marL="342900" indent="-342900">
              <a:buFont typeface="Wingdings" panose="05000000000000000000" pitchFamily="2" charset="2"/>
              <a:buChar char="q"/>
            </a:pPr>
            <a:r>
              <a:rPr lang="en-US" sz="2400" dirty="0">
                <a:solidFill>
                  <a:srgbClr val="002060"/>
                </a:solidFill>
              </a:rPr>
              <a:t>Number of carious teeth increase as cariogenic challenge persists</a:t>
            </a:r>
          </a:p>
          <a:p>
            <a:pPr marL="342900" indent="-342900">
              <a:buFont typeface="Wingdings" panose="05000000000000000000" pitchFamily="2" charset="2"/>
              <a:buChar char="q"/>
            </a:pPr>
            <a:r>
              <a:rPr lang="en-US" sz="2400" dirty="0">
                <a:solidFill>
                  <a:srgbClr val="002060"/>
                </a:solidFill>
              </a:rPr>
              <a:t>Cause is usually a combination of cariogenic semi-solid food and lack of </a:t>
            </a:r>
            <a:r>
              <a:rPr lang="en-US" sz="2400" dirty="0" smtClean="0">
                <a:solidFill>
                  <a:srgbClr val="002060"/>
                </a:solidFill>
              </a:rPr>
              <a:t>oral </a:t>
            </a:r>
            <a:r>
              <a:rPr lang="en-US" sz="2400" dirty="0">
                <a:solidFill>
                  <a:srgbClr val="002060"/>
                </a:solidFill>
              </a:rPr>
              <a:t>hygiene</a:t>
            </a:r>
          </a:p>
          <a:p>
            <a:pPr marL="342900" indent="-342900">
              <a:buFont typeface="Wingdings" panose="05000000000000000000" pitchFamily="2" charset="2"/>
              <a:buChar char="q"/>
            </a:pPr>
            <a:r>
              <a:rPr lang="en-US" sz="2400" dirty="0">
                <a:solidFill>
                  <a:srgbClr val="002060"/>
                </a:solidFill>
              </a:rPr>
              <a:t>Seen in 2–5 years old</a:t>
            </a:r>
            <a:endParaRPr lang="en-US" sz="2400" dirty="0" smtClean="0">
              <a:solidFill>
                <a:srgbClr val="002060"/>
              </a:solidFill>
            </a:endParaRPr>
          </a:p>
          <a:p>
            <a:endParaRPr lang="en-US" sz="2400" dirty="0" smtClean="0"/>
          </a:p>
        </p:txBody>
      </p:sp>
    </p:spTree>
    <p:extLst>
      <p:ext uri="{BB962C8B-B14F-4D97-AF65-F5344CB8AC3E}">
        <p14:creationId xmlns:p14="http://schemas.microsoft.com/office/powerpoint/2010/main" val="26216987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075688" y="0"/>
            <a:ext cx="8449056" cy="707886"/>
          </a:xfrm>
          <a:prstGeom prst="rect">
            <a:avLst/>
          </a:prstGeom>
          <a:noFill/>
        </p:spPr>
        <p:txBody>
          <a:bodyPr wrap="square" rtlCol="0">
            <a:spAutoFit/>
          </a:bodyPr>
          <a:lstStyle/>
          <a:p>
            <a:r>
              <a:rPr lang="en-US" sz="4000" b="1" dirty="0"/>
              <a:t>Classification of </a:t>
            </a:r>
            <a:r>
              <a:rPr lang="en-US" sz="4000" b="1" dirty="0" smtClean="0"/>
              <a:t>Early Childhood Caries</a:t>
            </a:r>
            <a:endParaRPr lang="en-US" sz="4000" b="1" dirty="0"/>
          </a:p>
        </p:txBody>
      </p:sp>
      <p:sp>
        <p:nvSpPr>
          <p:cNvPr id="2" name="TextBox 1"/>
          <p:cNvSpPr txBox="1"/>
          <p:nvPr/>
        </p:nvSpPr>
        <p:spPr>
          <a:xfrm>
            <a:off x="298704" y="707886"/>
            <a:ext cx="11430000" cy="5632311"/>
          </a:xfrm>
          <a:prstGeom prst="rect">
            <a:avLst/>
          </a:prstGeom>
          <a:noFill/>
        </p:spPr>
        <p:txBody>
          <a:bodyPr wrap="square" rtlCol="0">
            <a:spAutoFit/>
          </a:bodyPr>
          <a:lstStyle/>
          <a:p>
            <a:r>
              <a:rPr lang="en-US" sz="2400" b="1" dirty="0" smtClean="0">
                <a:solidFill>
                  <a:srgbClr val="FF0066"/>
                </a:solidFill>
              </a:rPr>
              <a:t>2-  Type II---------- Moderate-to-severe</a:t>
            </a:r>
          </a:p>
          <a:p>
            <a:endParaRPr lang="en-US" sz="2400" dirty="0" smtClean="0">
              <a:solidFill>
                <a:schemeClr val="accent1">
                  <a:lumMod val="50000"/>
                </a:schemeClr>
              </a:solidFill>
            </a:endParaRPr>
          </a:p>
          <a:p>
            <a:r>
              <a:rPr lang="en-US" sz="2400" dirty="0">
                <a:solidFill>
                  <a:srgbClr val="FF0000"/>
                </a:solidFill>
              </a:rPr>
              <a:t>Clinical </a:t>
            </a:r>
            <a:r>
              <a:rPr lang="en-US" sz="2400" dirty="0" smtClean="0">
                <a:solidFill>
                  <a:srgbClr val="FF0000"/>
                </a:solidFill>
              </a:rPr>
              <a:t>features</a:t>
            </a:r>
            <a:endParaRPr lang="en-US" sz="2400" dirty="0">
              <a:solidFill>
                <a:schemeClr val="accent1">
                  <a:lumMod val="50000"/>
                </a:schemeClr>
              </a:solidFill>
            </a:endParaRPr>
          </a:p>
          <a:p>
            <a:pPr marL="342900" indent="-342900">
              <a:buFont typeface="Wingdings" panose="05000000000000000000" pitchFamily="2" charset="2"/>
              <a:buChar char="q"/>
            </a:pPr>
            <a:r>
              <a:rPr lang="en-US" sz="2400" dirty="0" err="1">
                <a:solidFill>
                  <a:schemeClr val="accent1">
                    <a:lumMod val="50000"/>
                  </a:schemeClr>
                </a:solidFill>
              </a:rPr>
              <a:t>Labiolingual</a:t>
            </a:r>
            <a:r>
              <a:rPr lang="en-US" sz="2400" dirty="0">
                <a:solidFill>
                  <a:schemeClr val="accent1">
                    <a:lumMod val="50000"/>
                  </a:schemeClr>
                </a:solidFill>
              </a:rPr>
              <a:t> carious lesion affecting maxillary incisors</a:t>
            </a:r>
          </a:p>
          <a:p>
            <a:pPr marL="342900" indent="-342900">
              <a:buFont typeface="Wingdings" panose="05000000000000000000" pitchFamily="2" charset="2"/>
              <a:buChar char="q"/>
            </a:pPr>
            <a:r>
              <a:rPr lang="en-US" sz="2400" dirty="0">
                <a:solidFill>
                  <a:schemeClr val="accent1">
                    <a:lumMod val="50000"/>
                  </a:schemeClr>
                </a:solidFill>
              </a:rPr>
              <a:t>Mandibular incisors are not affected</a:t>
            </a:r>
          </a:p>
          <a:p>
            <a:pPr marL="342900" indent="-342900">
              <a:buFont typeface="Wingdings" panose="05000000000000000000" pitchFamily="2" charset="2"/>
              <a:buChar char="q"/>
            </a:pPr>
            <a:r>
              <a:rPr lang="en-US" sz="2400" dirty="0">
                <a:solidFill>
                  <a:schemeClr val="accent1">
                    <a:lumMod val="50000"/>
                  </a:schemeClr>
                </a:solidFill>
              </a:rPr>
              <a:t>Use of feeding bottle or at will breastfeeding or </a:t>
            </a:r>
            <a:r>
              <a:rPr lang="en-US" sz="2400" dirty="0" smtClean="0">
                <a:solidFill>
                  <a:schemeClr val="accent1">
                    <a:lumMod val="50000"/>
                  </a:schemeClr>
                </a:solidFill>
              </a:rPr>
              <a:t>a combination </a:t>
            </a:r>
            <a:r>
              <a:rPr lang="en-US" sz="2400" dirty="0">
                <a:solidFill>
                  <a:schemeClr val="accent1">
                    <a:lumMod val="50000"/>
                  </a:schemeClr>
                </a:solidFill>
              </a:rPr>
              <a:t>of both with or without poor oral hygiene</a:t>
            </a:r>
          </a:p>
          <a:p>
            <a:pPr marL="342900" indent="-342900">
              <a:buFont typeface="Wingdings" panose="05000000000000000000" pitchFamily="2" charset="2"/>
              <a:buChar char="q"/>
            </a:pPr>
            <a:r>
              <a:rPr lang="en-US" sz="2400" dirty="0">
                <a:solidFill>
                  <a:schemeClr val="accent1">
                    <a:lumMod val="50000"/>
                  </a:schemeClr>
                </a:solidFill>
              </a:rPr>
              <a:t>Seen soon after eruption of </a:t>
            </a:r>
            <a:r>
              <a:rPr lang="en-US" sz="2400" dirty="0" smtClean="0">
                <a:solidFill>
                  <a:schemeClr val="accent1">
                    <a:lumMod val="50000"/>
                  </a:schemeClr>
                </a:solidFill>
              </a:rPr>
              <a:t>teeth</a:t>
            </a:r>
          </a:p>
          <a:p>
            <a:endParaRPr lang="en-US" sz="2400" dirty="0" smtClean="0">
              <a:solidFill>
                <a:schemeClr val="accent1">
                  <a:lumMod val="50000"/>
                </a:schemeClr>
              </a:solidFill>
            </a:endParaRPr>
          </a:p>
          <a:p>
            <a:r>
              <a:rPr lang="en-US" sz="2400" b="1" dirty="0" smtClean="0">
                <a:solidFill>
                  <a:srgbClr val="FF0066"/>
                </a:solidFill>
              </a:rPr>
              <a:t>3- Type III------- Severe</a:t>
            </a:r>
          </a:p>
          <a:p>
            <a:endParaRPr lang="en-US" sz="2400" b="1" dirty="0" smtClean="0">
              <a:solidFill>
                <a:srgbClr val="FF0066"/>
              </a:solidFill>
            </a:endParaRPr>
          </a:p>
          <a:p>
            <a:pPr lvl="0"/>
            <a:r>
              <a:rPr lang="en-US" sz="2400" dirty="0">
                <a:solidFill>
                  <a:srgbClr val="FF0000"/>
                </a:solidFill>
              </a:rPr>
              <a:t>Clinical </a:t>
            </a:r>
            <a:r>
              <a:rPr lang="en-US" sz="2400" dirty="0" smtClean="0">
                <a:solidFill>
                  <a:srgbClr val="FF0000"/>
                </a:solidFill>
              </a:rPr>
              <a:t>features</a:t>
            </a:r>
            <a:endParaRPr lang="en-US" sz="2400" dirty="0">
              <a:solidFill>
                <a:srgbClr val="FF0066"/>
              </a:solidFill>
            </a:endParaRPr>
          </a:p>
          <a:p>
            <a:pPr marL="342900" indent="-342900">
              <a:buFont typeface="Wingdings" panose="05000000000000000000" pitchFamily="2" charset="2"/>
              <a:buChar char="q"/>
            </a:pPr>
            <a:r>
              <a:rPr lang="en-US" sz="2400" dirty="0">
                <a:solidFill>
                  <a:srgbClr val="002060"/>
                </a:solidFill>
              </a:rPr>
              <a:t>Carious lesions affecting all the teeth including </a:t>
            </a:r>
            <a:r>
              <a:rPr lang="en-US" sz="2400" dirty="0" smtClean="0">
                <a:solidFill>
                  <a:srgbClr val="002060"/>
                </a:solidFill>
              </a:rPr>
              <a:t>lower incisors</a:t>
            </a:r>
            <a:endParaRPr lang="en-US" sz="2400" dirty="0">
              <a:solidFill>
                <a:srgbClr val="002060"/>
              </a:solidFill>
            </a:endParaRPr>
          </a:p>
          <a:p>
            <a:pPr marL="342900" indent="-342900">
              <a:buFont typeface="Wingdings" panose="05000000000000000000" pitchFamily="2" charset="2"/>
              <a:buChar char="q"/>
            </a:pPr>
            <a:r>
              <a:rPr lang="en-US" sz="2400" dirty="0">
                <a:solidFill>
                  <a:srgbClr val="002060"/>
                </a:solidFill>
              </a:rPr>
              <a:t>Cause is cariogenic food and poor oral hygiene</a:t>
            </a:r>
          </a:p>
          <a:p>
            <a:pPr marL="342900" indent="-342900">
              <a:buFont typeface="Wingdings" panose="05000000000000000000" pitchFamily="2" charset="2"/>
              <a:buChar char="q"/>
            </a:pPr>
            <a:r>
              <a:rPr lang="en-US" sz="2400" dirty="0">
                <a:solidFill>
                  <a:srgbClr val="002060"/>
                </a:solidFill>
              </a:rPr>
              <a:t>Condition is rampant</a:t>
            </a:r>
          </a:p>
        </p:txBody>
      </p:sp>
    </p:spTree>
    <p:extLst>
      <p:ext uri="{BB962C8B-B14F-4D97-AF65-F5344CB8AC3E}">
        <p14:creationId xmlns:p14="http://schemas.microsoft.com/office/powerpoint/2010/main" val="38997160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9728" y="804672"/>
            <a:ext cx="11777472" cy="6053328"/>
          </a:xfrm>
          <a:prstGeom prst="rect">
            <a:avLst/>
          </a:prstGeom>
        </p:spPr>
      </p:pic>
      <p:sp>
        <p:nvSpPr>
          <p:cNvPr id="5" name="TextBox 4"/>
          <p:cNvSpPr txBox="1"/>
          <p:nvPr/>
        </p:nvSpPr>
        <p:spPr>
          <a:xfrm>
            <a:off x="1545336" y="109948"/>
            <a:ext cx="7982712" cy="584775"/>
          </a:xfrm>
          <a:prstGeom prst="rect">
            <a:avLst/>
          </a:prstGeom>
          <a:solidFill>
            <a:srgbClr val="FF999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US" sz="3200" dirty="0" smtClean="0"/>
              <a:t>Stages </a:t>
            </a:r>
            <a:r>
              <a:rPr lang="en-US" sz="3200" dirty="0"/>
              <a:t>in development of </a:t>
            </a:r>
            <a:r>
              <a:rPr lang="en-US" sz="3200" dirty="0" smtClean="0"/>
              <a:t>Nursing Bottle Caries</a:t>
            </a:r>
            <a:endParaRPr lang="en-US" sz="3200" dirty="0"/>
          </a:p>
        </p:txBody>
      </p:sp>
    </p:spTree>
    <p:extLst>
      <p:ext uri="{BB962C8B-B14F-4D97-AF65-F5344CB8AC3E}">
        <p14:creationId xmlns:p14="http://schemas.microsoft.com/office/powerpoint/2010/main" val="29536925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28016" y="92694"/>
            <a:ext cx="6830568" cy="707886"/>
          </a:xfrm>
          <a:prstGeom prst="rect">
            <a:avLst/>
          </a:prstGeom>
          <a:solidFill>
            <a:schemeClr val="accent6">
              <a:lumMod val="60000"/>
              <a:lumOff val="40000"/>
            </a:schemeClr>
          </a:solidFill>
          <a:scene3d>
            <a:camera prst="orthographicFront"/>
            <a:lightRig rig="threePt" dir="t"/>
          </a:scene3d>
          <a:sp3d>
            <a:bevelT w="114300" prst="hardEdge"/>
          </a:sp3d>
        </p:spPr>
        <p:txBody>
          <a:bodyPr wrap="square" rtlCol="0">
            <a:spAutoFit/>
          </a:bodyPr>
          <a:lstStyle/>
          <a:p>
            <a:r>
              <a:rPr lang="en-US" sz="4000" b="1" dirty="0">
                <a:solidFill>
                  <a:srgbClr val="C00000"/>
                </a:solidFill>
              </a:rPr>
              <a:t>Classification of rampant caries</a:t>
            </a:r>
          </a:p>
        </p:txBody>
      </p:sp>
      <p:sp>
        <p:nvSpPr>
          <p:cNvPr id="2" name="TextBox 1"/>
          <p:cNvSpPr txBox="1"/>
          <p:nvPr/>
        </p:nvSpPr>
        <p:spPr>
          <a:xfrm>
            <a:off x="321564" y="893274"/>
            <a:ext cx="11548872" cy="4343946"/>
          </a:xfrm>
          <a:prstGeom prst="rect">
            <a:avLst/>
          </a:prstGeom>
          <a:noFill/>
        </p:spPr>
        <p:txBody>
          <a:bodyPr wrap="square" rtlCol="0">
            <a:spAutoFit/>
          </a:bodyPr>
          <a:lstStyle/>
          <a:p>
            <a:r>
              <a:rPr lang="en-US" sz="2800" b="1" dirty="0" smtClean="0">
                <a:solidFill>
                  <a:srgbClr val="FF0066"/>
                </a:solidFill>
              </a:rPr>
              <a:t>Rampant </a:t>
            </a:r>
            <a:r>
              <a:rPr lang="en-US" sz="2800" b="1" dirty="0">
                <a:solidFill>
                  <a:srgbClr val="FF0066"/>
                </a:solidFill>
              </a:rPr>
              <a:t>caries in </a:t>
            </a:r>
            <a:r>
              <a:rPr lang="en-US" sz="2800" b="1" dirty="0" smtClean="0">
                <a:solidFill>
                  <a:srgbClr val="FF0066"/>
                </a:solidFill>
              </a:rPr>
              <a:t>adult ( </a:t>
            </a:r>
            <a:r>
              <a:rPr lang="en-US" sz="2800" b="1" dirty="0">
                <a:solidFill>
                  <a:srgbClr val="FF0066"/>
                </a:solidFill>
              </a:rPr>
              <a:t>adolescent rampant </a:t>
            </a:r>
            <a:r>
              <a:rPr lang="en-US" sz="2800" b="1" dirty="0" smtClean="0">
                <a:solidFill>
                  <a:srgbClr val="FF0066"/>
                </a:solidFill>
              </a:rPr>
              <a:t>caries):</a:t>
            </a:r>
          </a:p>
          <a:p>
            <a:pPr>
              <a:lnSpc>
                <a:spcPct val="150000"/>
              </a:lnSpc>
            </a:pPr>
            <a:r>
              <a:rPr lang="en-US" dirty="0" smtClean="0"/>
              <a:t>      </a:t>
            </a:r>
            <a:r>
              <a:rPr lang="en-US" sz="2400" dirty="0" smtClean="0"/>
              <a:t>Adult </a:t>
            </a:r>
            <a:r>
              <a:rPr lang="en-US" sz="2400" dirty="0"/>
              <a:t>severe caries cases as patients aged 16 years or older with multiple open coronal carious cavities (at least 8), including caries of an anterior tooth (mandibular or maxillary incisor, or canine). </a:t>
            </a:r>
            <a:endParaRPr lang="en-US" sz="2400" dirty="0" smtClean="0"/>
          </a:p>
          <a:p>
            <a:pPr>
              <a:lnSpc>
                <a:spcPct val="150000"/>
              </a:lnSpc>
            </a:pPr>
            <a:r>
              <a:rPr lang="en-US" sz="2400" dirty="0" smtClean="0"/>
              <a:t>    When </a:t>
            </a:r>
            <a:r>
              <a:rPr lang="en-US" sz="2400" dirty="0"/>
              <a:t>found in adults, it is often associated </a:t>
            </a:r>
            <a:r>
              <a:rPr lang="en-US" sz="2400" dirty="0" smtClean="0"/>
              <a:t>with </a:t>
            </a:r>
            <a:r>
              <a:rPr lang="en-US" sz="2400" dirty="0"/>
              <a:t>conditions that cause salivary gland </a:t>
            </a:r>
            <a:r>
              <a:rPr lang="en-US" sz="2400" dirty="0" err="1"/>
              <a:t>hypofunction</a:t>
            </a:r>
            <a:r>
              <a:rPr lang="en-US" sz="2400" dirty="0"/>
              <a:t>, e.g. irradiation of </a:t>
            </a:r>
            <a:r>
              <a:rPr lang="en-US" sz="2400" dirty="0" smtClean="0"/>
              <a:t>salivary </a:t>
            </a:r>
            <a:r>
              <a:rPr lang="en-US" sz="2400" dirty="0"/>
              <a:t>glands, use of </a:t>
            </a:r>
            <a:r>
              <a:rPr lang="en-US" sz="2400" dirty="0" err="1"/>
              <a:t>antisialogogic</a:t>
            </a:r>
            <a:r>
              <a:rPr lang="en-US" sz="2400" dirty="0"/>
              <a:t> drugs, as well as substance abuse, </a:t>
            </a:r>
            <a:r>
              <a:rPr lang="en-US" sz="2400" dirty="0" smtClean="0"/>
              <a:t>Psychogenic </a:t>
            </a:r>
            <a:r>
              <a:rPr lang="en-US" sz="2400" dirty="0"/>
              <a:t>disorders, such as </a:t>
            </a:r>
            <a:r>
              <a:rPr lang="en-US" sz="2400" dirty="0" smtClean="0"/>
              <a:t>late-life depression</a:t>
            </a:r>
            <a:r>
              <a:rPr lang="en-US" sz="2400" dirty="0"/>
              <a:t>, and autoimmune </a:t>
            </a:r>
            <a:r>
              <a:rPr lang="en-US" sz="2400" dirty="0" smtClean="0"/>
              <a:t>diseases, and it is one </a:t>
            </a:r>
            <a:r>
              <a:rPr lang="en-US" sz="2400" dirty="0"/>
              <a:t>of the oral manifestations of </a:t>
            </a:r>
            <a:r>
              <a:rPr lang="en-US" sz="2400" dirty="0" smtClean="0"/>
              <a:t>HIV/AIDS.</a:t>
            </a:r>
            <a:endParaRPr lang="en-US" sz="2400" dirty="0"/>
          </a:p>
        </p:txBody>
      </p:sp>
      <p:pic>
        <p:nvPicPr>
          <p:cNvPr id="3" name="Picture 2"/>
          <p:cNvPicPr>
            <a:picLocks noChangeAspect="1"/>
          </p:cNvPicPr>
          <p:nvPr/>
        </p:nvPicPr>
        <p:blipFill rotWithShape="1">
          <a:blip r:embed="rId2"/>
          <a:srcRect t="1633" r="2703" b="59283"/>
          <a:stretch/>
        </p:blipFill>
        <p:spPr>
          <a:xfrm>
            <a:off x="2145430" y="5237220"/>
            <a:ext cx="8132426" cy="14630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8268314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2" name="مربع نص 11"/>
          <p:cNvSpPr txBox="1"/>
          <p:nvPr/>
        </p:nvSpPr>
        <p:spPr>
          <a:xfrm>
            <a:off x="2313498" y="131006"/>
            <a:ext cx="7635373" cy="707886"/>
          </a:xfrm>
          <a:prstGeom prst="rect">
            <a:avLst/>
          </a:prstGeom>
          <a:solidFill>
            <a:srgbClr val="FF99FF"/>
          </a:solidFill>
          <a:scene3d>
            <a:camera prst="orthographicFront"/>
            <a:lightRig rig="threePt" dir="t"/>
          </a:scene3d>
          <a:sp3d>
            <a:bevelT w="114300" prst="hardEdge"/>
          </a:sp3d>
        </p:spPr>
        <p:txBody>
          <a:bodyPr wrap="square" rtlCol="1">
            <a:spAutoFit/>
          </a:bodyPr>
          <a:lstStyle/>
          <a:p>
            <a:pPr algn="ctr"/>
            <a:r>
              <a:rPr lang="en-US" sz="4000" b="1" dirty="0" smtClean="0">
                <a:solidFill>
                  <a:schemeClr val="accent1">
                    <a:lumMod val="50000"/>
                  </a:schemeClr>
                </a:solidFill>
              </a:rPr>
              <a:t>Consequences </a:t>
            </a:r>
            <a:r>
              <a:rPr lang="en-US" sz="4000" b="1" dirty="0">
                <a:solidFill>
                  <a:schemeClr val="accent1">
                    <a:lumMod val="50000"/>
                  </a:schemeClr>
                </a:solidFill>
              </a:rPr>
              <a:t>of rampant caries</a:t>
            </a:r>
          </a:p>
        </p:txBody>
      </p:sp>
      <p:sp>
        <p:nvSpPr>
          <p:cNvPr id="3" name="TextBox 2"/>
          <p:cNvSpPr txBox="1"/>
          <p:nvPr/>
        </p:nvSpPr>
        <p:spPr>
          <a:xfrm>
            <a:off x="256032" y="1278034"/>
            <a:ext cx="11759184" cy="1200329"/>
          </a:xfrm>
          <a:prstGeom prst="rect">
            <a:avLst/>
          </a:prstGeom>
          <a:solidFill>
            <a:schemeClr val="accent1">
              <a:lumMod val="60000"/>
              <a:lumOff val="40000"/>
            </a:schemeClr>
          </a:solidFill>
          <a:scene3d>
            <a:camera prst="orthographicFront"/>
            <a:lightRig rig="threePt" dir="t"/>
          </a:scene3d>
          <a:sp3d>
            <a:bevelT w="152400" h="50800" prst="softRound"/>
          </a:sp3d>
        </p:spPr>
        <p:txBody>
          <a:bodyPr wrap="square" rtlCol="0">
            <a:spAutoFit/>
          </a:bodyPr>
          <a:lstStyle/>
          <a:p>
            <a:pPr algn="just"/>
            <a:r>
              <a:rPr lang="en-US" sz="2400" dirty="0" smtClean="0">
                <a:solidFill>
                  <a:prstClr val="black"/>
                </a:solidFill>
              </a:rPr>
              <a:t>   Caries </a:t>
            </a:r>
            <a:r>
              <a:rPr lang="en-US" sz="2400" dirty="0">
                <a:solidFill>
                  <a:prstClr val="black"/>
                </a:solidFill>
              </a:rPr>
              <a:t>can lead to pain, inability to chew, and reduced ability to chew </a:t>
            </a:r>
            <a:r>
              <a:rPr lang="en-US" sz="2400" dirty="0" smtClean="0">
                <a:solidFill>
                  <a:prstClr val="black"/>
                </a:solidFill>
              </a:rPr>
              <a:t>and eat</a:t>
            </a:r>
            <a:r>
              <a:rPr lang="en-US" sz="2400" dirty="0" smtClean="0">
                <a:solidFill>
                  <a:schemeClr val="bg1"/>
                </a:solidFill>
              </a:rPr>
              <a:t>. </a:t>
            </a:r>
            <a:r>
              <a:rPr lang="en-US" sz="2400" dirty="0">
                <a:solidFill>
                  <a:schemeClr val="bg1"/>
                </a:solidFill>
              </a:rPr>
              <a:t>In the case of pulpal involvement, the abscess developed can potentially damage permanent teeth </a:t>
            </a:r>
            <a:r>
              <a:rPr lang="en-US" sz="2400" dirty="0" smtClean="0">
                <a:solidFill>
                  <a:schemeClr val="bg1"/>
                </a:solidFill>
              </a:rPr>
              <a:t>and incur </a:t>
            </a:r>
            <a:r>
              <a:rPr lang="en-US" sz="2400" dirty="0">
                <a:solidFill>
                  <a:schemeClr val="bg1"/>
                </a:solidFill>
              </a:rPr>
              <a:t>enamel opacities, hypoplasia, or incomplete development. </a:t>
            </a:r>
          </a:p>
        </p:txBody>
      </p:sp>
      <p:sp>
        <p:nvSpPr>
          <p:cNvPr id="6" name="TextBox 5"/>
          <p:cNvSpPr txBox="1"/>
          <p:nvPr/>
        </p:nvSpPr>
        <p:spPr>
          <a:xfrm>
            <a:off x="256032" y="2780849"/>
            <a:ext cx="11759184" cy="1200329"/>
          </a:xfrm>
          <a:prstGeom prst="rect">
            <a:avLst/>
          </a:prstGeom>
          <a:solidFill>
            <a:srgbClr val="FF99FF"/>
          </a:solidFill>
          <a:scene3d>
            <a:camera prst="orthographicFront"/>
            <a:lightRig rig="threePt" dir="t"/>
          </a:scene3d>
          <a:sp3d>
            <a:bevelT w="152400" h="50800" prst="softRound"/>
          </a:sp3d>
        </p:spPr>
        <p:txBody>
          <a:bodyPr wrap="square" rtlCol="0">
            <a:spAutoFit/>
          </a:bodyPr>
          <a:lstStyle/>
          <a:p>
            <a:pPr algn="just"/>
            <a:r>
              <a:rPr lang="en-US" sz="2400" dirty="0">
                <a:solidFill>
                  <a:prstClr val="black"/>
                </a:solidFill>
              </a:rPr>
              <a:t> Premature loss of deciduous </a:t>
            </a:r>
            <a:r>
              <a:rPr lang="en-US" sz="2400" dirty="0" smtClean="0">
                <a:solidFill>
                  <a:prstClr val="black"/>
                </a:solidFill>
              </a:rPr>
              <a:t>teeth </a:t>
            </a:r>
            <a:r>
              <a:rPr lang="en-US" sz="2400" dirty="0">
                <a:solidFill>
                  <a:prstClr val="black"/>
                </a:solidFill>
              </a:rPr>
              <a:t>can lead to reduced dental arch, tooth displacement, tilting, and </a:t>
            </a:r>
            <a:r>
              <a:rPr lang="en-US" sz="2400" dirty="0" smtClean="0">
                <a:solidFill>
                  <a:prstClr val="black"/>
                </a:solidFill>
              </a:rPr>
              <a:t>rotations</a:t>
            </a:r>
            <a:r>
              <a:rPr lang="en-US" sz="2400" dirty="0">
                <a:solidFill>
                  <a:prstClr val="black"/>
                </a:solidFill>
              </a:rPr>
              <a:t>. Early loss of teeth results in difficulty in phonetics, affecting </a:t>
            </a:r>
            <a:r>
              <a:rPr lang="en-US" sz="2400" dirty="0" smtClean="0">
                <a:solidFill>
                  <a:prstClr val="black"/>
                </a:solidFill>
              </a:rPr>
              <a:t>normal language.</a:t>
            </a:r>
            <a:endParaRPr lang="en-US" sz="2400" dirty="0">
              <a:solidFill>
                <a:prstClr val="black"/>
              </a:solidFill>
            </a:endParaRPr>
          </a:p>
        </p:txBody>
      </p:sp>
      <p:sp>
        <p:nvSpPr>
          <p:cNvPr id="11" name="TextBox 10"/>
          <p:cNvSpPr txBox="1"/>
          <p:nvPr/>
        </p:nvSpPr>
        <p:spPr>
          <a:xfrm>
            <a:off x="251592" y="4331835"/>
            <a:ext cx="11759184" cy="830997"/>
          </a:xfrm>
          <a:prstGeom prst="rect">
            <a:avLst/>
          </a:prstGeom>
          <a:solidFill>
            <a:schemeClr val="accent1">
              <a:lumMod val="60000"/>
              <a:lumOff val="40000"/>
            </a:schemeClr>
          </a:solidFill>
          <a:scene3d>
            <a:camera prst="orthographicFront"/>
            <a:lightRig rig="threePt" dir="t"/>
          </a:scene3d>
          <a:sp3d>
            <a:bevelT w="152400" h="50800" prst="softRound"/>
          </a:sp3d>
        </p:spPr>
        <p:txBody>
          <a:bodyPr wrap="square" rtlCol="0">
            <a:spAutoFit/>
          </a:bodyPr>
          <a:lstStyle/>
          <a:p>
            <a:r>
              <a:rPr lang="en-US" sz="2400" dirty="0">
                <a:solidFill>
                  <a:schemeClr val="bg1"/>
                </a:solidFill>
              </a:rPr>
              <a:t>ECC is associated with a higher risk of new carious lesions in both the primary and permanent dentitions. Early onset of caries is associated </a:t>
            </a:r>
            <a:r>
              <a:rPr lang="en-US" sz="2400" dirty="0" smtClean="0">
                <a:solidFill>
                  <a:schemeClr val="bg1"/>
                </a:solidFill>
              </a:rPr>
              <a:t>with </a:t>
            </a:r>
            <a:r>
              <a:rPr lang="en-US" sz="2400" dirty="0">
                <a:solidFill>
                  <a:schemeClr val="bg1"/>
                </a:solidFill>
              </a:rPr>
              <a:t>future caries </a:t>
            </a:r>
            <a:r>
              <a:rPr lang="en-US" sz="2400" dirty="0" smtClean="0">
                <a:solidFill>
                  <a:schemeClr val="bg1"/>
                </a:solidFill>
              </a:rPr>
              <a:t>development.</a:t>
            </a:r>
            <a:endParaRPr lang="en-US" sz="2400" dirty="0">
              <a:solidFill>
                <a:schemeClr val="bg1"/>
              </a:solidFill>
            </a:endParaRPr>
          </a:p>
        </p:txBody>
      </p:sp>
      <p:sp>
        <p:nvSpPr>
          <p:cNvPr id="13" name="TextBox 12"/>
          <p:cNvSpPr txBox="1"/>
          <p:nvPr/>
        </p:nvSpPr>
        <p:spPr>
          <a:xfrm>
            <a:off x="256032" y="5545252"/>
            <a:ext cx="11759184" cy="830997"/>
          </a:xfrm>
          <a:prstGeom prst="rect">
            <a:avLst/>
          </a:prstGeom>
          <a:solidFill>
            <a:srgbClr val="FF99FF"/>
          </a:solidFill>
          <a:scene3d>
            <a:camera prst="orthographicFront"/>
            <a:lightRig rig="threePt" dir="t"/>
          </a:scene3d>
          <a:sp3d>
            <a:bevelT w="152400" h="50800" prst="softRound"/>
          </a:sp3d>
        </p:spPr>
        <p:txBody>
          <a:bodyPr wrap="square" rtlCol="0">
            <a:spAutoFit/>
          </a:bodyPr>
          <a:lstStyle/>
          <a:p>
            <a:pPr algn="just"/>
            <a:r>
              <a:rPr lang="en-US" sz="2400" dirty="0">
                <a:solidFill>
                  <a:prstClr val="black"/>
                </a:solidFill>
              </a:rPr>
              <a:t>Hospitalizations and emergency room visits are required to manage </a:t>
            </a:r>
            <a:r>
              <a:rPr lang="en-US" sz="2400" dirty="0" smtClean="0">
                <a:solidFill>
                  <a:prstClr val="black"/>
                </a:solidFill>
              </a:rPr>
              <a:t>pain </a:t>
            </a:r>
            <a:r>
              <a:rPr lang="en-US" sz="2400" dirty="0">
                <a:solidFill>
                  <a:prstClr val="black"/>
                </a:solidFill>
              </a:rPr>
              <a:t>and spreading of infections due to </a:t>
            </a:r>
            <a:r>
              <a:rPr lang="en-US" sz="2400" dirty="0" smtClean="0">
                <a:solidFill>
                  <a:prstClr val="black"/>
                </a:solidFill>
              </a:rPr>
              <a:t>caries. </a:t>
            </a:r>
            <a:endParaRPr lang="en-US" sz="2400" dirty="0">
              <a:solidFill>
                <a:prstClr val="black"/>
              </a:solidFill>
            </a:endParaRPr>
          </a:p>
        </p:txBody>
      </p:sp>
    </p:spTree>
    <p:extLst>
      <p:ext uri="{BB962C8B-B14F-4D97-AF65-F5344CB8AC3E}">
        <p14:creationId xmlns:p14="http://schemas.microsoft.com/office/powerpoint/2010/main" val="64996130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rotWithShape="1">
          <a:blip r:embed="rId2"/>
          <a:srcRect l="6922" t="9503" r="8814" b="67869"/>
          <a:stretch/>
        </p:blipFill>
        <p:spPr>
          <a:xfrm>
            <a:off x="0" y="0"/>
            <a:ext cx="12192000" cy="6858000"/>
          </a:xfrm>
          <a:prstGeom prst="rect">
            <a:avLst/>
          </a:prstGeom>
        </p:spPr>
      </p:pic>
      <p:sp>
        <p:nvSpPr>
          <p:cNvPr id="10" name="مربع نص 4"/>
          <p:cNvSpPr txBox="1"/>
          <p:nvPr/>
        </p:nvSpPr>
        <p:spPr>
          <a:xfrm>
            <a:off x="3457653" y="2461417"/>
            <a:ext cx="4929222" cy="1200329"/>
          </a:xfrm>
          <a:prstGeom prst="rect">
            <a:avLst/>
          </a:prstGeom>
          <a:noFill/>
        </p:spPr>
        <p:txBody>
          <a:bodyPr wrap="square" rtlCol="1">
            <a:spAutoFit/>
          </a:bodyPr>
          <a:lstStyle/>
          <a:p>
            <a:pPr defTabSz="914400"/>
            <a:r>
              <a:rPr lang="en-US" sz="7200" b="1" dirty="0">
                <a:ln w="22225">
                  <a:solidFill>
                    <a:schemeClr val="accent2"/>
                  </a:solidFill>
                  <a:prstDash val="solid"/>
                </a:ln>
                <a:solidFill>
                  <a:srgbClr val="FF0000"/>
                </a:solidFill>
              </a:rPr>
              <a:t>THANK YOU </a:t>
            </a:r>
            <a:endParaRPr lang="ar-IQ" sz="7200" b="1" dirty="0">
              <a:ln w="22225">
                <a:solidFill>
                  <a:schemeClr val="accent2"/>
                </a:solidFill>
                <a:prstDash val="solid"/>
              </a:ln>
              <a:solidFill>
                <a:srgbClr val="FF0000"/>
              </a:solidFill>
            </a:endParaRPr>
          </a:p>
        </p:txBody>
      </p:sp>
    </p:spTree>
    <p:extLst>
      <p:ext uri="{BB962C8B-B14F-4D97-AF65-F5344CB8AC3E}">
        <p14:creationId xmlns:p14="http://schemas.microsoft.com/office/powerpoint/2010/main" val="11276748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 xmlns:a16="http://schemas.microsoft.com/office/drawing/2014/main" id="{2BF06A47-DD37-9B4D-9484-78D6B84BECCD}"/>
              </a:ext>
            </a:extLst>
          </p:cNvPr>
          <p:cNvSpPr>
            <a:spLocks noGrp="1"/>
          </p:cNvSpPr>
          <p:nvPr>
            <p:ph idx="1"/>
          </p:nvPr>
        </p:nvSpPr>
        <p:spPr>
          <a:xfrm>
            <a:off x="271827" y="2194560"/>
            <a:ext cx="11755581" cy="3649133"/>
          </a:xfrm>
        </p:spPr>
        <p:txBody>
          <a:bodyPr>
            <a:normAutofit fontScale="92500" lnSpcReduction="10000"/>
          </a:bodyPr>
          <a:lstStyle/>
          <a:p>
            <a:pPr marL="0" indent="0" algn="just">
              <a:buNone/>
            </a:pPr>
            <a:r>
              <a:rPr lang="en-US" sz="3200" dirty="0" smtClean="0">
                <a:solidFill>
                  <a:srgbClr val="002060"/>
                </a:solidFill>
              </a:rPr>
              <a:t>      Rampant </a:t>
            </a:r>
            <a:r>
              <a:rPr lang="en-US" sz="3200" dirty="0">
                <a:solidFill>
                  <a:srgbClr val="002060"/>
                </a:solidFill>
              </a:rPr>
              <a:t>caries has been defined by </a:t>
            </a:r>
            <a:r>
              <a:rPr lang="en-US" sz="3200" dirty="0" err="1" smtClean="0">
                <a:solidFill>
                  <a:srgbClr val="002060"/>
                </a:solidFill>
              </a:rPr>
              <a:t>Massler</a:t>
            </a:r>
            <a:r>
              <a:rPr lang="en-US" sz="3200" dirty="0" smtClean="0">
                <a:solidFill>
                  <a:srgbClr val="002060"/>
                </a:solidFill>
              </a:rPr>
              <a:t>  </a:t>
            </a:r>
            <a:r>
              <a:rPr lang="en-US" sz="3200" dirty="0">
                <a:solidFill>
                  <a:srgbClr val="002060"/>
                </a:solidFill>
              </a:rPr>
              <a:t>as a "suddenly appearing, widespread, rapidly burrowing type of caries, resulting in early involvement of the pulp and affecting those teeth usually regarded as immune to ordinary decay</a:t>
            </a:r>
            <a:r>
              <a:rPr lang="en-US" sz="3200" dirty="0" smtClean="0">
                <a:solidFill>
                  <a:srgbClr val="002060"/>
                </a:solidFill>
              </a:rPr>
              <a:t>”.</a:t>
            </a:r>
          </a:p>
          <a:p>
            <a:pPr marL="0" indent="0" algn="just">
              <a:buNone/>
            </a:pPr>
            <a:r>
              <a:rPr lang="en-US" sz="3200" dirty="0" smtClean="0">
                <a:solidFill>
                  <a:srgbClr val="002060"/>
                </a:solidFill>
              </a:rPr>
              <a:t>     In </a:t>
            </a:r>
            <a:r>
              <a:rPr lang="en-US" sz="3200" dirty="0">
                <a:solidFill>
                  <a:srgbClr val="002060"/>
                </a:solidFill>
              </a:rPr>
              <a:t>epidemiologic studies, rampant caries is defined as a decayed, missed and filled teeth (DMFT) value of 5 or more, and labial caries is regarded as a specific </a:t>
            </a:r>
            <a:r>
              <a:rPr lang="en-US" sz="3200" dirty="0" smtClean="0">
                <a:solidFill>
                  <a:srgbClr val="002060"/>
                </a:solidFill>
              </a:rPr>
              <a:t>entity.</a:t>
            </a:r>
            <a:endParaRPr lang="en-US" sz="3200" dirty="0">
              <a:solidFill>
                <a:srgbClr val="002060"/>
              </a:solidFill>
            </a:endParaRPr>
          </a:p>
          <a:p>
            <a:pPr marL="0" indent="0" algn="just">
              <a:buNone/>
            </a:pPr>
            <a:endParaRPr lang="en-US" sz="3200" dirty="0"/>
          </a:p>
        </p:txBody>
      </p:sp>
      <p:sp>
        <p:nvSpPr>
          <p:cNvPr id="3" name="TextBox 2"/>
          <p:cNvSpPr txBox="1"/>
          <p:nvPr/>
        </p:nvSpPr>
        <p:spPr>
          <a:xfrm>
            <a:off x="3227832" y="841248"/>
            <a:ext cx="7443216" cy="707245"/>
          </a:xfrm>
          <a:prstGeom prst="rect">
            <a:avLst/>
          </a:prstGeom>
          <a:noFill/>
        </p:spPr>
        <p:txBody>
          <a:bodyPr wrap="square" rtlCol="0">
            <a:spAutoFit/>
          </a:bodyPr>
          <a:lstStyle/>
          <a:p>
            <a:pPr lvl="0" algn="just" defTabSz="914400">
              <a:lnSpc>
                <a:spcPct val="111000"/>
              </a:lnSpc>
              <a:spcBef>
                <a:spcPts val="930"/>
              </a:spcBef>
            </a:pPr>
            <a:r>
              <a:rPr lang="en-US" sz="3600" b="1" dirty="0">
                <a:solidFill>
                  <a:srgbClr val="D54773"/>
                </a:solidFill>
              </a:rPr>
              <a:t> Definition of Rampant Caries</a:t>
            </a:r>
          </a:p>
        </p:txBody>
      </p:sp>
      <p:pic>
        <p:nvPicPr>
          <p:cNvPr id="2" name="Picture 1"/>
          <p:cNvPicPr>
            <a:picLocks noChangeAspect="1"/>
          </p:cNvPicPr>
          <p:nvPr/>
        </p:nvPicPr>
        <p:blipFill rotWithShape="1">
          <a:blip r:embed="rId3"/>
          <a:srcRect r="51431"/>
          <a:stretch/>
        </p:blipFill>
        <p:spPr>
          <a:xfrm>
            <a:off x="271827" y="143314"/>
            <a:ext cx="2517093" cy="18587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p:cNvPicPr>
            <a:picLocks noChangeAspect="1"/>
          </p:cNvPicPr>
          <p:nvPr/>
        </p:nvPicPr>
        <p:blipFill rotWithShape="1">
          <a:blip r:embed="rId3"/>
          <a:srcRect l="51413"/>
          <a:stretch/>
        </p:blipFill>
        <p:spPr>
          <a:xfrm>
            <a:off x="9436609" y="143314"/>
            <a:ext cx="2590800" cy="19012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23142736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529D5630-D34D-7D4E-BF40-010B0A3947A5}"/>
              </a:ext>
            </a:extLst>
          </p:cNvPr>
          <p:cNvSpPr>
            <a:spLocks noGrp="1"/>
          </p:cNvSpPr>
          <p:nvPr>
            <p:ph idx="1"/>
          </p:nvPr>
        </p:nvSpPr>
        <p:spPr>
          <a:xfrm>
            <a:off x="348176" y="0"/>
            <a:ext cx="11843824" cy="3649133"/>
          </a:xfrm>
        </p:spPr>
        <p:txBody>
          <a:bodyPr>
            <a:normAutofit/>
          </a:bodyPr>
          <a:lstStyle/>
          <a:p>
            <a:pPr marL="0" indent="0">
              <a:buNone/>
            </a:pPr>
            <a:r>
              <a:rPr lang="en-US" sz="4000" dirty="0" smtClean="0">
                <a:solidFill>
                  <a:schemeClr val="accent6"/>
                </a:solidFill>
              </a:rPr>
              <a:t>     Etiology of Rampant Caries</a:t>
            </a:r>
          </a:p>
          <a:p>
            <a:pPr marL="0" indent="0">
              <a:buNone/>
            </a:pPr>
            <a:r>
              <a:rPr lang="en-US" sz="4000" dirty="0"/>
              <a:t>Four things are required for caries formation: </a:t>
            </a:r>
            <a:r>
              <a:rPr lang="en-US" sz="4000" dirty="0" smtClean="0">
                <a:solidFill>
                  <a:schemeClr val="accent6"/>
                </a:solidFill>
              </a:rPr>
              <a:t> </a:t>
            </a:r>
            <a:endParaRPr lang="en-US" sz="4000" dirty="0">
              <a:solidFill>
                <a:schemeClr val="accent6"/>
              </a:solidFill>
            </a:endParaRPr>
          </a:p>
        </p:txBody>
      </p:sp>
      <p:graphicFrame>
        <p:nvGraphicFramePr>
          <p:cNvPr id="5" name="Diagram 4">
            <a:extLst>
              <a:ext uri="{FF2B5EF4-FFF2-40B4-BE49-F238E27FC236}">
                <a16:creationId xmlns="" xmlns:a16="http://schemas.microsoft.com/office/drawing/2014/main" id="{E8466164-717E-424D-BD28-D76E0704B4C1}"/>
              </a:ext>
            </a:extLst>
          </p:cNvPr>
          <p:cNvGraphicFramePr/>
          <p:nvPr>
            <p:extLst>
              <p:ext uri="{D42A27DB-BD31-4B8C-83A1-F6EECF244321}">
                <p14:modId xmlns:p14="http://schemas.microsoft.com/office/powerpoint/2010/main" val="2707542038"/>
              </p:ext>
            </p:extLst>
          </p:nvPr>
        </p:nvGraphicFramePr>
        <p:xfrm>
          <a:off x="3431032" y="2333751"/>
          <a:ext cx="8128000" cy="4368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21198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4500D239-62B4-0540-ACF5-5430B41572EC}"/>
              </a:ext>
            </a:extLst>
          </p:cNvPr>
          <p:cNvSpPr>
            <a:spLocks noGrp="1"/>
          </p:cNvSpPr>
          <p:nvPr>
            <p:ph idx="1"/>
          </p:nvPr>
        </p:nvSpPr>
        <p:spPr>
          <a:xfrm>
            <a:off x="301752" y="201168"/>
            <a:ext cx="11786616" cy="5001768"/>
          </a:xfrm>
        </p:spPr>
        <p:txBody>
          <a:bodyPr>
            <a:normAutofit fontScale="85000" lnSpcReduction="10000"/>
          </a:bodyPr>
          <a:lstStyle/>
          <a:p>
            <a:pPr marL="0" indent="0" algn="ctr">
              <a:buNone/>
            </a:pPr>
            <a:endParaRPr lang="en-US" sz="36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ea typeface="Times New Roman" panose="02020603050405020304" pitchFamily="18" charset="0"/>
            </a:endParaRPr>
          </a:p>
          <a:p>
            <a:pPr marL="0" indent="0" algn="just">
              <a:buNone/>
            </a:pPr>
            <a:r>
              <a:rPr lang="en-US" sz="3100" b="1" dirty="0">
                <a:solidFill>
                  <a:srgbClr val="FF0000"/>
                </a:solidFill>
              </a:rPr>
              <a:t> </a:t>
            </a:r>
            <a:r>
              <a:rPr lang="en-US" sz="3100" b="1" dirty="0" smtClean="0">
                <a:solidFill>
                  <a:srgbClr val="FF0000"/>
                </a:solidFill>
              </a:rPr>
              <a:t>      </a:t>
            </a:r>
            <a:r>
              <a:rPr lang="en-US" sz="2800" dirty="0" smtClean="0">
                <a:solidFill>
                  <a:schemeClr val="accent2"/>
                </a:solidFill>
              </a:rPr>
              <a:t> </a:t>
            </a:r>
            <a:r>
              <a:rPr lang="en-US" sz="2800" dirty="0" smtClean="0">
                <a:solidFill>
                  <a:srgbClr val="C00000"/>
                </a:solidFill>
              </a:rPr>
              <a:t>There </a:t>
            </a:r>
            <a:r>
              <a:rPr lang="en-US" sz="2800" dirty="0">
                <a:solidFill>
                  <a:srgbClr val="C00000"/>
                </a:solidFill>
              </a:rPr>
              <a:t>is no evidence that the mechanism of the decay process is different in rampant caries or that it occurs only in teeth that are malformed or inferior in composition</a:t>
            </a:r>
            <a:r>
              <a:rPr lang="en-US" sz="2800" dirty="0" smtClean="0">
                <a:solidFill>
                  <a:srgbClr val="C00000"/>
                </a:solidFill>
              </a:rPr>
              <a:t>.</a:t>
            </a:r>
            <a:endParaRPr lang="ar-IQ" sz="2800" dirty="0" smtClean="0">
              <a:solidFill>
                <a:srgbClr val="C00000"/>
              </a:solidFill>
            </a:endParaRPr>
          </a:p>
          <a:p>
            <a:pPr marL="0" indent="0" algn="just">
              <a:buNone/>
            </a:pPr>
            <a:endParaRPr lang="ar-IQ" sz="2800" dirty="0">
              <a:solidFill>
                <a:srgbClr val="C00000"/>
              </a:solidFill>
            </a:endParaRPr>
          </a:p>
          <a:p>
            <a:pPr marL="0" indent="0" algn="just">
              <a:buNone/>
            </a:pPr>
            <a:endParaRPr lang="en-US" sz="2800" dirty="0" smtClean="0">
              <a:solidFill>
                <a:srgbClr val="C00000"/>
              </a:solidFill>
            </a:endParaRPr>
          </a:p>
          <a:p>
            <a:pPr marL="0" indent="0" algn="just">
              <a:lnSpc>
                <a:spcPct val="170000"/>
              </a:lnSpc>
              <a:buNone/>
            </a:pPr>
            <a:r>
              <a:rPr lang="en-US" sz="2800" dirty="0">
                <a:solidFill>
                  <a:schemeClr val="accent3">
                    <a:lumMod val="50000"/>
                  </a:schemeClr>
                </a:solidFill>
              </a:rPr>
              <a:t> </a:t>
            </a:r>
            <a:r>
              <a:rPr lang="en-US" sz="2800" dirty="0" smtClean="0">
                <a:solidFill>
                  <a:schemeClr val="accent3">
                    <a:lumMod val="50000"/>
                  </a:schemeClr>
                </a:solidFill>
              </a:rPr>
              <a:t>      </a:t>
            </a:r>
            <a:r>
              <a:rPr lang="en-US" sz="2800" dirty="0">
                <a:solidFill>
                  <a:srgbClr val="00B050"/>
                </a:solidFill>
              </a:rPr>
              <a:t>On the contrary, rampant caries can occur suddenly in teeth that were previously sound for many years. The sudden onset of the disease suggests that </a:t>
            </a:r>
            <a:r>
              <a:rPr lang="en-US" sz="2800" dirty="0" smtClean="0">
                <a:solidFill>
                  <a:srgbClr val="00B050"/>
                </a:solidFill>
              </a:rPr>
              <a:t>an </a:t>
            </a:r>
            <a:r>
              <a:rPr lang="en-US" sz="2800" dirty="0">
                <a:solidFill>
                  <a:srgbClr val="00B050"/>
                </a:solidFill>
              </a:rPr>
              <a:t>imbalance of the oral environment has occurred, and some factors in the caries process seem to accelerate it, so that it becomes uncontrollable; it is then referred to as rampant </a:t>
            </a:r>
            <a:r>
              <a:rPr lang="en-US" sz="2800" dirty="0" smtClean="0">
                <a:solidFill>
                  <a:srgbClr val="00B050"/>
                </a:solidFill>
              </a:rPr>
              <a:t>caries (Dean </a:t>
            </a:r>
            <a:r>
              <a:rPr lang="en-US" sz="2800" dirty="0">
                <a:solidFill>
                  <a:srgbClr val="00B050"/>
                </a:solidFill>
              </a:rPr>
              <a:t>et al. </a:t>
            </a:r>
            <a:r>
              <a:rPr lang="en-US" sz="2800" dirty="0" smtClean="0">
                <a:solidFill>
                  <a:srgbClr val="00B050"/>
                </a:solidFill>
              </a:rPr>
              <a:t>,2016).</a:t>
            </a:r>
            <a:r>
              <a:rPr lang="en-US" sz="2800" dirty="0" smtClean="0">
                <a:solidFill>
                  <a:srgbClr val="00B050"/>
                </a:solidFill>
                <a:latin typeface="Times New Roman" panose="02020603050405020304" pitchFamily="18" charset="0"/>
                <a:ea typeface="Times New Roman" panose="02020603050405020304" pitchFamily="18" charset="0"/>
              </a:rPr>
              <a:t> </a:t>
            </a:r>
            <a:endParaRPr lang="en-US" sz="2800" dirty="0">
              <a:solidFill>
                <a:srgbClr val="00B050"/>
              </a:solidFill>
            </a:endParaRPr>
          </a:p>
        </p:txBody>
      </p:sp>
    </p:spTree>
    <p:extLst>
      <p:ext uri="{BB962C8B-B14F-4D97-AF65-F5344CB8AC3E}">
        <p14:creationId xmlns:p14="http://schemas.microsoft.com/office/powerpoint/2010/main" val="281936639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7DEE6183-F68E-304B-BA37-9C2016792A3F}"/>
              </a:ext>
            </a:extLst>
          </p:cNvPr>
          <p:cNvSpPr>
            <a:spLocks noGrp="1"/>
          </p:cNvSpPr>
          <p:nvPr>
            <p:ph idx="1"/>
          </p:nvPr>
        </p:nvSpPr>
        <p:spPr>
          <a:xfrm>
            <a:off x="2002536" y="1517905"/>
            <a:ext cx="9915144" cy="5074920"/>
          </a:xfrm>
        </p:spPr>
        <p:txBody>
          <a:bodyPr>
            <a:normAutofit fontScale="85000" lnSpcReduction="10000"/>
          </a:bodyPr>
          <a:lstStyle/>
          <a:p>
            <a:pPr marL="0" indent="0">
              <a:buNone/>
            </a:pPr>
            <a:r>
              <a:rPr lang="en-US" sz="3300" dirty="0" smtClean="0">
                <a:solidFill>
                  <a:schemeClr val="accent2"/>
                </a:solidFill>
              </a:rPr>
              <a:t>  </a:t>
            </a:r>
            <a:r>
              <a:rPr lang="en-US" sz="4200" b="1" dirty="0">
                <a:solidFill>
                  <a:srgbClr val="FF0000"/>
                </a:solidFill>
              </a:rPr>
              <a:t>Emotional disturbances</a:t>
            </a:r>
          </a:p>
          <a:p>
            <a:pPr marL="0" indent="0" algn="just">
              <a:buNone/>
            </a:pPr>
            <a:r>
              <a:rPr lang="en-US" sz="3200" dirty="0">
                <a:solidFill>
                  <a:schemeClr val="accent2"/>
                </a:solidFill>
              </a:rPr>
              <a:t> </a:t>
            </a:r>
            <a:r>
              <a:rPr lang="en-US" sz="3200" dirty="0" smtClean="0">
                <a:solidFill>
                  <a:schemeClr val="accent2"/>
                </a:solidFill>
              </a:rPr>
              <a:t>     </a:t>
            </a:r>
            <a:r>
              <a:rPr lang="en-US" sz="3200" dirty="0" smtClean="0">
                <a:solidFill>
                  <a:srgbClr val="FF0066"/>
                </a:solidFill>
              </a:rPr>
              <a:t> </a:t>
            </a:r>
            <a:r>
              <a:rPr lang="en-US" sz="3300" dirty="0" smtClean="0">
                <a:solidFill>
                  <a:srgbClr val="002060"/>
                </a:solidFill>
              </a:rPr>
              <a:t>There </a:t>
            </a:r>
            <a:r>
              <a:rPr lang="en-US" sz="3300" dirty="0">
                <a:solidFill>
                  <a:srgbClr val="002060"/>
                </a:solidFill>
              </a:rPr>
              <a:t>is considerable evidence that </a:t>
            </a:r>
            <a:r>
              <a:rPr lang="en-US" sz="3300" dirty="0" smtClean="0">
                <a:solidFill>
                  <a:srgbClr val="002060"/>
                </a:solidFill>
              </a:rPr>
              <a:t>emotional </a:t>
            </a:r>
            <a:r>
              <a:rPr lang="en-US" sz="3300" dirty="0">
                <a:solidFill>
                  <a:srgbClr val="002060"/>
                </a:solidFill>
              </a:rPr>
              <a:t>disturbances may be a causative factor in some cases </a:t>
            </a:r>
            <a:r>
              <a:rPr lang="en-US" sz="3300" dirty="0" smtClean="0">
                <a:solidFill>
                  <a:srgbClr val="002060"/>
                </a:solidFill>
              </a:rPr>
              <a:t>of  rampant </a:t>
            </a:r>
            <a:r>
              <a:rPr lang="en-US" sz="3300" dirty="0">
                <a:solidFill>
                  <a:srgbClr val="002060"/>
                </a:solidFill>
              </a:rPr>
              <a:t>caries</a:t>
            </a:r>
            <a:r>
              <a:rPr lang="en-US" sz="3300" dirty="0" smtClean="0">
                <a:solidFill>
                  <a:srgbClr val="002060"/>
                </a:solidFill>
              </a:rPr>
              <a:t>.</a:t>
            </a:r>
          </a:p>
          <a:p>
            <a:pPr marL="0" indent="0" algn="just">
              <a:buNone/>
            </a:pPr>
            <a:r>
              <a:rPr lang="en-US" sz="3300" dirty="0">
                <a:solidFill>
                  <a:srgbClr val="FF0066"/>
                </a:solidFill>
              </a:rPr>
              <a:t> </a:t>
            </a:r>
            <a:r>
              <a:rPr lang="en-US" sz="3300" dirty="0" smtClean="0">
                <a:solidFill>
                  <a:srgbClr val="FF0066"/>
                </a:solidFill>
              </a:rPr>
              <a:t>    </a:t>
            </a:r>
            <a:r>
              <a:rPr lang="en-US" sz="3300" dirty="0">
                <a:solidFill>
                  <a:srgbClr val="660066"/>
                </a:solidFill>
              </a:rPr>
              <a:t>Repressed emotions and fears, dissatisfaction with </a:t>
            </a:r>
            <a:r>
              <a:rPr lang="en-US" sz="3300" dirty="0" smtClean="0">
                <a:solidFill>
                  <a:srgbClr val="660066"/>
                </a:solidFill>
              </a:rPr>
              <a:t>achievement</a:t>
            </a:r>
            <a:r>
              <a:rPr lang="en-US" sz="3300" dirty="0">
                <a:solidFill>
                  <a:srgbClr val="660066"/>
                </a:solidFill>
              </a:rPr>
              <a:t>, a traumatic school experience, and continuous general </a:t>
            </a:r>
            <a:r>
              <a:rPr lang="en-US" sz="3300" dirty="0" smtClean="0">
                <a:solidFill>
                  <a:srgbClr val="660066"/>
                </a:solidFill>
              </a:rPr>
              <a:t>tension </a:t>
            </a:r>
            <a:r>
              <a:rPr lang="en-US" sz="3300" dirty="0">
                <a:solidFill>
                  <a:srgbClr val="660066"/>
                </a:solidFill>
              </a:rPr>
              <a:t>and anxiety have been observed in children and adults with </a:t>
            </a:r>
            <a:r>
              <a:rPr lang="en-US" sz="3300" dirty="0" smtClean="0">
                <a:solidFill>
                  <a:srgbClr val="660066"/>
                </a:solidFill>
              </a:rPr>
              <a:t>rampant </a:t>
            </a:r>
            <a:r>
              <a:rPr lang="en-US" sz="3300" dirty="0">
                <a:solidFill>
                  <a:srgbClr val="660066"/>
                </a:solidFill>
              </a:rPr>
              <a:t>caries</a:t>
            </a:r>
            <a:r>
              <a:rPr lang="en-US" sz="3300" dirty="0" smtClean="0">
                <a:solidFill>
                  <a:srgbClr val="660066"/>
                </a:solidFill>
              </a:rPr>
              <a:t>.</a:t>
            </a:r>
          </a:p>
          <a:p>
            <a:pPr marL="0" indent="0" algn="just">
              <a:buNone/>
            </a:pPr>
            <a:r>
              <a:rPr lang="en-US" sz="3300" dirty="0">
                <a:solidFill>
                  <a:srgbClr val="FF0066"/>
                </a:solidFill>
              </a:rPr>
              <a:t> </a:t>
            </a:r>
            <a:r>
              <a:rPr lang="en-US" sz="3300" dirty="0" smtClean="0">
                <a:solidFill>
                  <a:srgbClr val="FF0066"/>
                </a:solidFill>
              </a:rPr>
              <a:t>     </a:t>
            </a:r>
            <a:r>
              <a:rPr lang="en-US" sz="3300" dirty="0">
                <a:solidFill>
                  <a:srgbClr val="002060"/>
                </a:solidFill>
              </a:rPr>
              <a:t>An emotional disturbance may initiate </a:t>
            </a:r>
            <a:r>
              <a:rPr lang="en-US" sz="3300" dirty="0" smtClean="0">
                <a:solidFill>
                  <a:srgbClr val="002060"/>
                </a:solidFill>
              </a:rPr>
              <a:t>an unusual </a:t>
            </a:r>
            <a:r>
              <a:rPr lang="en-US" sz="3300" dirty="0">
                <a:solidFill>
                  <a:srgbClr val="002060"/>
                </a:solidFill>
              </a:rPr>
              <a:t>craving for sweets or the habit of snacking, which in turn </a:t>
            </a:r>
            <a:r>
              <a:rPr lang="en-US" sz="3300" dirty="0" smtClean="0">
                <a:solidFill>
                  <a:srgbClr val="002060"/>
                </a:solidFill>
              </a:rPr>
              <a:t>might </a:t>
            </a:r>
            <a:r>
              <a:rPr lang="en-US" sz="3300" dirty="0">
                <a:solidFill>
                  <a:srgbClr val="002060"/>
                </a:solidFill>
              </a:rPr>
              <a:t>influence the incidence of dental caries.</a:t>
            </a:r>
          </a:p>
        </p:txBody>
      </p:sp>
    </p:spTree>
    <p:extLst>
      <p:ext uri="{BB962C8B-B14F-4D97-AF65-F5344CB8AC3E}">
        <p14:creationId xmlns:p14="http://schemas.microsoft.com/office/powerpoint/2010/main" val="345644319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144"/>
            <a:ext cx="12192000" cy="68580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871472" y="149432"/>
            <a:ext cx="8449056" cy="707886"/>
          </a:xfrm>
          <a:prstGeom prst="rect">
            <a:avLst/>
          </a:prstGeom>
          <a:noFill/>
        </p:spPr>
        <p:txBody>
          <a:bodyPr wrap="square" rtlCol="0">
            <a:spAutoFit/>
          </a:bodyPr>
          <a:lstStyle/>
          <a:p>
            <a:r>
              <a:rPr lang="en-US" sz="4000" b="1" dirty="0">
                <a:solidFill>
                  <a:srgbClr val="C00000"/>
                </a:solidFill>
              </a:rPr>
              <a:t>Clinical </a:t>
            </a:r>
            <a:r>
              <a:rPr lang="en-US" sz="4000" b="1" dirty="0" smtClean="0">
                <a:solidFill>
                  <a:srgbClr val="C00000"/>
                </a:solidFill>
              </a:rPr>
              <a:t>appearance of Rampant Caries</a:t>
            </a:r>
            <a:endParaRPr lang="en-US" sz="4000" b="1" dirty="0">
              <a:solidFill>
                <a:srgbClr val="C00000"/>
              </a:solidFill>
            </a:endParaRPr>
          </a:p>
        </p:txBody>
      </p:sp>
      <p:sp>
        <p:nvSpPr>
          <p:cNvPr id="6" name="TextBox 5"/>
          <p:cNvSpPr txBox="1"/>
          <p:nvPr/>
        </p:nvSpPr>
        <p:spPr>
          <a:xfrm>
            <a:off x="422148" y="1006749"/>
            <a:ext cx="11347704" cy="4524315"/>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en-US" sz="2400" dirty="0" smtClean="0">
                <a:solidFill>
                  <a:srgbClr val="C00000"/>
                </a:solidFill>
              </a:rPr>
              <a:t>    </a:t>
            </a:r>
            <a:r>
              <a:rPr lang="en-US" sz="2400" dirty="0" smtClean="0">
                <a:solidFill>
                  <a:srgbClr val="A50021"/>
                </a:solidFill>
              </a:rPr>
              <a:t>The </a:t>
            </a:r>
            <a:r>
              <a:rPr lang="en-US" sz="2400" dirty="0">
                <a:solidFill>
                  <a:srgbClr val="A50021"/>
                </a:solidFill>
              </a:rPr>
              <a:t>pattern of rampant caries in the primary dentition is usually related to the order of tooth eruption with the exception of the mandibular primary incisor. The mandibular incisors are probably more resistant to caries because of their close proximity to the secretions of the submandibular salivary glands as well as the cleansing action of the tongue during the process of suckling the bottle</a:t>
            </a:r>
            <a:r>
              <a:rPr lang="en-US" sz="2400" dirty="0" smtClean="0">
                <a:solidFill>
                  <a:srgbClr val="A50021"/>
                </a:solidFill>
              </a:rPr>
              <a:t>.</a:t>
            </a:r>
          </a:p>
          <a:p>
            <a:pPr marL="342900" indent="-342900" algn="just">
              <a:lnSpc>
                <a:spcPct val="150000"/>
              </a:lnSpc>
              <a:buFont typeface="Wingdings" panose="05000000000000000000" pitchFamily="2" charset="2"/>
              <a:buChar char="Ø"/>
            </a:pPr>
            <a:r>
              <a:rPr lang="en-US" sz="2400" dirty="0" smtClean="0">
                <a:solidFill>
                  <a:srgbClr val="002060"/>
                </a:solidFill>
              </a:rPr>
              <a:t>     The </a:t>
            </a:r>
            <a:r>
              <a:rPr lang="en-US" sz="2400" dirty="0">
                <a:solidFill>
                  <a:srgbClr val="002060"/>
                </a:solidFill>
              </a:rPr>
              <a:t>initial lesion usually appears on the labial surface of the maxillary incisors, close to the gingival margins, as a whitish area of decalcification or pitting of the enamel surface shortly after eruption. </a:t>
            </a:r>
          </a:p>
        </p:txBody>
      </p:sp>
      <p:pic>
        <p:nvPicPr>
          <p:cNvPr id="2" name="Picture 1"/>
          <p:cNvPicPr>
            <a:picLocks noChangeAspect="1"/>
          </p:cNvPicPr>
          <p:nvPr/>
        </p:nvPicPr>
        <p:blipFill>
          <a:blip r:embed="rId2"/>
          <a:stretch>
            <a:fillRect/>
          </a:stretch>
        </p:blipFill>
        <p:spPr>
          <a:xfrm>
            <a:off x="6163056" y="5110322"/>
            <a:ext cx="5376672" cy="14274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4187522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011680" y="345573"/>
            <a:ext cx="8449056" cy="707886"/>
          </a:xfrm>
          <a:prstGeom prst="rect">
            <a:avLst/>
          </a:prstGeom>
          <a:noFill/>
        </p:spPr>
        <p:txBody>
          <a:bodyPr wrap="square" rtlCol="0">
            <a:spAutoFit/>
          </a:bodyPr>
          <a:lstStyle/>
          <a:p>
            <a:r>
              <a:rPr lang="en-US" sz="4000" b="1" dirty="0">
                <a:solidFill>
                  <a:srgbClr val="C00000"/>
                </a:solidFill>
              </a:rPr>
              <a:t>Clinical </a:t>
            </a:r>
            <a:r>
              <a:rPr lang="en-US" sz="4000" b="1" dirty="0" smtClean="0">
                <a:solidFill>
                  <a:srgbClr val="C00000"/>
                </a:solidFill>
              </a:rPr>
              <a:t>appearance of Rampant Caries</a:t>
            </a:r>
            <a:endParaRPr lang="en-US" sz="4000" b="1" dirty="0">
              <a:solidFill>
                <a:srgbClr val="C00000"/>
              </a:solidFill>
            </a:endParaRPr>
          </a:p>
        </p:txBody>
      </p:sp>
      <p:sp>
        <p:nvSpPr>
          <p:cNvPr id="6" name="TextBox 5"/>
          <p:cNvSpPr txBox="1"/>
          <p:nvPr/>
        </p:nvSpPr>
        <p:spPr>
          <a:xfrm>
            <a:off x="286512" y="1399032"/>
            <a:ext cx="11347704" cy="5078313"/>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en-US" sz="2400" dirty="0" smtClean="0">
                <a:solidFill>
                  <a:srgbClr val="002060"/>
                </a:solidFill>
              </a:rPr>
              <a:t>These </a:t>
            </a:r>
            <a:r>
              <a:rPr lang="en-US" sz="2400" dirty="0">
                <a:solidFill>
                  <a:srgbClr val="002060"/>
                </a:solidFill>
              </a:rPr>
              <a:t>lesions soon become pigmented to a light yellow and at the same time, extend laterally to the proximal surfaces and downward to the </a:t>
            </a:r>
            <a:r>
              <a:rPr lang="en-US" sz="2400" dirty="0" err="1">
                <a:solidFill>
                  <a:srgbClr val="002060"/>
                </a:solidFill>
              </a:rPr>
              <a:t>incisal</a:t>
            </a:r>
            <a:r>
              <a:rPr lang="en-US" sz="2400" dirty="0">
                <a:solidFill>
                  <a:srgbClr val="002060"/>
                </a:solidFill>
              </a:rPr>
              <a:t> edge</a:t>
            </a:r>
            <a:r>
              <a:rPr lang="en-US" sz="2400" dirty="0" smtClean="0">
                <a:solidFill>
                  <a:srgbClr val="002060"/>
                </a:solidFill>
              </a:rPr>
              <a:t>.</a:t>
            </a:r>
          </a:p>
          <a:p>
            <a:pPr marL="342900" indent="-342900" algn="just">
              <a:lnSpc>
                <a:spcPct val="150000"/>
              </a:lnSpc>
              <a:buFont typeface="Wingdings" panose="05000000000000000000" pitchFamily="2" charset="2"/>
              <a:buChar char="Ø"/>
            </a:pPr>
            <a:r>
              <a:rPr lang="en-US" sz="2400" dirty="0" smtClean="0">
                <a:solidFill>
                  <a:schemeClr val="accent6">
                    <a:lumMod val="50000"/>
                  </a:schemeClr>
                </a:solidFill>
              </a:rPr>
              <a:t> Less </a:t>
            </a:r>
            <a:r>
              <a:rPr lang="en-US" sz="2400" dirty="0">
                <a:solidFill>
                  <a:schemeClr val="accent6">
                    <a:lumMod val="50000"/>
                  </a:schemeClr>
                </a:solidFill>
              </a:rPr>
              <a:t>commonly, the decalcification may present initially on the palatal surfaces, or even at the </a:t>
            </a:r>
            <a:r>
              <a:rPr lang="en-US" sz="2400" dirty="0" err="1">
                <a:solidFill>
                  <a:schemeClr val="accent6">
                    <a:lumMod val="50000"/>
                  </a:schemeClr>
                </a:solidFill>
              </a:rPr>
              <a:t>incisal</a:t>
            </a:r>
            <a:r>
              <a:rPr lang="en-US" sz="2400" dirty="0">
                <a:solidFill>
                  <a:schemeClr val="accent6">
                    <a:lumMod val="50000"/>
                  </a:schemeClr>
                </a:solidFill>
              </a:rPr>
              <a:t> edge in </a:t>
            </a:r>
            <a:r>
              <a:rPr lang="en-US" sz="2400" dirty="0" smtClean="0">
                <a:solidFill>
                  <a:schemeClr val="accent6">
                    <a:lumMod val="50000"/>
                  </a:schemeClr>
                </a:solidFill>
              </a:rPr>
              <a:t>some </a:t>
            </a:r>
            <a:r>
              <a:rPr lang="en-US" sz="2400" dirty="0">
                <a:solidFill>
                  <a:schemeClr val="accent6">
                    <a:lumMod val="50000"/>
                  </a:schemeClr>
                </a:solidFill>
              </a:rPr>
              <a:t>cases. </a:t>
            </a:r>
            <a:endParaRPr lang="en-US" sz="2400" dirty="0" smtClean="0">
              <a:solidFill>
                <a:schemeClr val="accent6">
                  <a:lumMod val="50000"/>
                </a:schemeClr>
              </a:solidFill>
            </a:endParaRPr>
          </a:p>
          <a:p>
            <a:pPr marL="342900" indent="-342900" algn="just">
              <a:lnSpc>
                <a:spcPct val="150000"/>
              </a:lnSpc>
              <a:buFont typeface="Wingdings" panose="05000000000000000000" pitchFamily="2" charset="2"/>
              <a:buChar char="Ø"/>
            </a:pPr>
            <a:r>
              <a:rPr lang="en-US" sz="2400" dirty="0" smtClean="0">
                <a:solidFill>
                  <a:srgbClr val="C00000"/>
                </a:solidFill>
              </a:rPr>
              <a:t> </a:t>
            </a:r>
            <a:r>
              <a:rPr lang="en-US" sz="2400" dirty="0">
                <a:solidFill>
                  <a:srgbClr val="C00000"/>
                </a:solidFill>
              </a:rPr>
              <a:t>At a more advanced stage, the carious process will often extend around the circumference of the tooth, leading to pathologic fracture of the crown on minimal trauma</a:t>
            </a:r>
            <a:r>
              <a:rPr lang="en-US" sz="2400" dirty="0" smtClean="0">
                <a:solidFill>
                  <a:srgbClr val="C00000"/>
                </a:solidFill>
              </a:rPr>
              <a:t>.</a:t>
            </a:r>
          </a:p>
          <a:p>
            <a:pPr marL="342900" indent="-342900" algn="just">
              <a:lnSpc>
                <a:spcPct val="150000"/>
              </a:lnSpc>
              <a:buFont typeface="Wingdings" panose="05000000000000000000" pitchFamily="2" charset="2"/>
              <a:buChar char="Ø"/>
            </a:pPr>
            <a:r>
              <a:rPr lang="en-US" sz="2400" dirty="0" smtClean="0">
                <a:solidFill>
                  <a:srgbClr val="002060"/>
                </a:solidFill>
              </a:rPr>
              <a:t>  </a:t>
            </a:r>
            <a:r>
              <a:rPr lang="en-US" sz="2400" dirty="0">
                <a:solidFill>
                  <a:srgbClr val="660066"/>
                </a:solidFill>
              </a:rPr>
              <a:t>Other teeth, namely the first primary molars, the second primary molars, </a:t>
            </a:r>
            <a:r>
              <a:rPr lang="en-US" sz="2400" dirty="0" smtClean="0">
                <a:solidFill>
                  <a:srgbClr val="660066"/>
                </a:solidFill>
              </a:rPr>
              <a:t>and </a:t>
            </a:r>
            <a:r>
              <a:rPr lang="en-US" sz="2400" dirty="0">
                <a:solidFill>
                  <a:srgbClr val="660066"/>
                </a:solidFill>
              </a:rPr>
              <a:t>the canines, will gradually become involved. </a:t>
            </a:r>
          </a:p>
        </p:txBody>
      </p:sp>
    </p:spTree>
    <p:extLst>
      <p:ext uri="{BB962C8B-B14F-4D97-AF65-F5344CB8AC3E}">
        <p14:creationId xmlns:p14="http://schemas.microsoft.com/office/powerpoint/2010/main" val="1517482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86512" y="345573"/>
            <a:ext cx="8449056" cy="707886"/>
          </a:xfrm>
          <a:prstGeom prst="rect">
            <a:avLst/>
          </a:prstGeom>
          <a:noFill/>
        </p:spPr>
        <p:txBody>
          <a:bodyPr wrap="square" rtlCol="0">
            <a:spAutoFit/>
          </a:bodyPr>
          <a:lstStyle/>
          <a:p>
            <a:r>
              <a:rPr lang="en-US" sz="4000" b="1" dirty="0">
                <a:solidFill>
                  <a:srgbClr val="C00000"/>
                </a:solidFill>
              </a:rPr>
              <a:t>Clinical </a:t>
            </a:r>
            <a:r>
              <a:rPr lang="en-US" sz="4000" b="1" dirty="0" smtClean="0">
                <a:solidFill>
                  <a:srgbClr val="C00000"/>
                </a:solidFill>
              </a:rPr>
              <a:t>appearance of Rampant Caries</a:t>
            </a:r>
            <a:endParaRPr lang="en-US" sz="4000" b="1" dirty="0">
              <a:solidFill>
                <a:srgbClr val="C00000"/>
              </a:solidFill>
            </a:endParaRPr>
          </a:p>
        </p:txBody>
      </p:sp>
      <p:sp>
        <p:nvSpPr>
          <p:cNvPr id="6" name="TextBox 5"/>
          <p:cNvSpPr txBox="1"/>
          <p:nvPr/>
        </p:nvSpPr>
        <p:spPr>
          <a:xfrm>
            <a:off x="286512" y="1399032"/>
            <a:ext cx="11347704" cy="5078313"/>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en-US" sz="2400" dirty="0" smtClean="0">
                <a:solidFill>
                  <a:srgbClr val="002060"/>
                </a:solidFill>
              </a:rPr>
              <a:t>Nursing </a:t>
            </a:r>
            <a:r>
              <a:rPr lang="en-US" sz="2400" dirty="0">
                <a:solidFill>
                  <a:srgbClr val="002060"/>
                </a:solidFill>
              </a:rPr>
              <a:t>bottle caries is a form of rampant dental caries in the </a:t>
            </a:r>
            <a:r>
              <a:rPr lang="en-US" sz="2400" dirty="0" smtClean="0">
                <a:solidFill>
                  <a:srgbClr val="002060"/>
                </a:solidFill>
              </a:rPr>
              <a:t>primary </a:t>
            </a:r>
            <a:r>
              <a:rPr lang="en-US" sz="2400" dirty="0">
                <a:solidFill>
                  <a:srgbClr val="002060"/>
                </a:solidFill>
              </a:rPr>
              <a:t>dentition of infants and children. In most cases, the problem is </a:t>
            </a:r>
            <a:r>
              <a:rPr lang="en-US" sz="2400" dirty="0" smtClean="0">
                <a:solidFill>
                  <a:srgbClr val="002060"/>
                </a:solidFill>
              </a:rPr>
              <a:t>found </a:t>
            </a:r>
            <a:r>
              <a:rPr lang="en-US" sz="2400" dirty="0">
                <a:solidFill>
                  <a:srgbClr val="002060"/>
                </a:solidFill>
              </a:rPr>
              <a:t>in an infant who frequently falls asleep with a baby bottle filled </a:t>
            </a:r>
            <a:r>
              <a:rPr lang="en-US" sz="2400" dirty="0" smtClean="0">
                <a:solidFill>
                  <a:srgbClr val="002060"/>
                </a:solidFill>
              </a:rPr>
              <a:t>with </a:t>
            </a:r>
            <a:r>
              <a:rPr lang="en-US" sz="2400" dirty="0">
                <a:solidFill>
                  <a:srgbClr val="002060"/>
                </a:solidFill>
              </a:rPr>
              <a:t>milk or sugar containing substances like vitamin C syrup, sweetened </a:t>
            </a:r>
            <a:r>
              <a:rPr lang="en-US" sz="2400" dirty="0" smtClean="0">
                <a:solidFill>
                  <a:srgbClr val="002060"/>
                </a:solidFill>
              </a:rPr>
              <a:t>fruit </a:t>
            </a:r>
            <a:r>
              <a:rPr lang="en-US" sz="2400" dirty="0">
                <a:solidFill>
                  <a:srgbClr val="002060"/>
                </a:solidFill>
              </a:rPr>
              <a:t>juice, or even carbonated drinks.</a:t>
            </a:r>
          </a:p>
          <a:p>
            <a:pPr marL="342900" indent="-342900" algn="just">
              <a:lnSpc>
                <a:spcPct val="150000"/>
              </a:lnSpc>
              <a:buFont typeface="Wingdings" panose="05000000000000000000" pitchFamily="2" charset="2"/>
              <a:buChar char="Ø"/>
            </a:pPr>
            <a:r>
              <a:rPr lang="en-US" sz="2400" dirty="0" smtClean="0">
                <a:solidFill>
                  <a:srgbClr val="C00000"/>
                </a:solidFill>
              </a:rPr>
              <a:t> </a:t>
            </a:r>
            <a:r>
              <a:rPr lang="en-US" sz="2400" dirty="0">
                <a:solidFill>
                  <a:srgbClr val="C00000"/>
                </a:solidFill>
              </a:rPr>
              <a:t>The condition can also be associated with breastfed infants who have </a:t>
            </a:r>
            <a:r>
              <a:rPr lang="en-US" sz="2400" dirty="0" smtClean="0">
                <a:solidFill>
                  <a:srgbClr val="C00000"/>
                </a:solidFill>
              </a:rPr>
              <a:t>prolonged </a:t>
            </a:r>
            <a:r>
              <a:rPr lang="en-US" sz="2400" dirty="0">
                <a:solidFill>
                  <a:srgbClr val="C00000"/>
                </a:solidFill>
              </a:rPr>
              <a:t>feeding habits or with children whose pacifiers are frequently </a:t>
            </a:r>
            <a:r>
              <a:rPr lang="en-US" sz="2400" dirty="0" smtClean="0">
                <a:solidFill>
                  <a:srgbClr val="C00000"/>
                </a:solidFill>
              </a:rPr>
              <a:t>dipped </a:t>
            </a:r>
            <a:r>
              <a:rPr lang="en-US" sz="2400" dirty="0">
                <a:solidFill>
                  <a:srgbClr val="C00000"/>
                </a:solidFill>
              </a:rPr>
              <a:t>in honey, sugar, or syrup. </a:t>
            </a:r>
          </a:p>
          <a:p>
            <a:pPr marL="342900" indent="-342900" algn="just">
              <a:lnSpc>
                <a:spcPct val="150000"/>
              </a:lnSpc>
              <a:buFont typeface="Wingdings" panose="05000000000000000000" pitchFamily="2" charset="2"/>
              <a:buChar char="Ø"/>
            </a:pPr>
            <a:r>
              <a:rPr lang="en-US" sz="2400" dirty="0" smtClean="0">
                <a:solidFill>
                  <a:srgbClr val="002060"/>
                </a:solidFill>
              </a:rPr>
              <a:t> </a:t>
            </a:r>
            <a:r>
              <a:rPr lang="en-US" sz="2400" dirty="0">
                <a:solidFill>
                  <a:srgbClr val="002060"/>
                </a:solidFill>
              </a:rPr>
              <a:t>The decrease in salivary flow rate during sleep, as well as the pooling </a:t>
            </a:r>
            <a:r>
              <a:rPr lang="en-US" sz="2400" dirty="0" smtClean="0">
                <a:solidFill>
                  <a:srgbClr val="002060"/>
                </a:solidFill>
              </a:rPr>
              <a:t>of </a:t>
            </a:r>
            <a:r>
              <a:rPr lang="en-US" sz="2400" dirty="0">
                <a:solidFill>
                  <a:srgbClr val="002060"/>
                </a:solidFill>
              </a:rPr>
              <a:t>sweet fluids around the teeth, results in a highly cariogenic </a:t>
            </a:r>
            <a:r>
              <a:rPr lang="en-US" sz="2400" dirty="0" smtClean="0">
                <a:solidFill>
                  <a:srgbClr val="002060"/>
                </a:solidFill>
              </a:rPr>
              <a:t>environment</a:t>
            </a:r>
            <a:r>
              <a:rPr lang="en-US" sz="2400" dirty="0">
                <a:solidFill>
                  <a:srgbClr val="002060"/>
                </a:solidFill>
              </a:rPr>
              <a:t>. </a:t>
            </a:r>
            <a:endParaRPr lang="en-US" sz="2400" dirty="0">
              <a:solidFill>
                <a:srgbClr val="660066"/>
              </a:solidFill>
            </a:endParaRPr>
          </a:p>
        </p:txBody>
      </p:sp>
      <p:pic>
        <p:nvPicPr>
          <p:cNvPr id="2" name="Picture 1"/>
          <p:cNvPicPr>
            <a:picLocks noChangeAspect="1"/>
          </p:cNvPicPr>
          <p:nvPr/>
        </p:nvPicPr>
        <p:blipFill>
          <a:blip r:embed="rId2"/>
          <a:stretch>
            <a:fillRect/>
          </a:stretch>
        </p:blipFill>
        <p:spPr>
          <a:xfrm flipH="1">
            <a:off x="9048888" y="275333"/>
            <a:ext cx="2637144" cy="1251715"/>
          </a:xfrm>
          <a:prstGeom prst="rect">
            <a:avLst/>
          </a:prstGeom>
        </p:spPr>
      </p:pic>
    </p:spTree>
    <p:extLst>
      <p:ext uri="{BB962C8B-B14F-4D97-AF65-F5344CB8AC3E}">
        <p14:creationId xmlns:p14="http://schemas.microsoft.com/office/powerpoint/2010/main" val="14159945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075688" y="81024"/>
            <a:ext cx="8449056" cy="707886"/>
          </a:xfrm>
          <a:prstGeom prst="rect">
            <a:avLst/>
          </a:prstGeom>
          <a:noFill/>
        </p:spPr>
        <p:txBody>
          <a:bodyPr wrap="square" rtlCol="0">
            <a:spAutoFit/>
          </a:bodyPr>
          <a:lstStyle/>
          <a:p>
            <a:r>
              <a:rPr lang="en-US" sz="4000" b="1" dirty="0">
                <a:solidFill>
                  <a:srgbClr val="C00000"/>
                </a:solidFill>
              </a:rPr>
              <a:t>Clinical </a:t>
            </a:r>
            <a:r>
              <a:rPr lang="en-US" sz="4000" b="1" dirty="0" smtClean="0">
                <a:solidFill>
                  <a:srgbClr val="C00000"/>
                </a:solidFill>
              </a:rPr>
              <a:t>appearance of Rampant Caries</a:t>
            </a:r>
            <a:endParaRPr lang="en-US" sz="4000" b="1" dirty="0">
              <a:solidFill>
                <a:srgbClr val="C00000"/>
              </a:solidFill>
            </a:endParaRPr>
          </a:p>
        </p:txBody>
      </p:sp>
      <p:sp>
        <p:nvSpPr>
          <p:cNvPr id="6" name="TextBox 5"/>
          <p:cNvSpPr txBox="1"/>
          <p:nvPr/>
        </p:nvSpPr>
        <p:spPr>
          <a:xfrm>
            <a:off x="213360" y="869934"/>
            <a:ext cx="11347704" cy="4524315"/>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en-US" sz="2400" dirty="0" smtClean="0">
                <a:solidFill>
                  <a:schemeClr val="accent5">
                    <a:lumMod val="50000"/>
                  </a:schemeClr>
                </a:solidFill>
              </a:rPr>
              <a:t>Rampant </a:t>
            </a:r>
            <a:r>
              <a:rPr lang="en-US" sz="2400" dirty="0">
                <a:solidFill>
                  <a:schemeClr val="accent5">
                    <a:lumMod val="50000"/>
                  </a:schemeClr>
                </a:solidFill>
              </a:rPr>
              <a:t>caries may also occur in the permanent dentition of teenagers, because of their frequent intake of cariogenic snacks and sweet drinks between meals. Typical rampant caries in adolescents is characterized by buccal and lingual caries of premolars and molars and proximal and labial caries in the mandibular incisors. </a:t>
            </a:r>
            <a:endParaRPr lang="ar-IQ" sz="2400" dirty="0" smtClean="0">
              <a:solidFill>
                <a:schemeClr val="accent5">
                  <a:lumMod val="50000"/>
                </a:schemeClr>
              </a:solidFill>
            </a:endParaRPr>
          </a:p>
          <a:p>
            <a:pPr marL="342900" indent="-342900" algn="just">
              <a:lnSpc>
                <a:spcPct val="150000"/>
              </a:lnSpc>
              <a:buFont typeface="Wingdings" panose="05000000000000000000" pitchFamily="2" charset="2"/>
              <a:buChar char="Ø"/>
            </a:pPr>
            <a:r>
              <a:rPr lang="en-US" sz="2400" dirty="0" smtClean="0">
                <a:solidFill>
                  <a:srgbClr val="FF0066"/>
                </a:solidFill>
              </a:rPr>
              <a:t> </a:t>
            </a:r>
            <a:r>
              <a:rPr lang="en-US" sz="2400" dirty="0">
                <a:solidFill>
                  <a:srgbClr val="CC0000"/>
                </a:solidFill>
              </a:rPr>
              <a:t>A specific form of rampant caries may occur in children and adolescents who have a greatly reduced salivary flow as a result of radiotherapy for the treatment of cancer of the head and neck region or as a result of the surgical removal of neoplasm in the oral cavity, this is called radiation caries</a:t>
            </a:r>
          </a:p>
        </p:txBody>
      </p:sp>
      <p:pic>
        <p:nvPicPr>
          <p:cNvPr id="2" name="Picture 1"/>
          <p:cNvPicPr>
            <a:picLocks noChangeAspect="1"/>
          </p:cNvPicPr>
          <p:nvPr/>
        </p:nvPicPr>
        <p:blipFill rotWithShape="1">
          <a:blip r:embed="rId2"/>
          <a:srcRect t="49155" b="4155"/>
          <a:stretch/>
        </p:blipFill>
        <p:spPr>
          <a:xfrm>
            <a:off x="3614928" y="5285232"/>
            <a:ext cx="8358504" cy="14127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068354344"/>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رحلة">
  <a:themeElements>
    <a:clrScheme name="رحلة">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رحلة">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رحلة">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themeOverride>
</file>

<file path=ppt/theme/themeOverride2.xml><?xml version="1.0" encoding="utf-8"?>
<a:themeOverride xmlns:a="http://schemas.openxmlformats.org/drawingml/2006/main">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themeOverride>
</file>

<file path=docProps/app.xml><?xml version="1.0" encoding="utf-8"?>
<Properties xmlns="http://schemas.openxmlformats.org/officeDocument/2006/extended-properties" xmlns:vt="http://schemas.openxmlformats.org/officeDocument/2006/docPropsVTypes">
  <Template>TM10001104[[fn=Feathered]]</Template>
  <TotalTime>3589</TotalTime>
  <Words>1283</Words>
  <Application>Microsoft Office PowerPoint</Application>
  <PresentationFormat>Widescreen</PresentationFormat>
  <Paragraphs>82</Paragraphs>
  <Slides>16</Slides>
  <Notes>0</Notes>
  <HiddenSlides>0</HiddenSlides>
  <MMClips>0</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16</vt:i4>
      </vt:variant>
    </vt:vector>
  </HeadingPairs>
  <TitlesOfParts>
    <vt:vector size="35" baseType="lpstr">
      <vt:lpstr>Arial</vt:lpstr>
      <vt:lpstr>Berlin Sans FB Demi</vt:lpstr>
      <vt:lpstr>Calibri</vt:lpstr>
      <vt:lpstr>Calibri Light</vt:lpstr>
      <vt:lpstr>Century Gothic</vt:lpstr>
      <vt:lpstr>Century Schoolbook</vt:lpstr>
      <vt:lpstr>Corbel</vt:lpstr>
      <vt:lpstr>Franklin Gothic Book</vt:lpstr>
      <vt:lpstr>Franklin Gothic Medium</vt:lpstr>
      <vt:lpstr>Tahoma</vt:lpstr>
      <vt:lpstr>Times New Roman</vt:lpstr>
      <vt:lpstr>Wingdings</vt:lpstr>
      <vt:lpstr>Wingdings 2</vt:lpstr>
      <vt:lpstr>Wingdings 3</vt:lpstr>
      <vt:lpstr>Feathered</vt:lpstr>
      <vt:lpstr>Office Theme</vt:lpstr>
      <vt:lpstr>رحلة</vt:lpstr>
      <vt:lpstr>1_Office Theme</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Microsoft Office User</dc:creator>
  <cp:lastModifiedBy>lenovo</cp:lastModifiedBy>
  <cp:revision>214</cp:revision>
  <dcterms:created xsi:type="dcterms:W3CDTF">2021-01-29T20:25:57Z</dcterms:created>
  <dcterms:modified xsi:type="dcterms:W3CDTF">2024-03-04T19:52:48Z</dcterms:modified>
</cp:coreProperties>
</file>