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066CC-403F-42AA-B40E-B388021324A8}" v="10" dt="2023-12-29T19:15:11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CA3BFCD-B656-4E28-B7AD-192B8109006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08E8E87-9B73-4C84-968A-EAAA0A4DCE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88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BFCD-B656-4E28-B7AD-192B8109006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8E87-9B73-4C84-968A-EAAA0A4D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6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BFCD-B656-4E28-B7AD-192B8109006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8E87-9B73-4C84-968A-EAAA0A4DCE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347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BFCD-B656-4E28-B7AD-192B8109006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8E87-9B73-4C84-968A-EAAA0A4DCE0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623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BFCD-B656-4E28-B7AD-192B8109006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8E87-9B73-4C84-968A-EAAA0A4D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92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BFCD-B656-4E28-B7AD-192B8109006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8E87-9B73-4C84-968A-EAAA0A4DCE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624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BFCD-B656-4E28-B7AD-192B8109006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8E87-9B73-4C84-968A-EAAA0A4DCE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294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BFCD-B656-4E28-B7AD-192B8109006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8E87-9B73-4C84-968A-EAAA0A4DCE0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38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BFCD-B656-4E28-B7AD-192B8109006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8E87-9B73-4C84-968A-EAAA0A4DCE0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53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BFCD-B656-4E28-B7AD-192B8109006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8E87-9B73-4C84-968A-EAAA0A4D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BFCD-B656-4E28-B7AD-192B8109006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8E87-9B73-4C84-968A-EAAA0A4DCE0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79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BFCD-B656-4E28-B7AD-192B8109006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8E87-9B73-4C84-968A-EAAA0A4D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2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BFCD-B656-4E28-B7AD-192B8109006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8E87-9B73-4C84-968A-EAAA0A4DCE0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28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BFCD-B656-4E28-B7AD-192B8109006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8E87-9B73-4C84-968A-EAAA0A4DCE0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72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BFCD-B656-4E28-B7AD-192B8109006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8E87-9B73-4C84-968A-EAAA0A4D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6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BFCD-B656-4E28-B7AD-192B8109006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8E87-9B73-4C84-968A-EAAA0A4DCE0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84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BFCD-B656-4E28-B7AD-192B8109006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8E87-9B73-4C84-968A-EAAA0A4D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4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A3BFCD-B656-4E28-B7AD-192B8109006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8E8E87-9B73-4C84-968A-EAAA0A4D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0784-33E6-E5E0-54F3-7720725E8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933" y="2992008"/>
            <a:ext cx="6815669" cy="1515533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Metastatic tumors to oral and maxillofacial area</a:t>
            </a:r>
          </a:p>
        </p:txBody>
      </p:sp>
    </p:spTree>
    <p:extLst>
      <p:ext uri="{BB962C8B-B14F-4D97-AF65-F5344CB8AC3E}">
        <p14:creationId xmlns:p14="http://schemas.microsoft.com/office/powerpoint/2010/main" val="3980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8842-2EAF-7EFC-0B8E-5448EAC87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TimesNewRomanPSMT"/>
              </a:rPr>
              <a:t>Specific investigations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EB40D-DC09-E4E4-2DF9-AAFF146E1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endParaRPr lang="en-US" sz="2400" b="0" i="0" u="none" strike="noStrike" baseline="0" dirty="0">
              <a:latin typeface="TimesNewRomanPSMT"/>
            </a:endParaRPr>
          </a:p>
          <a:p>
            <a:pPr algn="l"/>
            <a:r>
              <a:rPr lang="en-US" sz="2400" b="0" i="0" u="none" strike="noStrike" baseline="0" dirty="0">
                <a:latin typeface="TimesNewRomanPSMT"/>
              </a:rPr>
              <a:t>– A chest radiograph or CT for lung.</a:t>
            </a:r>
          </a:p>
          <a:p>
            <a:pPr algn="l"/>
            <a:r>
              <a:rPr lang="en-US" sz="2400" b="0" i="0" u="none" strike="noStrike" baseline="0" dirty="0">
                <a:latin typeface="TimesNewRomanPSMT"/>
              </a:rPr>
              <a:t>– Serum Prostate Specific Antigen (PSA) assay for prostate.</a:t>
            </a:r>
          </a:p>
          <a:p>
            <a:pPr algn="l"/>
            <a:r>
              <a:rPr lang="en-US" sz="2400" b="0" i="0" u="none" strike="noStrike" baseline="0" dirty="0">
                <a:latin typeface="TimesNewRomanPSMT"/>
              </a:rPr>
              <a:t>– Papanicolaou (PAP)smear for cervix.</a:t>
            </a:r>
          </a:p>
          <a:p>
            <a:pPr algn="l"/>
            <a:r>
              <a:rPr lang="en-US" sz="2400" b="0" i="0" u="none" strike="noStrike" baseline="0" dirty="0">
                <a:latin typeface="TimesNewRomanPSMT"/>
              </a:rPr>
              <a:t>– </a:t>
            </a:r>
            <a:r>
              <a:rPr lang="en-US" sz="2400" b="0" i="0" u="none" strike="noStrike" baseline="0" dirty="0" err="1">
                <a:latin typeface="TimesNewRomanPSMT"/>
              </a:rPr>
              <a:t>Mamography</a:t>
            </a:r>
            <a:r>
              <a:rPr lang="en-US" sz="2400" b="0" i="0" u="none" strike="noStrike" baseline="0" dirty="0">
                <a:latin typeface="TimesNewRomanPSMT"/>
              </a:rPr>
              <a:t> for the breast.</a:t>
            </a:r>
          </a:p>
          <a:p>
            <a:pPr algn="l"/>
            <a:r>
              <a:rPr lang="en-US" sz="2400" b="0" i="0" u="none" strike="noStrike" baseline="0" dirty="0">
                <a:latin typeface="TimesNewRomanPSMT"/>
              </a:rPr>
              <a:t>– Ultrasound/ CT of abdomen for liver, pancreas, adrenal, kidney, gallbladder, ovary, stomach.</a:t>
            </a:r>
          </a:p>
          <a:p>
            <a:pPr algn="l"/>
            <a:r>
              <a:rPr lang="en-US" sz="2400" b="0" i="0" u="none" strike="noStrike" baseline="0" dirty="0">
                <a:latin typeface="TimesNewRomanPSMT"/>
              </a:rPr>
              <a:t>• Special investigations like Positron Emission Tomography (PET), Single Photon Emission Computed Tomography (SPECT) and bone scintigraphy can be done to check for distant metastasis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129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34631-A313-01D1-69B6-8E65A105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219" y="747252"/>
            <a:ext cx="9854379" cy="153874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Terminology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A9A8C-E188-0373-B0C2-614259ED0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en-US" sz="2400" b="1" i="0" u="none" strike="noStrike" baseline="0" dirty="0">
                <a:latin typeface="Helvetica-Bold"/>
              </a:rPr>
              <a:t>Isolated Tumor Cells (ITCs)</a:t>
            </a:r>
          </a:p>
          <a:p>
            <a:pPr algn="l"/>
            <a:r>
              <a:rPr lang="en-US" sz="2400" b="0" i="0" u="none" strike="noStrike" baseline="0" dirty="0">
                <a:latin typeface="TimesNewRomanPSMT"/>
              </a:rPr>
              <a:t>In any single node, collections of tumor cells </a:t>
            </a:r>
            <a:r>
              <a:rPr lang="en-US" sz="2400" b="0" i="0" u="none" strike="noStrike" baseline="0" dirty="0" err="1">
                <a:latin typeface="TimesNewRomanPSMT"/>
              </a:rPr>
              <a:t>totalling</a:t>
            </a:r>
            <a:r>
              <a:rPr lang="en-US" sz="2400" b="0" i="0" u="none" strike="noStrike" baseline="0" dirty="0">
                <a:latin typeface="TimesNewRomanPSMT"/>
              </a:rPr>
              <a:t> not more than 0.2 mm in greatest dimension in the nodal parenchyma, </a:t>
            </a:r>
            <a:r>
              <a:rPr lang="pt-BR" sz="2400" b="0" i="0" u="none" strike="noStrike" baseline="0" dirty="0">
                <a:latin typeface="TimesNewRomanPSMT"/>
              </a:rPr>
              <a:t>sinuses or capsular/perinodal vessels (microemboli).</a:t>
            </a:r>
          </a:p>
          <a:p>
            <a:pPr algn="l"/>
            <a:r>
              <a:rPr lang="en-US" sz="2400" b="1" i="0" u="none" strike="noStrike" baseline="0" dirty="0" err="1">
                <a:latin typeface="Helvetica-Bold"/>
              </a:rPr>
              <a:t>Micrometastasis</a:t>
            </a:r>
            <a:endParaRPr lang="en-US" sz="2400" b="1" i="0" u="none" strike="noStrike" baseline="0" dirty="0">
              <a:latin typeface="Helvetica-Bold"/>
            </a:endParaRPr>
          </a:p>
          <a:p>
            <a:pPr algn="l"/>
            <a:r>
              <a:rPr lang="en-US" sz="2400" b="0" i="0" u="none" strike="noStrike" baseline="0" dirty="0">
                <a:latin typeface="TimesNewRomanPSMT"/>
              </a:rPr>
              <a:t>In any single node, single or multiple tumor deposit(s) confined within the node capsule, </a:t>
            </a:r>
            <a:r>
              <a:rPr lang="en-US" sz="2400" b="0" i="0" u="none" strike="noStrike" baseline="0" dirty="0" err="1">
                <a:latin typeface="TimesNewRomanPSMT"/>
              </a:rPr>
              <a:t>totalling</a:t>
            </a:r>
            <a:r>
              <a:rPr lang="en-US" sz="2400" b="0" i="0" u="none" strike="noStrike" baseline="0" dirty="0">
                <a:latin typeface="TimesNewRomanPSMT"/>
              </a:rPr>
              <a:t> between 0.2 and 2.0 mm in greatest dimension; may show evidence of growth (mitotic activity), but desmoplasia is often absent.</a:t>
            </a:r>
          </a:p>
          <a:p>
            <a:pPr algn="l"/>
            <a:r>
              <a:rPr lang="en-US" sz="2400" b="1" i="0" u="none" strike="noStrike" baseline="0" dirty="0">
                <a:latin typeface="Helvetica-Bold"/>
              </a:rPr>
              <a:t>Conventional Metastasis</a:t>
            </a:r>
          </a:p>
          <a:p>
            <a:pPr algn="l"/>
            <a:r>
              <a:rPr lang="en-US" sz="2400" b="0" i="0" u="none" strike="noStrike" baseline="0" dirty="0">
                <a:latin typeface="TimesNewRomanPSMT"/>
              </a:rPr>
              <a:t>In any single node, total profile diameter of tumor deposit(s) exceeds 2.0 mm; may be accompanied by desmoplasia.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30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312F-0A54-1CEB-787E-133954571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Terminology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93E22-74CB-8696-F2E0-96DFAD2AB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n-US" sz="2400" b="1" i="0" u="none" strike="noStrike" baseline="0" dirty="0">
                <a:latin typeface="Helvetica-Bold"/>
              </a:rPr>
              <a:t>Occult (Covert) Metastasis</a:t>
            </a:r>
          </a:p>
          <a:p>
            <a:pPr algn="l"/>
            <a:r>
              <a:rPr lang="en-US" sz="2400" b="0" i="0" u="none" strike="noStrike" baseline="0" dirty="0">
                <a:latin typeface="TimesNewRomanPSMT"/>
              </a:rPr>
              <a:t>Any metastatic deposit not suspected clinically, may be ITC, </a:t>
            </a:r>
            <a:r>
              <a:rPr lang="en-US" sz="2400" b="0" i="0" u="none" strike="noStrike" baseline="0" dirty="0" err="1">
                <a:latin typeface="TimesNewRomanPSMT"/>
              </a:rPr>
              <a:t>micrometastasisor</a:t>
            </a:r>
            <a:r>
              <a:rPr lang="en-US" sz="2400" b="0" i="0" u="none" strike="noStrike" baseline="0" dirty="0">
                <a:latin typeface="TimesNewRomanPSMT"/>
              </a:rPr>
              <a:t> conventional metastasis.</a:t>
            </a:r>
          </a:p>
          <a:p>
            <a:pPr algn="l"/>
            <a:r>
              <a:rPr lang="en-US" sz="2400" b="1" i="0" u="none" strike="noStrike" baseline="0" dirty="0">
                <a:latin typeface="Helvetica-Bold"/>
              </a:rPr>
              <a:t>Skipping</a:t>
            </a:r>
          </a:p>
          <a:p>
            <a:pPr algn="l"/>
            <a:r>
              <a:rPr lang="en-US" sz="2400" b="0" i="0" u="none" strike="noStrike" baseline="0" dirty="0">
                <a:latin typeface="TimesNewRomanPSMT"/>
              </a:rPr>
              <a:t>Metastases at noncontiguous nodal levels.</a:t>
            </a:r>
          </a:p>
          <a:p>
            <a:pPr algn="l"/>
            <a:r>
              <a:rPr lang="en-US" sz="2400" b="1" i="0" u="none" strike="noStrike" baseline="0" dirty="0">
                <a:latin typeface="Helvetica-Bold"/>
              </a:rPr>
              <a:t>Peppering</a:t>
            </a:r>
          </a:p>
          <a:p>
            <a:pPr algn="l"/>
            <a:r>
              <a:rPr lang="en-US" sz="2400" b="0" i="0" u="none" strike="noStrike" baseline="0" dirty="0">
                <a:latin typeface="TimesNewRomanPSMT"/>
              </a:rPr>
              <a:t>ITCs/</a:t>
            </a:r>
            <a:r>
              <a:rPr lang="en-US" sz="2400" b="0" i="0" u="none" strike="noStrike" baseline="0" dirty="0" err="1">
                <a:latin typeface="TimesNewRomanPSMT"/>
              </a:rPr>
              <a:t>micrometastases</a:t>
            </a:r>
            <a:r>
              <a:rPr lang="en-US" sz="2400" b="0" i="0" u="none" strike="noStrike" baseline="0" dirty="0">
                <a:latin typeface="TimesNewRomanPSMT"/>
              </a:rPr>
              <a:t> in multiple levels;</a:t>
            </a:r>
          </a:p>
          <a:p>
            <a:pPr algn="l"/>
            <a:r>
              <a:rPr lang="en-US" sz="2400" b="0" i="0" u="none" strike="noStrike" baseline="0" dirty="0">
                <a:latin typeface="TimesNewRomanPSMT"/>
              </a:rPr>
              <a:t> conventional metastasis is absent.</a:t>
            </a:r>
          </a:p>
          <a:p>
            <a:pPr algn="l"/>
            <a:r>
              <a:rPr lang="en-US" sz="2400" b="1" i="0" u="none" strike="noStrike" baseline="0" dirty="0">
                <a:latin typeface="Helvetica-Bold"/>
              </a:rPr>
              <a:t>Fast-tracking</a:t>
            </a:r>
          </a:p>
          <a:p>
            <a:pPr algn="l"/>
            <a:r>
              <a:rPr lang="en-US" sz="2400" b="0" i="0" u="none" strike="noStrike" baseline="0" dirty="0">
                <a:latin typeface="TimesNewRomanPSMT"/>
              </a:rPr>
              <a:t>Metastasis via multiple drainage routes, often directly to </a:t>
            </a:r>
            <a:r>
              <a:rPr lang="en-US" sz="2400" b="0" i="0" u="none" strike="noStrike" baseline="0" dirty="0" err="1">
                <a:latin typeface="TimesNewRomanPSMT"/>
              </a:rPr>
              <a:t>remotelypositioned</a:t>
            </a:r>
            <a:r>
              <a:rPr lang="en-US" sz="2400" b="0" i="0" u="none" strike="noStrike" baseline="0" dirty="0">
                <a:latin typeface="TimesNewRomanPSMT"/>
              </a:rPr>
              <a:t> nodal groups.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4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A9B71-1C36-7815-9D1D-771EF8CF2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Helvetica-Bold"/>
              </a:rPr>
              <a:t>TREATMENT AND PROGNOSIS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5B7DB-0DDE-637A-62E6-E64E00439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endParaRPr lang="en-US" sz="2400" b="1" i="0" u="none" strike="noStrike" baseline="0" dirty="0">
              <a:latin typeface="Helvetica-Bold"/>
            </a:endParaRPr>
          </a:p>
          <a:p>
            <a:pPr algn="l"/>
            <a:r>
              <a:rPr lang="en-US" sz="2400" b="0" i="0" u="none" strike="noStrike" baseline="0" dirty="0">
                <a:latin typeface="TimesNewRomanPSMT"/>
              </a:rPr>
              <a:t>A metastatic process always represents a poor overall prognosis.</a:t>
            </a:r>
          </a:p>
          <a:p>
            <a:pPr algn="l"/>
            <a:r>
              <a:rPr lang="en-US" sz="2400" b="0" i="0" u="none" strike="noStrike" baseline="0" dirty="0">
                <a:latin typeface="TimesNewRomanPSMT"/>
              </a:rPr>
              <a:t> Palliative treatment is the need of the hour, in order to reduce patient’s pain and preserve oral function.</a:t>
            </a:r>
          </a:p>
          <a:p>
            <a:pPr algn="l"/>
            <a:r>
              <a:rPr lang="en-US" sz="2400" b="0" i="0" u="none" strike="noStrike" baseline="0" dirty="0">
                <a:latin typeface="TimesNewRomanPSMT"/>
              </a:rPr>
              <a:t>However, if the primary has been treated and the patient is not completely cured, the oral metastatic lesion could be treated aggressively. </a:t>
            </a:r>
          </a:p>
          <a:p>
            <a:pPr algn="l"/>
            <a:r>
              <a:rPr lang="en-US" sz="2400" b="0" i="0" u="none" strike="noStrike" baseline="0" dirty="0">
                <a:latin typeface="TimesNewRomanPSMT"/>
              </a:rPr>
              <a:t>Treatment can be done by radiotherapy, chemotherapy or by surgical excision.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18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29134-DFE5-B793-CAC7-FF7402729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9A8F26-3593-0B9D-0C61-1939F2A5B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4" y="639097"/>
            <a:ext cx="9834714" cy="5496232"/>
          </a:xfrm>
        </p:spPr>
      </p:pic>
    </p:spTree>
    <p:extLst>
      <p:ext uri="{BB962C8B-B14F-4D97-AF65-F5344CB8AC3E}">
        <p14:creationId xmlns:p14="http://schemas.microsoft.com/office/powerpoint/2010/main" val="416478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CE05-089C-468C-8114-EA850E72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121B7-6561-E196-33B5-F8FA4A10F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374" y="2408903"/>
            <a:ext cx="9746223" cy="3466965"/>
          </a:xfrm>
        </p:spPr>
        <p:txBody>
          <a:bodyPr>
            <a:normAutofit fontScale="92500"/>
          </a:bodyPr>
          <a:lstStyle/>
          <a:p>
            <a:pPr algn="l"/>
            <a:r>
              <a:rPr lang="en-US" b="0" i="0" u="none" strike="noStrike" baseline="0" dirty="0">
                <a:latin typeface="TimesNewRomanPSMT"/>
              </a:rPr>
              <a:t>Invasion and metastasis are the most important causes of cancer related morbidity and mortality and are the biological hallmarks of malignant tumors</a:t>
            </a:r>
          </a:p>
          <a:p>
            <a:pPr algn="l"/>
            <a:r>
              <a:rPr lang="en-US" b="0" i="0" u="none" strike="noStrike" baseline="0" dirty="0">
                <a:latin typeface="TimesNewRomanPSMT"/>
              </a:rPr>
              <a:t>Metastasis to the oral cavity is a rarity, making up only 1% of all oral malignancies </a:t>
            </a:r>
          </a:p>
          <a:p>
            <a:pPr algn="l"/>
            <a:r>
              <a:rPr lang="en-US" b="0" i="0" u="none" strike="noStrike" baseline="0" dirty="0">
                <a:latin typeface="TimesNewRomanPSMT"/>
              </a:rPr>
              <a:t>is associated with poor prognosis. </a:t>
            </a:r>
          </a:p>
          <a:p>
            <a:pPr algn="l"/>
            <a:r>
              <a:rPr lang="en-US" b="0" i="0" u="none" strike="noStrike" baseline="0" dirty="0">
                <a:latin typeface="TimesNewRomanPSMT"/>
              </a:rPr>
              <a:t>There have been more cases of metastasis to the jawbones than to oral soft tissues, recorded in literature</a:t>
            </a:r>
          </a:p>
          <a:p>
            <a:pPr algn="l"/>
            <a:r>
              <a:rPr lang="en-US" b="0" i="0" u="none" strike="noStrike" baseline="0" dirty="0">
                <a:latin typeface="TimesNewRomanPSMT"/>
              </a:rPr>
              <a:t>These metastatic tumors more often than not turn out to be carcinomas than sarcomas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18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AF4860B-C18F-D827-7119-FAD6ED1D5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06" y="698089"/>
            <a:ext cx="3931442" cy="5550309"/>
          </a:xfrm>
        </p:spPr>
        <p:txBody>
          <a:bodyPr>
            <a:normAutofit/>
          </a:bodyPr>
          <a:lstStyle/>
          <a:p>
            <a:pPr algn="l"/>
            <a:r>
              <a:rPr lang="en-US" sz="2000" b="0" i="0" u="none" strike="noStrike" baseline="0" dirty="0">
                <a:latin typeface="AdvOT1efcda3b.B"/>
              </a:rPr>
              <a:t>Fig. </a:t>
            </a:r>
            <a:r>
              <a:rPr lang="en-US" sz="2000" b="0" i="0" u="none" strike="noStrike" baseline="0" dirty="0">
                <a:latin typeface="AdvOT596495f2"/>
              </a:rPr>
              <a:t>Relative frequency (%) of primary cancers </a:t>
            </a:r>
            <a:r>
              <a:rPr lang="en-US" sz="2000" b="0" i="0" u="none" strike="noStrike" baseline="0" dirty="0">
                <a:latin typeface="AdvOT7fb33346.I"/>
              </a:rPr>
              <a:t>versus </a:t>
            </a:r>
            <a:r>
              <a:rPr lang="en-US" sz="2000" b="0" i="0" u="none" strike="noStrike" baseline="0" dirty="0">
                <a:latin typeface="AdvOT596495f2"/>
              </a:rPr>
              <a:t>relative frequency of origin for metastatic tumors to the oral cavity and jawbones.</a:t>
            </a:r>
          </a:p>
          <a:p>
            <a:pPr algn="l"/>
            <a:r>
              <a:rPr lang="fr-FR" sz="2000" b="0" i="0" u="none" strike="noStrike" baseline="0" dirty="0">
                <a:latin typeface="AdvOT596495f2"/>
              </a:rPr>
              <a:t>NHL - Non Hodgkin </a:t>
            </a:r>
            <a:r>
              <a:rPr lang="fr-FR" sz="2000" b="0" i="0" u="none" strike="noStrike" baseline="0" dirty="0" err="1">
                <a:latin typeface="AdvOT596495f2"/>
              </a:rPr>
              <a:t>Lymphoma</a:t>
            </a:r>
            <a:r>
              <a:rPr lang="fr-FR" sz="2000" b="0" i="0" u="none" strike="noStrike" baseline="0" dirty="0">
                <a:latin typeface="AdvOT596495f2"/>
              </a:rPr>
              <a:t>; </a:t>
            </a:r>
          </a:p>
          <a:p>
            <a:pPr algn="l"/>
            <a:r>
              <a:rPr lang="fr-FR" sz="2000" b="0" i="0" u="none" strike="noStrike" baseline="0" dirty="0">
                <a:latin typeface="AdvOT596495f2"/>
              </a:rPr>
              <a:t>Connective </a:t>
            </a:r>
            <a:r>
              <a:rPr lang="en-US" sz="2000" b="0" i="0" u="none" strike="noStrike" baseline="0" dirty="0">
                <a:latin typeface="AdvOT596495f2"/>
              </a:rPr>
              <a:t>tissue </a:t>
            </a:r>
            <a:r>
              <a:rPr lang="en-US" sz="2000" b="0" i="0" u="none" strike="noStrike" baseline="0" dirty="0">
                <a:latin typeface="AdvOT596495f2+20"/>
              </a:rPr>
              <a:t>– </a:t>
            </a:r>
            <a:r>
              <a:rPr lang="en-US" sz="2000" b="0" i="0" u="none" strike="noStrike" baseline="0" dirty="0">
                <a:latin typeface="AdvOT596495f2"/>
              </a:rPr>
              <a:t>in regard to metastasis, the term referred to sarcomas; </a:t>
            </a:r>
          </a:p>
          <a:p>
            <a:pPr algn="l"/>
            <a:r>
              <a:rPr lang="en-US" sz="2000" b="0" i="0" u="none" strike="noStrike" baseline="0" dirty="0">
                <a:latin typeface="AdvOT596495f2"/>
              </a:rPr>
              <a:t>UADT – upper aerodigestive tracts;</a:t>
            </a:r>
          </a:p>
          <a:p>
            <a:pPr algn="l"/>
            <a:r>
              <a:rPr lang="en-US" sz="2000" b="0" i="0" u="none" strike="noStrike" baseline="0" dirty="0">
                <a:latin typeface="AdvOT596495f2"/>
              </a:rPr>
              <a:t> Skin </a:t>
            </a:r>
            <a:r>
              <a:rPr lang="en-US" sz="2000" b="0" i="0" u="none" strike="noStrike" baseline="0" dirty="0">
                <a:latin typeface="AdvOT596495f2+20"/>
              </a:rPr>
              <a:t>– </a:t>
            </a:r>
            <a:r>
              <a:rPr lang="en-US" sz="2000" b="0" i="0" u="none" strike="noStrike" baseline="0" dirty="0">
                <a:latin typeface="AdvOT596495f2"/>
              </a:rPr>
              <a:t>primary malignant melanoma excluded</a:t>
            </a:r>
            <a:endParaRPr lang="en-US" sz="5400" dirty="0">
              <a:solidFill>
                <a:srgbClr val="262626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E62854-E477-E4C8-5503-59FE1AC5E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492" y="609602"/>
            <a:ext cx="7288354" cy="54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7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876A-3A76-45EE-4475-DC91D69FB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>
                <a:solidFill>
                  <a:srgbClr val="FF0000"/>
                </a:solidFill>
              </a:rPr>
              <a:t>Pathophysiology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A20720-72B7-8884-C7AB-73D4B3165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806" y="2094271"/>
            <a:ext cx="8770375" cy="3982064"/>
          </a:xfrm>
        </p:spPr>
      </p:pic>
    </p:spTree>
    <p:extLst>
      <p:ext uri="{BB962C8B-B14F-4D97-AF65-F5344CB8AC3E}">
        <p14:creationId xmlns:p14="http://schemas.microsoft.com/office/powerpoint/2010/main" val="146048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55213F-E7E1-CCC0-3DB9-71CC93AF7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381" y="639097"/>
            <a:ext cx="9989574" cy="5515897"/>
          </a:xfrm>
        </p:spPr>
      </p:pic>
    </p:spTree>
    <p:extLst>
      <p:ext uri="{BB962C8B-B14F-4D97-AF65-F5344CB8AC3E}">
        <p14:creationId xmlns:p14="http://schemas.microsoft.com/office/powerpoint/2010/main" val="247496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CA5051-7945-89AA-3A5F-066A19A3B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322" y="2477729"/>
            <a:ext cx="4798141" cy="3667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E33EDE-5E9E-9572-3E39-49ADC3210441}"/>
              </a:ext>
            </a:extLst>
          </p:cNvPr>
          <p:cNvSpPr txBox="1"/>
          <p:nvPr/>
        </p:nvSpPr>
        <p:spPr>
          <a:xfrm>
            <a:off x="2143432" y="1140542"/>
            <a:ext cx="8288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Diagnostic workout </a:t>
            </a:r>
          </a:p>
        </p:txBody>
      </p:sp>
    </p:spTree>
    <p:extLst>
      <p:ext uri="{BB962C8B-B14F-4D97-AF65-F5344CB8AC3E}">
        <p14:creationId xmlns:p14="http://schemas.microsoft.com/office/powerpoint/2010/main" val="229753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2ABF-FB88-A260-3E87-5CC002C15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Helvetica-Bold"/>
              </a:rPr>
              <a:t>Clinical Examination</a:t>
            </a:r>
            <a:br>
              <a:rPr lang="en-US" b="1" dirty="0">
                <a:latin typeface="Helvetica-Bold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5E510-B93B-AF19-9C1A-33D17A86D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548" y="2467896"/>
            <a:ext cx="10038735" cy="3407971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b="0" i="0" u="none" strike="noStrike" baseline="0" dirty="0">
                <a:latin typeface="TimesNewRomanPSMT"/>
              </a:rPr>
              <a:t>Most metastatic lesions (gingival growths) on palpation are painful and hemorrhagic (not always though).</a:t>
            </a:r>
          </a:p>
          <a:p>
            <a:pPr algn="l"/>
            <a:r>
              <a:rPr lang="en-US" b="0" i="0" u="none" strike="noStrike" baseline="0" dirty="0">
                <a:latin typeface="TimesNewRomanPSMT"/>
              </a:rPr>
              <a:t>• These growths often resemble hyperplastic or reactive lesions like pyogenic granuloma.</a:t>
            </a:r>
          </a:p>
          <a:p>
            <a:pPr algn="l"/>
            <a:r>
              <a:rPr lang="en-US" b="0" i="0" u="none" strike="noStrike" baseline="0" dirty="0">
                <a:latin typeface="TimesNewRomanPSMT"/>
              </a:rPr>
              <a:t>• Soft tissue lesions manifesting on the tongue do so, often, as a submucosal mass.</a:t>
            </a:r>
          </a:p>
          <a:p>
            <a:pPr algn="l"/>
            <a:r>
              <a:rPr lang="en-US" b="0" i="0" u="none" strike="noStrike" baseline="0" dirty="0">
                <a:latin typeface="TimesNewRomanPSMT"/>
              </a:rPr>
              <a:t>• Check for bony swelling. Bony expansions are accompanied by tenderness over the affected area or a constant dull pain and </a:t>
            </a:r>
            <a:r>
              <a:rPr lang="en-US" b="0" i="0" u="none" strike="noStrike" baseline="0" dirty="0" err="1">
                <a:latin typeface="TimesNewRomanPSMT"/>
              </a:rPr>
              <a:t>paraesthesia</a:t>
            </a:r>
            <a:r>
              <a:rPr lang="en-US" b="0" i="0" u="none" strike="noStrike" baseline="0" dirty="0">
                <a:latin typeface="TimesNewRomanPSMT"/>
              </a:rPr>
              <a:t>.</a:t>
            </a:r>
          </a:p>
          <a:p>
            <a:pPr algn="l"/>
            <a:r>
              <a:rPr lang="en-US" b="0" i="0" u="none" strike="noStrike" baseline="0" dirty="0">
                <a:latin typeface="TimesNewRomanPSMT"/>
              </a:rPr>
              <a:t>• Check for lymph node enlargements—mobile or fixed.</a:t>
            </a:r>
          </a:p>
          <a:p>
            <a:pPr algn="l"/>
            <a:r>
              <a:rPr lang="en-US" b="0" i="0" u="none" strike="noStrike" baseline="0" dirty="0">
                <a:latin typeface="TimesNewRomanPSMT"/>
              </a:rPr>
              <a:t>• At times one encounters a soft tissue mass extruding from a recent extraction wound. This is a strong clue for the clinician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A9247C-5B4F-45F5-81A6-2880D2B5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338" y="680604"/>
            <a:ext cx="10027945" cy="54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9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CB0BD-8EBA-13A4-953E-E5CB2F7DC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Helvetica-Bold"/>
              </a:rPr>
              <a:t>Evaluate available Radiographic Material</a:t>
            </a:r>
            <a:br>
              <a:rPr lang="en-US" b="1" dirty="0">
                <a:solidFill>
                  <a:srgbClr val="FF0000"/>
                </a:solidFill>
                <a:latin typeface="Helvetica-Bold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C9181-2816-9652-180C-7A81FF78B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sz="2400" b="0" i="0" u="none" strike="noStrike" baseline="0" dirty="0">
                <a:latin typeface="TimesNewRomanPSMT"/>
              </a:rPr>
              <a:t>Do radiographs help? Are they pathognomonic for any metastatic lesion?</a:t>
            </a:r>
          </a:p>
          <a:p>
            <a:pPr algn="l"/>
            <a:r>
              <a:rPr lang="en-US" sz="2400" b="0" i="0" u="none" strike="noStrike" baseline="0" dirty="0">
                <a:latin typeface="TimesNewRomanPSMT"/>
              </a:rPr>
              <a:t>• Metastatic tumors unfortunately, have no pathognomonic radiologic feature.</a:t>
            </a:r>
          </a:p>
          <a:p>
            <a:pPr algn="l"/>
            <a:r>
              <a:rPr lang="en-US" sz="2400" b="0" i="0" u="none" strike="noStrike" baseline="0" dirty="0">
                <a:latin typeface="TimesNewRomanPSMT"/>
              </a:rPr>
              <a:t>• Cardinal radiographic signs of metastasis are either an osteolytic or an osteoblastic lesion.</a:t>
            </a:r>
          </a:p>
          <a:p>
            <a:pPr algn="l"/>
            <a:r>
              <a:rPr lang="en-US" sz="2400" b="0" i="0" u="none" strike="noStrike" baseline="0" dirty="0">
                <a:latin typeface="TimesNewRomanPSMT"/>
              </a:rPr>
              <a:t>• </a:t>
            </a:r>
            <a:r>
              <a:rPr lang="en-US" sz="2400" b="0" i="1" u="none" strike="noStrike" baseline="0" dirty="0">
                <a:latin typeface="TimesNewRomanPS-ItalicMT"/>
              </a:rPr>
              <a:t>Osteoblastic lesions: </a:t>
            </a:r>
            <a:r>
              <a:rPr lang="en-US" sz="2400" b="0" i="0" u="none" strike="noStrike" baseline="0" dirty="0">
                <a:latin typeface="TimesNewRomanPSMT"/>
              </a:rPr>
              <a:t>Typically seen in prostate cancers.</a:t>
            </a:r>
          </a:p>
          <a:p>
            <a:pPr algn="l"/>
            <a:r>
              <a:rPr lang="en-US" sz="2400" b="0" i="0" u="none" strike="noStrike" baseline="0" dirty="0">
                <a:latin typeface="TimesNewRomanPSMT"/>
              </a:rPr>
              <a:t>• </a:t>
            </a:r>
            <a:r>
              <a:rPr lang="en-US" sz="2400" b="0" i="1" u="none" strike="noStrike" baseline="0" dirty="0">
                <a:latin typeface="TimesNewRomanPS-ItalicMT"/>
              </a:rPr>
              <a:t>Osteolytic lesions: </a:t>
            </a:r>
            <a:r>
              <a:rPr lang="en-US" sz="2400" b="0" i="0" u="none" strike="noStrike" baseline="0" dirty="0">
                <a:latin typeface="TimesNewRomanPSMT"/>
              </a:rPr>
              <a:t>Seen in other primaries like breast, lung, kidney and thyroid.</a:t>
            </a:r>
          </a:p>
          <a:p>
            <a:pPr algn="l"/>
            <a:r>
              <a:rPr lang="en-US" sz="2400" b="0" i="0" u="none" strike="noStrike" baseline="0" dirty="0">
                <a:latin typeface="TimesNewRomanPSMT"/>
              </a:rPr>
              <a:t>• </a:t>
            </a:r>
            <a:r>
              <a:rPr lang="en-US" sz="2400" b="0" i="0" u="none" strike="noStrike" baseline="0" dirty="0" err="1">
                <a:latin typeface="TimesNewRomanPSMT"/>
              </a:rPr>
              <a:t>Radiolucencies</a:t>
            </a:r>
            <a:r>
              <a:rPr lang="en-US" sz="2400" b="0" i="0" u="none" strike="noStrike" baseline="0" dirty="0">
                <a:latin typeface="TimesNewRomanPSMT"/>
              </a:rPr>
              <a:t> may be well to poorly circumscribed, the latter also known as moth-eaten appearance.</a:t>
            </a:r>
          </a:p>
          <a:p>
            <a:pPr algn="l"/>
            <a:r>
              <a:rPr lang="en-US" sz="2400" b="0" i="0" u="none" strike="noStrike" baseline="0" dirty="0">
                <a:latin typeface="TimesNewRomanPSMT"/>
              </a:rPr>
              <a:t>• There are many case reports stating other ancillary findings like, periapical lesions mimicking cysts, loss of lamina dura and pathological fractures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4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F2B0F-8091-780F-AA16-466068D3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Helvetica-Bold"/>
              </a:rPr>
              <a:t>Obtain Biopsy and Evaluate Light</a:t>
            </a:r>
            <a:br>
              <a:rPr lang="en-US" b="1" dirty="0">
                <a:solidFill>
                  <a:srgbClr val="FF0000"/>
                </a:solidFill>
                <a:latin typeface="Helvetica-Bold"/>
              </a:rPr>
            </a:br>
            <a:r>
              <a:rPr lang="en-US" b="1" dirty="0">
                <a:solidFill>
                  <a:srgbClr val="FF0000"/>
                </a:solidFill>
                <a:latin typeface="Helvetica-Bold"/>
              </a:rPr>
              <a:t>Microscopic Features</a:t>
            </a:r>
            <a:br>
              <a:rPr lang="en-US" b="1" dirty="0">
                <a:solidFill>
                  <a:srgbClr val="FF0000"/>
                </a:solidFill>
                <a:latin typeface="Helvetica-Bold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9310F-BB96-7B53-92C5-6525CF6B6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sz="2400" b="0" i="0" u="none" strike="noStrike" baseline="0" dirty="0">
                <a:latin typeface="TimesNewRomanPSMT"/>
              </a:rPr>
              <a:t>What do biopsies tell us? Are they confirmatory?</a:t>
            </a:r>
          </a:p>
          <a:p>
            <a:pPr algn="l"/>
            <a:r>
              <a:rPr lang="en-US" sz="2400" b="0" i="0" u="none" strike="noStrike" baseline="0" dirty="0">
                <a:latin typeface="TimesNewRomanPSMT"/>
              </a:rPr>
              <a:t>• Diagnosis is invariably based on histologic findings.</a:t>
            </a:r>
          </a:p>
          <a:p>
            <a:pPr algn="l"/>
            <a:r>
              <a:rPr lang="en-US" sz="2400" b="0" i="0" u="none" strike="noStrike" baseline="0" dirty="0">
                <a:latin typeface="TimesNewRomanPSMT"/>
              </a:rPr>
              <a:t>• A metastatic tumor resembles its primary.</a:t>
            </a:r>
          </a:p>
          <a:p>
            <a:pPr algn="l"/>
            <a:r>
              <a:rPr lang="en-US" sz="2400" b="0" i="0" u="none" strike="noStrike" baseline="0" dirty="0">
                <a:latin typeface="TimesNewRomanPSMT"/>
              </a:rPr>
              <a:t>• If previous slides of the primary are available, a comparison with the current histologic findings can be made.</a:t>
            </a:r>
          </a:p>
          <a:p>
            <a:pPr algn="l"/>
            <a:r>
              <a:rPr lang="en-US" sz="2400" b="0" i="0" u="none" strike="noStrike" baseline="0" dirty="0">
                <a:latin typeface="TimesNewRomanPSMT"/>
              </a:rPr>
              <a:t>• In some cases, the histologic appearance is poorly differentiated making the diagnosis very difficult. In such cases screening using a panel of immunohistochemistry stains can smoothen or ease the diagnosis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852CEA-93E3-E97D-DC18-1B84B0A2F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112" y="446810"/>
            <a:ext cx="9127773" cy="592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5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787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AdvOT1efcda3b.B</vt:lpstr>
      <vt:lpstr>AdvOT596495f2</vt:lpstr>
      <vt:lpstr>AdvOT596495f2+20</vt:lpstr>
      <vt:lpstr>AdvOT7fb33346.I</vt:lpstr>
      <vt:lpstr>Arial</vt:lpstr>
      <vt:lpstr>Garamond</vt:lpstr>
      <vt:lpstr>Helvetica-Bold</vt:lpstr>
      <vt:lpstr>TimesNewRomanPS-ItalicMT</vt:lpstr>
      <vt:lpstr>TimesNewRomanPSMT</vt:lpstr>
      <vt:lpstr>Organic</vt:lpstr>
      <vt:lpstr>  Metastatic tumors to oral and maxillofacial area</vt:lpstr>
      <vt:lpstr>Introduction </vt:lpstr>
      <vt:lpstr>PowerPoint Presentation</vt:lpstr>
      <vt:lpstr>Pathophysiology </vt:lpstr>
      <vt:lpstr>PowerPoint Presentation</vt:lpstr>
      <vt:lpstr>PowerPoint Presentation</vt:lpstr>
      <vt:lpstr>Clinical Examination </vt:lpstr>
      <vt:lpstr>Evaluate available Radiographic Material </vt:lpstr>
      <vt:lpstr>Obtain Biopsy and Evaluate Light Microscopic Features </vt:lpstr>
      <vt:lpstr>Specific investigations</vt:lpstr>
      <vt:lpstr>Terminology </vt:lpstr>
      <vt:lpstr>Terminology</vt:lpstr>
      <vt:lpstr>TREATMENT AND PROGNOSIS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Metastatic tumors to oral and maxillofacial tissue</dc:title>
  <dc:creator>fatimah jalil</dc:creator>
  <cp:lastModifiedBy>Bashaer Najim</cp:lastModifiedBy>
  <cp:revision>3</cp:revision>
  <dcterms:created xsi:type="dcterms:W3CDTF">2023-12-29T18:28:40Z</dcterms:created>
  <dcterms:modified xsi:type="dcterms:W3CDTF">2024-01-02T20:17:42Z</dcterms:modified>
</cp:coreProperties>
</file>