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BEB5-1F36-466C-A496-0D9E4E796AB1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0F5-A392-4A13-B536-D97480BB10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147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BEB5-1F36-466C-A496-0D9E4E796AB1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0F5-A392-4A13-B536-D97480BB10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333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BEB5-1F36-466C-A496-0D9E4E796AB1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0F5-A392-4A13-B536-D97480BB1091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706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BEB5-1F36-466C-A496-0D9E4E796AB1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0F5-A392-4A13-B536-D97480BB10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7864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BEB5-1F36-466C-A496-0D9E4E796AB1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0F5-A392-4A13-B536-D97480BB1091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5757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BEB5-1F36-466C-A496-0D9E4E796AB1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0F5-A392-4A13-B536-D97480BB10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8666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BEB5-1F36-466C-A496-0D9E4E796AB1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0F5-A392-4A13-B536-D97480BB10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1276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BEB5-1F36-466C-A496-0D9E4E796AB1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0F5-A392-4A13-B536-D97480BB10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845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BEB5-1F36-466C-A496-0D9E4E796AB1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0F5-A392-4A13-B536-D97480BB10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352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BEB5-1F36-466C-A496-0D9E4E796AB1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0F5-A392-4A13-B536-D97480BB10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69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BEB5-1F36-466C-A496-0D9E4E796AB1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0F5-A392-4A13-B536-D97480BB10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79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BEB5-1F36-466C-A496-0D9E4E796AB1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0F5-A392-4A13-B536-D97480BB10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205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BEB5-1F36-466C-A496-0D9E4E796AB1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0F5-A392-4A13-B536-D97480BB10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889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BEB5-1F36-466C-A496-0D9E4E796AB1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0F5-A392-4A13-B536-D97480BB10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324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BEB5-1F36-466C-A496-0D9E4E796AB1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0F5-A392-4A13-B536-D97480BB10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371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BEB5-1F36-466C-A496-0D9E4E796AB1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0F5-A392-4A13-B536-D97480BB10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348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3BEB5-1F36-466C-A496-0D9E4E796AB1}" type="datetimeFigureOut">
              <a:rPr lang="ar-IQ" smtClean="0"/>
              <a:t>14/06/1445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0D40F5-A392-4A13-B536-D97480BB109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939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nashiri.net/index.php/articles/social/2334455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8952" y="452661"/>
            <a:ext cx="6915955" cy="2387600"/>
          </a:xfrm>
        </p:spPr>
        <p:txBody>
          <a:bodyPr>
            <a:normAutofit/>
          </a:bodyPr>
          <a:lstStyle/>
          <a:p>
            <a:pPr algn="ctr" rtl="0"/>
            <a:r>
              <a:rPr lang="ar-IQ" sz="4000" dirty="0" smtClean="0">
                <a:solidFill>
                  <a:srgbClr val="0070C0"/>
                </a:solidFill>
              </a:rPr>
              <a:t>التوثيق العلمي</a:t>
            </a:r>
            <a:r>
              <a:rPr lang="ar-IQ" sz="4000" dirty="0" smtClean="0"/>
              <a:t/>
            </a:r>
            <a:br>
              <a:rPr lang="ar-IQ" sz="4000" dirty="0" smtClean="0"/>
            </a:br>
            <a:r>
              <a:rPr lang="ar-IQ" sz="4000" dirty="0" smtClean="0"/>
              <a:t/>
            </a:r>
            <a:br>
              <a:rPr lang="ar-IQ" sz="4000" dirty="0" smtClean="0"/>
            </a:br>
            <a:r>
              <a:rPr lang="en-US" sz="4000" dirty="0" smtClean="0">
                <a:solidFill>
                  <a:srgbClr val="0070C0"/>
                </a:solidFill>
              </a:rPr>
              <a:t>Scientific Documentation</a:t>
            </a:r>
            <a:endParaRPr lang="ar-IQ" sz="40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3602038"/>
            <a:ext cx="270026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400" dirty="0" smtClean="0"/>
              <a:t>اعداد</a:t>
            </a:r>
          </a:p>
          <a:p>
            <a:pPr algn="ctr"/>
            <a:r>
              <a:rPr lang="ar-IQ" sz="2400" dirty="0" err="1" smtClean="0"/>
              <a:t>م.م</a:t>
            </a:r>
            <a:r>
              <a:rPr lang="ar-IQ" sz="2400" dirty="0" smtClean="0"/>
              <a:t>. لمى حسن محمد</a:t>
            </a:r>
          </a:p>
          <a:p>
            <a:pPr algn="ctr"/>
            <a:r>
              <a:rPr lang="ar-IQ" sz="2400" dirty="0" smtClean="0"/>
              <a:t> كلية الاعلام </a:t>
            </a:r>
          </a:p>
          <a:p>
            <a:pPr algn="ctr"/>
            <a:r>
              <a:rPr lang="ar-IQ" sz="2400" dirty="0" smtClean="0"/>
              <a:t>جامعة بغداد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450123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850" y="978795"/>
            <a:ext cx="10831133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3- مصدر ثانوي: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يجب ان يوضح المصدر الثانوي في المتن بعبارة (وثق في) متبوع باسم الباحث الأخير, تاريخ النشر. 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مثال: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اسباب ضعف مستوى الطلبة في اللغة الإنكليزية (وثق في عبد الله, 2019)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4- مصدر مترجم: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يكتب الاسم الأخير للباحث (المؤلف الأصلي وليس المترجم) متبوعا بتاريخ نشر المرجع الأصلي (وليس المترجم) وتاريخ الترجمة.</a:t>
            </a:r>
            <a:endParaRPr lang="ar-IQ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248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6068" y="1133340"/>
            <a:ext cx="8744756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4- الرسائل الجامعية: تكتب في قائمة المراجع بالطريقة التالية: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الاسم الأخير للباحث, الاسم الأول (التاريخ). عنوان الرسالة او الاطروحة </a:t>
            </a:r>
            <a:r>
              <a:rPr lang="ar-IQ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بخط مائل 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الناشر. 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ملاحظة: يجب كتابة العبارة التالية بين قوسين (رسالة ماجستير او أطروحة دكتوراه اسم الجهة المانحة)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مثال: 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الشمري, جلال (2015). </a:t>
            </a:r>
            <a:r>
              <a:rPr lang="ar-IQ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تحليل الإنتاج الفكري في مجال الجغرافية 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(رسالة ماجستير جامعة بغداد). الدار الجامعية.</a:t>
            </a:r>
            <a:endParaRPr lang="ar-IQ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399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4851" y="360608"/>
            <a:ext cx="10328856" cy="55707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5- مقالة من الانترنت: تكتب في قائمة المراجع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الاسم الأخير للكاتب, الاسم الأول (التاريخ, اليوم والشهر) عنوان الورقة. اسم الموقع. رابط الموقع الالكتروني.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مثال: 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الجميلي, عبد اللطيف (2009, 19 أيلول) الإسلام الاتي من الغرب. موقع ناشري.</a:t>
            </a:r>
          </a:p>
          <a:p>
            <a:pPr algn="l" rtl="0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http://nashiri.net/index.php/articles/social/2334455</a:t>
            </a:r>
            <a:endParaRPr lang="ar-IQ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6- المؤتمرات: تكتب في قائمة المراجع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الاسم الأخير, الاسم الأول (سنة النشر, الشهر, اليوم-اليوم). عنوان الورقة. (بحث او ملصق مقدم). اسم المؤتمر, مكان انعقاد المؤتمر</a:t>
            </a:r>
            <a:endParaRPr lang="ar-IQ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454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1521" y="837127"/>
            <a:ext cx="9028090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مثال: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الالوسي, منذر (2009, تشرين الأول 6-8). اثر جائحة كورونا20 على تعليم تلاميذ المرحلة الابتدائية لمادة اللغة الانكليزية. [بحث مقدم ] في مؤتمر واقع التعليم الالكتروني في جمهورية العراق.</a:t>
            </a:r>
          </a:p>
          <a:p>
            <a:endParaRPr lang="ar-IQ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برامج التوثيق العلمي التي تدعم اللغة العربية</a:t>
            </a:r>
            <a:endParaRPr lang="ar-IQ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1- برنامج مندلي.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2- برنامج </a:t>
            </a:r>
            <a:r>
              <a:rPr lang="ar-IQ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زيتيرو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3- برنامج </a:t>
            </a:r>
            <a:r>
              <a:rPr lang="ar-IQ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اندنوت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ar-IQ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04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2890" y="1326524"/>
            <a:ext cx="7443989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المحاور:</a:t>
            </a:r>
          </a:p>
          <a:p>
            <a:pPr marL="571500" indent="-571500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تعريف التوثيق العلمي واهميته.</a:t>
            </a:r>
          </a:p>
          <a:p>
            <a:pPr marL="571500" indent="-571500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أساليب التوثيق العلمي</a:t>
            </a:r>
            <a:r>
              <a:rPr lang="ar-IQ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algn="r">
              <a:buFontTx/>
              <a:buChar char="-"/>
            </a:pPr>
            <a:r>
              <a:rPr lang="ar-IQ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التوثيق العلمي بأسلوب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ar-IQ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  <a:p>
            <a:pPr marL="571500" indent="-571500" algn="r">
              <a:buFontTx/>
              <a:buChar char="-"/>
            </a:pPr>
            <a:r>
              <a:rPr lang="ar-IQ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التوثيق في المتن.</a:t>
            </a:r>
          </a:p>
          <a:p>
            <a:pPr marL="571500" indent="-571500" algn="r">
              <a:buFontTx/>
              <a:buChar char="-"/>
            </a:pPr>
            <a:r>
              <a:rPr lang="ar-IQ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التوثيق في المراجع.</a:t>
            </a:r>
          </a:p>
          <a:p>
            <a:pPr marL="571500" indent="-571500" algn="r">
              <a:buFontTx/>
              <a:buChar char="-"/>
            </a:pPr>
            <a:r>
              <a:rPr lang="ar-IQ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برمجيات إدارة المراجع والتوثيق العلمي.</a:t>
            </a:r>
            <a:endParaRPr lang="ar-IQ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95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التوثيق العلمي</a:t>
            </a:r>
            <a:endParaRPr lang="ar-IQ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هو تسجيل المعلومات حسب طريقة علمية متفق عليها. وهو اثبات مصادر المعلومات وارجاعها الى أصحابها </a:t>
            </a:r>
            <a:r>
              <a:rPr lang="ar-IQ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للامانة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العلمية واعترافا بجهد الاخرين وجهودهم العلمية.</a:t>
            </a:r>
            <a:endParaRPr lang="ar-IQ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51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609" y="270457"/>
            <a:ext cx="8680361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أهمية التوثيق العلمي</a:t>
            </a:r>
          </a:p>
          <a:p>
            <a:endParaRPr lang="ar-IQ" sz="3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1- إعطاء أهمية للوثيقة المستشهد بها.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2- يعكس أخلاقية الباحث وامانته العلمية, والتزامه بقواعد البحث العلمي.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3- يؤمن التفاعل بين الباحثين, ويساعد في توليد أفكار جديدة مستحدثة.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4- اخفاق الباحث في الاستشهاد يجعله في دائرة الاستفهام.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5- اظهار اصالة البحث.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6- تبيان مهارة وقدرة الباحث في إدارة الحوار والنقاش العلمي والبحثي.</a:t>
            </a:r>
            <a:endParaRPr lang="ar-IQ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073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58343" y="463639"/>
            <a:ext cx="7959144" cy="57554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أساليب التوثيق العلمي</a:t>
            </a:r>
          </a:p>
          <a:p>
            <a:r>
              <a:rPr lang="ar-IQ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IQ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استخدام </a:t>
            </a:r>
            <a:r>
              <a:rPr lang="ar-IQ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نظام جمعية علماء النفس الامريكية 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للأسباب التالية:</a:t>
            </a:r>
          </a:p>
          <a:p>
            <a:pPr marL="571500" indent="-571500">
              <a:buFontTx/>
              <a:buChar char="-"/>
            </a:pPr>
            <a:r>
              <a:rPr lang="ar-IQ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الأكثر استخداما في المجالات الإنسانية بشكل عام.</a:t>
            </a:r>
          </a:p>
          <a:p>
            <a:pPr marL="571500" indent="-571500">
              <a:buFontTx/>
              <a:buChar char="-"/>
            </a:pPr>
            <a:r>
              <a:rPr lang="ar-IQ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هو أيضا من اكثر الطرق انتشارا في كتابة البحوث العلمية وتوثيقها لكونه يوثق الكتب و المجلات العلمية و مواقع التواصل الاجتماعي بمختلف تسمياتها.</a:t>
            </a:r>
          </a:p>
          <a:p>
            <a:pPr marL="571500" indent="-571500">
              <a:buFontTx/>
              <a:buChar char="-"/>
            </a:pPr>
            <a:r>
              <a:rPr lang="ar-IQ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يستخدم أسلوب واضح وسهل لكلا الباحث والقارئ.</a:t>
            </a:r>
          </a:p>
          <a:p>
            <a:pPr marL="571500" indent="-571500">
              <a:buFontTx/>
              <a:buChar char="-"/>
            </a:pPr>
            <a:r>
              <a:rPr lang="ar-IQ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معتمد في كثير من الدوريات العربية والأجنبية.</a:t>
            </a:r>
          </a:p>
          <a:p>
            <a:pPr marL="571500" indent="-571500">
              <a:buFontTx/>
              <a:buChar char="-"/>
            </a:pPr>
            <a:r>
              <a:rPr lang="ar-IQ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مناسب لجميع التخصصات.</a:t>
            </a:r>
            <a:endParaRPr lang="ar-IQ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371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25769" y="2240925"/>
            <a:ext cx="7727324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من ابرز مبادئ التوثيق العلمي حسب هذا النظام هو الإشارة الى مصادر الاقتباس في متن البحث او الدراسة مباشرة وفق النظام التالي: </a:t>
            </a:r>
          </a:p>
          <a:p>
            <a:endParaRPr lang="ar-IQ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لقب المؤلف, تاريخ نشر المصدر, رقم صفحة النص المقتبس.</a:t>
            </a:r>
          </a:p>
        </p:txBody>
      </p:sp>
    </p:spTree>
    <p:extLst>
      <p:ext uri="{BB962C8B-B14F-4D97-AF65-F5344CB8AC3E}">
        <p14:creationId xmlns:p14="http://schemas.microsoft.com/office/powerpoint/2010/main" val="1702960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5307" y="283335"/>
            <a:ext cx="9762185" cy="54476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أنواع التوثيق العلمي:</a:t>
            </a:r>
          </a:p>
          <a:p>
            <a:endParaRPr lang="ar-IQ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التوثيق في المتن: 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1- اذا كان النص المقتبس اقل من 40 كلمة يجب وضعه بين 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اق واس 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التنصيص ويتم توثيق المرجع اما قبله او بعده مع إضافة رقم الصفحة.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مثال:</a:t>
            </a:r>
          </a:p>
          <a:p>
            <a:r>
              <a:rPr lang="ar-IQ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يمكن إعطاء تصور عام عن طبيعة عملية التفكير بانها: "سلسلة من النشاطات العقلية التي يقوم بها الدماغ عندما يتعرض لمثير يتم استقباله عن طريق واحدة او اكثر من الحواس الخمس» (جروان, 1999, ص33).</a:t>
            </a:r>
            <a:endParaRPr lang="ar-IQ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579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18197" y="682580"/>
            <a:ext cx="7225048" cy="58169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2- اذا كان الاقتباس اكثر من 40 كلمة فيكتب في فقرة مستقلة بدون اقواس تنصيص مع هامش إضافي يكتب من الجهة اليمنى.</a:t>
            </a:r>
          </a:p>
          <a:p>
            <a:endParaRPr lang="ar-IQ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مثال:</a:t>
            </a:r>
          </a:p>
          <a:p>
            <a:r>
              <a:rPr lang="ar-IQ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يذكر عبد السلام (2001م) ان: </a:t>
            </a:r>
          </a:p>
          <a:p>
            <a:r>
              <a:rPr lang="ar-IQ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التدريس بخرائط المفاهيم يتطلب من معلم العلوم ان يطلب من طلابه ملاحظة المفهوم الرئيس للدرس, وكتابة قائمة بالمفاهيم الفرعية والكلمات و توصيل المفاهيم المترابطة حتى يحصلوا على خريطة المفاهيم الهرمية والروابط ذات المعنى المطلوب. (ص131)</a:t>
            </a:r>
          </a:p>
        </p:txBody>
      </p:sp>
    </p:spTree>
    <p:extLst>
      <p:ext uri="{BB962C8B-B14F-4D97-AF65-F5344CB8AC3E}">
        <p14:creationId xmlns:p14="http://schemas.microsoft.com/office/powerpoint/2010/main" val="2254305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124" y="476518"/>
            <a:ext cx="9156879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توثيق الأفكار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1- مؤلف واحد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: قارن المفدى (2009) بين أداء المعلمين.</a:t>
            </a:r>
            <a:endParaRPr lang="ar-IQ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يكتب كلاتي: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في دراسة حديثة تناولت أداء المعلمين (المفدى,2009) في عام 2009, قارن المفدى بين أداء المعلمين.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2- اكثر من مؤلف واحد</a:t>
            </a:r>
          </a:p>
          <a:p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مثال: في دراسة حديثة تناولت أداء المعلمين (المفدى واخرون,2009) في عام 2009, وازن المفدى واخرون بين أداء المعلمين.</a:t>
            </a:r>
            <a:endParaRPr lang="ar-IQ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1719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</TotalTime>
  <Words>731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Tahoma</vt:lpstr>
      <vt:lpstr>Trebuchet MS</vt:lpstr>
      <vt:lpstr>Wingdings 3</vt:lpstr>
      <vt:lpstr>Facet</vt:lpstr>
      <vt:lpstr>التوثيق العلمي  Scientific Documentation</vt:lpstr>
      <vt:lpstr>PowerPoint Presentation</vt:lpstr>
      <vt:lpstr>التوثيق العلمي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التوثيق العلمي  Scientific Documentation</dc:title>
  <dc:creator>AL@Mana2019</dc:creator>
  <cp:lastModifiedBy>AL@Mana2019</cp:lastModifiedBy>
  <cp:revision>17</cp:revision>
  <dcterms:created xsi:type="dcterms:W3CDTF">2023-12-25T19:33:29Z</dcterms:created>
  <dcterms:modified xsi:type="dcterms:W3CDTF">2023-12-26T08:42:37Z</dcterms:modified>
</cp:coreProperties>
</file>