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73" r:id="rId7"/>
    <p:sldId id="261" r:id="rId8"/>
    <p:sldId id="262" r:id="rId9"/>
    <p:sldId id="263" r:id="rId10"/>
    <p:sldId id="264" r:id="rId11"/>
    <p:sldId id="265" r:id="rId12"/>
    <p:sldId id="266" r:id="rId13"/>
    <p:sldId id="275" r:id="rId14"/>
    <p:sldId id="274" r:id="rId15"/>
    <p:sldId id="267" r:id="rId16"/>
    <p:sldId id="268" r:id="rId17"/>
    <p:sldId id="269" r:id="rId18"/>
    <p:sldId id="270" r:id="rId19"/>
    <p:sldId id="271" r:id="rId20"/>
    <p:sldId id="272"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3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C166EEFB-D100-440C-BA83-70E8C7E73888}" type="datetimeFigureOut">
              <a:rPr lang="ar-IQ" smtClean="0"/>
              <a:t>13/06/1445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F3CA26-D972-4AB1-9823-1AFFACD70736}" type="slidenum">
              <a:rPr lang="ar-IQ" smtClean="0"/>
              <a:t>‹#›</a:t>
            </a:fld>
            <a:endParaRPr lang="ar-IQ"/>
          </a:p>
        </p:txBody>
      </p:sp>
    </p:spTree>
    <p:extLst>
      <p:ext uri="{BB962C8B-B14F-4D97-AF65-F5344CB8AC3E}">
        <p14:creationId xmlns:p14="http://schemas.microsoft.com/office/powerpoint/2010/main" val="231270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C166EEFB-D100-440C-BA83-70E8C7E73888}" type="datetimeFigureOut">
              <a:rPr lang="ar-IQ" smtClean="0"/>
              <a:t>13/06/1445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F3CA26-D972-4AB1-9823-1AFFACD70736}" type="slidenum">
              <a:rPr lang="ar-IQ" smtClean="0"/>
              <a:t>‹#›</a:t>
            </a:fld>
            <a:endParaRPr lang="ar-IQ"/>
          </a:p>
        </p:txBody>
      </p:sp>
    </p:spTree>
    <p:extLst>
      <p:ext uri="{BB962C8B-B14F-4D97-AF65-F5344CB8AC3E}">
        <p14:creationId xmlns:p14="http://schemas.microsoft.com/office/powerpoint/2010/main" val="425158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C166EEFB-D100-440C-BA83-70E8C7E73888}" type="datetimeFigureOut">
              <a:rPr lang="ar-IQ" smtClean="0"/>
              <a:t>13/06/1445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F3CA26-D972-4AB1-9823-1AFFACD70736}" type="slidenum">
              <a:rPr lang="ar-IQ" smtClean="0"/>
              <a:t>‹#›</a:t>
            </a:fld>
            <a:endParaRPr lang="ar-IQ"/>
          </a:p>
        </p:txBody>
      </p:sp>
    </p:spTree>
    <p:extLst>
      <p:ext uri="{BB962C8B-B14F-4D97-AF65-F5344CB8AC3E}">
        <p14:creationId xmlns:p14="http://schemas.microsoft.com/office/powerpoint/2010/main" val="4112980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C166EEFB-D100-440C-BA83-70E8C7E73888}" type="datetimeFigureOut">
              <a:rPr lang="ar-IQ" smtClean="0"/>
              <a:t>13/06/1445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F3CA26-D972-4AB1-9823-1AFFACD70736}" type="slidenum">
              <a:rPr lang="ar-IQ" smtClean="0"/>
              <a:t>‹#›</a:t>
            </a:fld>
            <a:endParaRPr lang="ar-IQ"/>
          </a:p>
        </p:txBody>
      </p:sp>
    </p:spTree>
    <p:extLst>
      <p:ext uri="{BB962C8B-B14F-4D97-AF65-F5344CB8AC3E}">
        <p14:creationId xmlns:p14="http://schemas.microsoft.com/office/powerpoint/2010/main" val="412230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6EEFB-D100-440C-BA83-70E8C7E73888}" type="datetimeFigureOut">
              <a:rPr lang="ar-IQ" smtClean="0"/>
              <a:t>13/06/1445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7F3CA26-D972-4AB1-9823-1AFFACD70736}" type="slidenum">
              <a:rPr lang="ar-IQ" smtClean="0"/>
              <a:t>‹#›</a:t>
            </a:fld>
            <a:endParaRPr lang="ar-IQ"/>
          </a:p>
        </p:txBody>
      </p:sp>
    </p:spTree>
    <p:extLst>
      <p:ext uri="{BB962C8B-B14F-4D97-AF65-F5344CB8AC3E}">
        <p14:creationId xmlns:p14="http://schemas.microsoft.com/office/powerpoint/2010/main" val="24880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C166EEFB-D100-440C-BA83-70E8C7E73888}" type="datetimeFigureOut">
              <a:rPr lang="ar-IQ" smtClean="0"/>
              <a:t>13/06/1445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7F3CA26-D972-4AB1-9823-1AFFACD70736}" type="slidenum">
              <a:rPr lang="ar-IQ" smtClean="0"/>
              <a:t>‹#›</a:t>
            </a:fld>
            <a:endParaRPr lang="ar-IQ"/>
          </a:p>
        </p:txBody>
      </p:sp>
    </p:spTree>
    <p:extLst>
      <p:ext uri="{BB962C8B-B14F-4D97-AF65-F5344CB8AC3E}">
        <p14:creationId xmlns:p14="http://schemas.microsoft.com/office/powerpoint/2010/main" val="4207628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C166EEFB-D100-440C-BA83-70E8C7E73888}" type="datetimeFigureOut">
              <a:rPr lang="ar-IQ" smtClean="0"/>
              <a:t>13/06/1445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7F3CA26-D972-4AB1-9823-1AFFACD70736}" type="slidenum">
              <a:rPr lang="ar-IQ" smtClean="0"/>
              <a:t>‹#›</a:t>
            </a:fld>
            <a:endParaRPr lang="ar-IQ"/>
          </a:p>
        </p:txBody>
      </p:sp>
    </p:spTree>
    <p:extLst>
      <p:ext uri="{BB962C8B-B14F-4D97-AF65-F5344CB8AC3E}">
        <p14:creationId xmlns:p14="http://schemas.microsoft.com/office/powerpoint/2010/main" val="329646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C166EEFB-D100-440C-BA83-70E8C7E73888}" type="datetimeFigureOut">
              <a:rPr lang="ar-IQ" smtClean="0"/>
              <a:t>13/06/1445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7F3CA26-D972-4AB1-9823-1AFFACD70736}" type="slidenum">
              <a:rPr lang="ar-IQ" smtClean="0"/>
              <a:t>‹#›</a:t>
            </a:fld>
            <a:endParaRPr lang="ar-IQ"/>
          </a:p>
        </p:txBody>
      </p:sp>
    </p:spTree>
    <p:extLst>
      <p:ext uri="{BB962C8B-B14F-4D97-AF65-F5344CB8AC3E}">
        <p14:creationId xmlns:p14="http://schemas.microsoft.com/office/powerpoint/2010/main" val="264231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6EEFB-D100-440C-BA83-70E8C7E73888}" type="datetimeFigureOut">
              <a:rPr lang="ar-IQ" smtClean="0"/>
              <a:t>13/06/1445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7F3CA26-D972-4AB1-9823-1AFFACD70736}" type="slidenum">
              <a:rPr lang="ar-IQ" smtClean="0"/>
              <a:t>‹#›</a:t>
            </a:fld>
            <a:endParaRPr lang="ar-IQ"/>
          </a:p>
        </p:txBody>
      </p:sp>
    </p:spTree>
    <p:extLst>
      <p:ext uri="{BB962C8B-B14F-4D97-AF65-F5344CB8AC3E}">
        <p14:creationId xmlns:p14="http://schemas.microsoft.com/office/powerpoint/2010/main" val="171244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66EEFB-D100-440C-BA83-70E8C7E73888}" type="datetimeFigureOut">
              <a:rPr lang="ar-IQ" smtClean="0"/>
              <a:t>13/06/1445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7F3CA26-D972-4AB1-9823-1AFFACD70736}" type="slidenum">
              <a:rPr lang="ar-IQ" smtClean="0"/>
              <a:t>‹#›</a:t>
            </a:fld>
            <a:endParaRPr lang="ar-IQ"/>
          </a:p>
        </p:txBody>
      </p:sp>
    </p:spTree>
    <p:extLst>
      <p:ext uri="{BB962C8B-B14F-4D97-AF65-F5344CB8AC3E}">
        <p14:creationId xmlns:p14="http://schemas.microsoft.com/office/powerpoint/2010/main" val="310850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66EEFB-D100-440C-BA83-70E8C7E73888}" type="datetimeFigureOut">
              <a:rPr lang="ar-IQ" smtClean="0"/>
              <a:t>13/06/1445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7F3CA26-D972-4AB1-9823-1AFFACD70736}" type="slidenum">
              <a:rPr lang="ar-IQ" smtClean="0"/>
              <a:t>‹#›</a:t>
            </a:fld>
            <a:endParaRPr lang="ar-IQ"/>
          </a:p>
        </p:txBody>
      </p:sp>
    </p:spTree>
    <p:extLst>
      <p:ext uri="{BB962C8B-B14F-4D97-AF65-F5344CB8AC3E}">
        <p14:creationId xmlns:p14="http://schemas.microsoft.com/office/powerpoint/2010/main" val="132332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166EEFB-D100-440C-BA83-70E8C7E73888}" type="datetimeFigureOut">
              <a:rPr lang="ar-IQ" smtClean="0"/>
              <a:t>13/06/1445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7F3CA26-D972-4AB1-9823-1AFFACD70736}" type="slidenum">
              <a:rPr lang="ar-IQ" smtClean="0"/>
              <a:t>‹#›</a:t>
            </a:fld>
            <a:endParaRPr lang="ar-IQ"/>
          </a:p>
        </p:txBody>
      </p:sp>
    </p:spTree>
    <p:extLst>
      <p:ext uri="{BB962C8B-B14F-4D97-AF65-F5344CB8AC3E}">
        <p14:creationId xmlns:p14="http://schemas.microsoft.com/office/powerpoint/2010/main" val="188511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hyperlink" Target="https://www.mdpi.com/1422-0067/19/10/3082#B49-ijms-19-03082" TargetMode="External" /><Relationship Id="rId2" Type="http://schemas.openxmlformats.org/officeDocument/2006/relationships/hyperlink" Target="https://www.mdpi.com/1422-0067/19/10/3082#B12-ijms-19-03082" TargetMode="Externa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hyperlink" Target="https://www.mdpi.com/1422-0067/19/10/3082#B50-ijms-19-03082" TargetMode="External" /><Relationship Id="rId2" Type="http://schemas.openxmlformats.org/officeDocument/2006/relationships/hyperlink" Target="https://www.mdpi.com/1422-0067/19/10/3082#B19-ijms-19-03082" TargetMode="Externa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hyperlink" Target="https://www.mdpi.com/1422-0067/19/10/3082#B3-ijms-19-03082" TargetMode="External" /><Relationship Id="rId2" Type="http://schemas.openxmlformats.org/officeDocument/2006/relationships/hyperlink" Target="https://www.mdpi.com/1422-0067/19/10/3082#B51-ijms-19-03082" TargetMode="External" /><Relationship Id="rId1" Type="http://schemas.openxmlformats.org/officeDocument/2006/relationships/slideLayout" Target="../slideLayouts/slideLayout2.xml" /><Relationship Id="rId6" Type="http://schemas.openxmlformats.org/officeDocument/2006/relationships/hyperlink" Target="https://www.mdpi.com/1422-0067/19/10/3082#B54-ijms-19-03082" TargetMode="External" /><Relationship Id="rId5" Type="http://schemas.openxmlformats.org/officeDocument/2006/relationships/hyperlink" Target="https://www.mdpi.com/1422-0067/19/10/3082#B53-ijms-19-03082" TargetMode="External" /><Relationship Id="rId4" Type="http://schemas.openxmlformats.org/officeDocument/2006/relationships/hyperlink" Target="https://www.mdpi.com/1422-0067/19/10/3082#B52-ijms-19-03082" TargetMode="External" /></Relationships>
</file>

<file path=ppt/slides/_rels/slide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hyperlink" Target="https://www.mdpi.com/1422-0067/19/10/3082#B68-ijms-19-03082" TargetMode="Externa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8" Type="http://schemas.openxmlformats.org/officeDocument/2006/relationships/hyperlink" Target="https://www.mdpi.com/1422-0067/19/10/3082#B75-ijms-19-03082" TargetMode="External" /><Relationship Id="rId13" Type="http://schemas.openxmlformats.org/officeDocument/2006/relationships/hyperlink" Target="https://www.mdpi.com/1422-0067/19/10/3082#B79-ijms-19-03082" TargetMode="External" /><Relationship Id="rId3" Type="http://schemas.openxmlformats.org/officeDocument/2006/relationships/hyperlink" Target="https://www.mdpi.com/1422-0067/19/10/3082#B70-ijms-19-03082" TargetMode="External" /><Relationship Id="rId7" Type="http://schemas.openxmlformats.org/officeDocument/2006/relationships/hyperlink" Target="https://www.mdpi.com/1422-0067/19/10/3082#B74-ijms-19-03082" TargetMode="External" /><Relationship Id="rId12" Type="http://schemas.openxmlformats.org/officeDocument/2006/relationships/hyperlink" Target="https://www.mdpi.com/1422-0067/19/10/3082#B66-ijms-19-03082" TargetMode="External" /><Relationship Id="rId2" Type="http://schemas.openxmlformats.org/officeDocument/2006/relationships/hyperlink" Target="https://www.mdpi.com/1422-0067/19/10/3082#B69-ijms-19-03082" TargetMode="External" /><Relationship Id="rId1" Type="http://schemas.openxmlformats.org/officeDocument/2006/relationships/slideLayout" Target="../slideLayouts/slideLayout2.xml" /><Relationship Id="rId6" Type="http://schemas.openxmlformats.org/officeDocument/2006/relationships/hyperlink" Target="https://www.mdpi.com/1422-0067/19/10/3082#B73-ijms-19-03082" TargetMode="External" /><Relationship Id="rId11" Type="http://schemas.openxmlformats.org/officeDocument/2006/relationships/hyperlink" Target="https://www.mdpi.com/1422-0067/19/10/3082#B78-ijms-19-03082" TargetMode="External" /><Relationship Id="rId5" Type="http://schemas.openxmlformats.org/officeDocument/2006/relationships/hyperlink" Target="https://www.mdpi.com/1422-0067/19/10/3082#B72-ijms-19-03082" TargetMode="External" /><Relationship Id="rId10" Type="http://schemas.openxmlformats.org/officeDocument/2006/relationships/hyperlink" Target="https://www.mdpi.com/1422-0067/19/10/3082#B77-ijms-19-03082" TargetMode="External" /><Relationship Id="rId4" Type="http://schemas.openxmlformats.org/officeDocument/2006/relationships/hyperlink" Target="https://www.mdpi.com/1422-0067/19/10/3082#B71-ijms-19-03082" TargetMode="External" /><Relationship Id="rId9" Type="http://schemas.openxmlformats.org/officeDocument/2006/relationships/hyperlink" Target="https://www.mdpi.com/1422-0067/19/10/3082#B76-ijms-19-03082" TargetMode="External" /></Relationships>
</file>

<file path=ppt/slides/_rels/slide17.xml.rels><?xml version="1.0" encoding="UTF-8" standalone="yes"?>
<Relationships xmlns="http://schemas.openxmlformats.org/package/2006/relationships"><Relationship Id="rId3" Type="http://schemas.openxmlformats.org/officeDocument/2006/relationships/hyperlink" Target="https://www.mdpi.com/1422-0067/19/10/3082#B111-ijms-19-03082" TargetMode="External" /><Relationship Id="rId2" Type="http://schemas.openxmlformats.org/officeDocument/2006/relationships/hyperlink" Target="https://www.mdpi.com/1422-0067/19/10/3082#B110-ijms-19-03082" TargetMode="Externa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hyperlink" Target="https://www.mdpi.com/1422-0067/19/10/3082#B132-ijms-19-03082" TargetMode="External" /><Relationship Id="rId2" Type="http://schemas.openxmlformats.org/officeDocument/2006/relationships/hyperlink" Target="https://www.mdpi.com/1422-0067/19/10/3082#B131-ijms-19-03082" TargetMode="Externa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hyperlink" Target="https://www.mdpi.com/1422-0067/19/10/3082#B141-ijms-19-03082" TargetMode="External" /><Relationship Id="rId7" Type="http://schemas.openxmlformats.org/officeDocument/2006/relationships/hyperlink" Target="https://www.mdpi.com/1422-0067/19/10/3082#B145-ijms-19-03082" TargetMode="External" /><Relationship Id="rId2" Type="http://schemas.openxmlformats.org/officeDocument/2006/relationships/hyperlink" Target="https://www.mdpi.com/1422-0067/19/10/3082#B11-ijms-19-03082" TargetMode="External" /><Relationship Id="rId1" Type="http://schemas.openxmlformats.org/officeDocument/2006/relationships/slideLayout" Target="../slideLayouts/slideLayout2.xml" /><Relationship Id="rId6" Type="http://schemas.openxmlformats.org/officeDocument/2006/relationships/hyperlink" Target="https://www.mdpi.com/1422-0067/19/10/3082#B144-ijms-19-03082" TargetMode="External" /><Relationship Id="rId5" Type="http://schemas.openxmlformats.org/officeDocument/2006/relationships/hyperlink" Target="https://www.mdpi.com/1422-0067/19/10/3082#B143-ijms-19-03082" TargetMode="External" /><Relationship Id="rId4" Type="http://schemas.openxmlformats.org/officeDocument/2006/relationships/hyperlink" Target="https://www.mdpi.com/1422-0067/19/10/3082#B142-ijms-19-03082" TargetMode="Externa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hyperlink" Target="https://www.mdpi.com/journal/ijms" TargetMode="Externa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hyperlink" Target="https://www.mdpi.com/1422-0067/19/10/3082#B2-ijms-19-03082" TargetMode="External" /><Relationship Id="rId7" Type="http://schemas.openxmlformats.org/officeDocument/2006/relationships/hyperlink" Target="https://www.mdpi.com/1422-0067/19/10/3082#B6-ijms-19-03082" TargetMode="External" /><Relationship Id="rId2" Type="http://schemas.openxmlformats.org/officeDocument/2006/relationships/hyperlink" Target="https://www.mdpi.com/1422-0067/19/10/3082#B1-ijms-19-03082" TargetMode="External" /><Relationship Id="rId1" Type="http://schemas.openxmlformats.org/officeDocument/2006/relationships/slideLayout" Target="../slideLayouts/slideLayout2.xml" /><Relationship Id="rId6" Type="http://schemas.openxmlformats.org/officeDocument/2006/relationships/hyperlink" Target="https://www.mdpi.com/1422-0067/19/10/3082#B5-ijms-19-03082" TargetMode="External" /><Relationship Id="rId5" Type="http://schemas.openxmlformats.org/officeDocument/2006/relationships/hyperlink" Target="https://www.mdpi.com/1422-0067/19/10/3082#B4-ijms-19-03082" TargetMode="External" /><Relationship Id="rId4" Type="http://schemas.openxmlformats.org/officeDocument/2006/relationships/hyperlink" Target="https://www.mdpi.com/1422-0067/19/10/3082#B3-ijms-19-03082" TargetMode="External" /></Relationships>
</file>

<file path=ppt/slides/_rels/slide4.xml.rels><?xml version="1.0" encoding="UTF-8" standalone="yes"?>
<Relationships xmlns="http://schemas.openxmlformats.org/package/2006/relationships"><Relationship Id="rId3" Type="http://schemas.openxmlformats.org/officeDocument/2006/relationships/hyperlink" Target="https://www.mdpi.com/1422-0067/19/10/3082#B16-ijms-19-03082" TargetMode="External" /><Relationship Id="rId2" Type="http://schemas.openxmlformats.org/officeDocument/2006/relationships/hyperlink" Target="https://www.mdpi.com/1422-0067/19/10/3082#B15-ijms-19-03082" TargetMode="External" /><Relationship Id="rId1" Type="http://schemas.openxmlformats.org/officeDocument/2006/relationships/slideLayout" Target="../slideLayouts/slideLayout2.xml" /><Relationship Id="rId5" Type="http://schemas.openxmlformats.org/officeDocument/2006/relationships/hyperlink" Target="https://www.mdpi.com/1422-0067/19/10/3082#B18-ijms-19-03082" TargetMode="External" /><Relationship Id="rId4" Type="http://schemas.openxmlformats.org/officeDocument/2006/relationships/hyperlink" Target="https://www.mdpi.com/1422-0067/19/10/3082#B17-ijms-19-03082" TargetMode="External" /></Relationships>
</file>

<file path=ppt/slides/_rels/slide5.xml.rels><?xml version="1.0" encoding="UTF-8" standalone="yes"?>
<Relationships xmlns="http://schemas.openxmlformats.org/package/2006/relationships"><Relationship Id="rId3" Type="http://schemas.openxmlformats.org/officeDocument/2006/relationships/hyperlink" Target="https://www.mdpi.com/1422-0067/19/10/3082#B20-ijms-19-03082" TargetMode="External" /><Relationship Id="rId2" Type="http://schemas.openxmlformats.org/officeDocument/2006/relationships/hyperlink" Target="https://www.mdpi.com/1422-0067/19/10/3082#B19-ijms-19-03082" TargetMode="External" /><Relationship Id="rId1" Type="http://schemas.openxmlformats.org/officeDocument/2006/relationships/slideLayout" Target="../slideLayouts/slideLayout2.xml" /><Relationship Id="rId4" Type="http://schemas.openxmlformats.org/officeDocument/2006/relationships/hyperlink" Target="https://www.mdpi.com/1422-0067/19/10/3082#B21-ijms-19-03082" TargetMode="Externa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hyperlink" Target="https://www.mdpi.com/1422-0067/19/10/3082#B23-ijms-19-03082" TargetMode="External" /><Relationship Id="rId2" Type="http://schemas.openxmlformats.org/officeDocument/2006/relationships/hyperlink" Target="https://www.mdpi.com/1422-0067/19/10/3082#B22-ijms-19-03082" TargetMode="External" /><Relationship Id="rId1" Type="http://schemas.openxmlformats.org/officeDocument/2006/relationships/slideLayout" Target="../slideLayouts/slideLayout2.xml" /><Relationship Id="rId5" Type="http://schemas.openxmlformats.org/officeDocument/2006/relationships/hyperlink" Target="https://www.mdpi.com/1422-0067/19/10/3082#B25-ijms-19-03082" TargetMode="External" /><Relationship Id="rId4" Type="http://schemas.openxmlformats.org/officeDocument/2006/relationships/hyperlink" Target="https://www.mdpi.com/1422-0067/19/10/3082#B24-ijms-19-03082" TargetMode="External" /></Relationships>
</file>

<file path=ppt/slides/_rels/slide8.xml.rels><?xml version="1.0" encoding="UTF-8" standalone="yes"?>
<Relationships xmlns="http://schemas.openxmlformats.org/package/2006/relationships"><Relationship Id="rId3" Type="http://schemas.openxmlformats.org/officeDocument/2006/relationships/hyperlink" Target="https://www.mdpi.com/1422-0067/19/10/3082#B36-ijms-19-03082" TargetMode="External" /><Relationship Id="rId2" Type="http://schemas.openxmlformats.org/officeDocument/2006/relationships/hyperlink" Target="https://www.mdpi.com/1422-0067/19/10/3082#B21-ijms-19-03082" TargetMode="External" /><Relationship Id="rId1" Type="http://schemas.openxmlformats.org/officeDocument/2006/relationships/slideLayout" Target="../slideLayouts/slideLayout2.xml" /><Relationship Id="rId6" Type="http://schemas.openxmlformats.org/officeDocument/2006/relationships/hyperlink" Target="https://www.mdpi.com/1422-0067/19/10/3082#B39-ijms-19-03082" TargetMode="External" /><Relationship Id="rId5" Type="http://schemas.openxmlformats.org/officeDocument/2006/relationships/hyperlink" Target="https://www.mdpi.com/1422-0067/19/10/3082#B38-ijms-19-03082" TargetMode="External" /><Relationship Id="rId4" Type="http://schemas.openxmlformats.org/officeDocument/2006/relationships/hyperlink" Target="https://www.mdpi.com/1422-0067/19/10/3082#B37-ijms-19-03082" TargetMode="External" /></Relationships>
</file>

<file path=ppt/slides/_rels/slide9.xml.rels><?xml version="1.0" encoding="UTF-8" standalone="yes"?>
<Relationships xmlns="http://schemas.openxmlformats.org/package/2006/relationships"><Relationship Id="rId3" Type="http://schemas.openxmlformats.org/officeDocument/2006/relationships/hyperlink" Target="https://www.mdpi.com/1422-0067/19/10/3082#B7-ijms-19-03082" TargetMode="External" /><Relationship Id="rId2" Type="http://schemas.openxmlformats.org/officeDocument/2006/relationships/hyperlink" Target="https://www.mdpi.com/1422-0067/19/10/3082#B39-ijms-19-03082" TargetMode="External" /><Relationship Id="rId1" Type="http://schemas.openxmlformats.org/officeDocument/2006/relationships/slideLayout" Target="../slideLayouts/slideLayout2.xml" /><Relationship Id="rId6" Type="http://schemas.openxmlformats.org/officeDocument/2006/relationships/hyperlink" Target="https://www.mdpi.com/1422-0067/19/10/3082#B42-ijms-19-03082" TargetMode="External" /><Relationship Id="rId5" Type="http://schemas.openxmlformats.org/officeDocument/2006/relationships/hyperlink" Target="https://www.mdpi.com/1422-0067/19/10/3082#B41-ijms-19-03082" TargetMode="External" /><Relationship Id="rId4" Type="http://schemas.openxmlformats.org/officeDocument/2006/relationships/hyperlink" Target="https://www.mdpi.com/1422-0067/19/10/3082#B40-ijms-19-03082"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82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579296" cy="5976664"/>
          </a:xfrm>
        </p:spPr>
        <p:style>
          <a:lnRef idx="3">
            <a:schemeClr val="lt1"/>
          </a:lnRef>
          <a:fillRef idx="1">
            <a:schemeClr val="accent5"/>
          </a:fillRef>
          <a:effectRef idx="1">
            <a:schemeClr val="accent5"/>
          </a:effectRef>
          <a:fontRef idx="minor">
            <a:schemeClr val="lt1"/>
          </a:fontRef>
        </p:style>
        <p:txBody>
          <a:bodyPr>
            <a:noAutofit/>
          </a:bodyPr>
          <a:lstStyle/>
          <a:p>
            <a:pPr algn="just" rtl="0"/>
            <a:r>
              <a:rPr lang="en-US" sz="2400" b="1" dirty="0"/>
              <a:t>3. Neuronal Cell Death in the Adult Human Brain</a:t>
            </a:r>
            <a:endParaRPr lang="en-US" sz="2400" dirty="0"/>
          </a:p>
          <a:p>
            <a:pPr algn="just" rtl="0"/>
            <a:r>
              <a:rPr lang="en-US" sz="2400" dirty="0"/>
              <a:t>Unlike many somatic cells, mature neurons in the adult human brain are resilient to various stresses and pro-apoptotic stimuli, such as the deprivation of </a:t>
            </a:r>
            <a:r>
              <a:rPr lang="en-US" sz="2400" dirty="0" err="1"/>
              <a:t>neurotrophic</a:t>
            </a:r>
            <a:r>
              <a:rPr lang="en-US" sz="2400" dirty="0"/>
              <a:t> factors. Therefore, the majority of mature neurons in the CNS are capable of enduring and functioning well throughout an individual’s lifespan [</a:t>
            </a:r>
            <a:r>
              <a:rPr lang="en-US" sz="2400" b="1" u="sng" dirty="0">
                <a:hlinkClick r:id="rId2"/>
              </a:rPr>
              <a:t>12</a:t>
            </a:r>
            <a:r>
              <a:rPr lang="en-US" sz="2400" dirty="0"/>
              <a:t>]. Intriguingly, a study has shown that cerebellar progenitor cells in mice that were transplanted into rats survived throughout the rats’ lives, which are much longer than the lives of mice [</a:t>
            </a:r>
            <a:r>
              <a:rPr lang="en-US" sz="2400" b="1" u="sng" dirty="0">
                <a:hlinkClick r:id="rId3"/>
              </a:rPr>
              <a:t>49</a:t>
            </a:r>
            <a:r>
              <a:rPr lang="en-US" sz="2400" dirty="0"/>
              <a:t>]. This seems to suggest that there is no internal clock that defines how long a neuron will continue living. Nonetheless, this notion should not be viewed as mature neurons somehow being able to evade cell death pathways</a:t>
            </a:r>
            <a:endParaRPr lang="ar-IQ" sz="2400" dirty="0"/>
          </a:p>
        </p:txBody>
      </p:sp>
    </p:spTree>
    <p:extLst>
      <p:ext uri="{BB962C8B-B14F-4D97-AF65-F5344CB8AC3E}">
        <p14:creationId xmlns:p14="http://schemas.microsoft.com/office/powerpoint/2010/main" val="9867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19256" cy="5577483"/>
          </a:xfrm>
        </p:spPr>
        <p:style>
          <a:lnRef idx="3">
            <a:schemeClr val="lt1"/>
          </a:lnRef>
          <a:fillRef idx="1">
            <a:schemeClr val="accent5"/>
          </a:fillRef>
          <a:effectRef idx="1">
            <a:schemeClr val="accent5"/>
          </a:effectRef>
          <a:fontRef idx="minor">
            <a:schemeClr val="lt1"/>
          </a:fontRef>
        </p:style>
        <p:txBody>
          <a:bodyPr>
            <a:normAutofit lnSpcReduction="10000"/>
          </a:bodyPr>
          <a:lstStyle/>
          <a:p>
            <a:pPr algn="just"/>
            <a:r>
              <a:rPr lang="en-US" dirty="0">
                <a:cs typeface="+mj-cs"/>
              </a:rPr>
              <a:t>, because a limited loss of neurons still proceeds during aging and several canonical apoptotic molecules are involved in the pathogenesis of neurodegenerative diseases. It should be noted that it is not easy to observe neuron death directly from clinical samples, as dead neurons are often eliminated within a couple of days. The caveat of linking PCD with physiological and neurodegenerative conditions will remain until scientists can determine specific markers for observation [</a:t>
            </a:r>
            <a:r>
              <a:rPr lang="en-US" b="1" u="sng" dirty="0">
                <a:cs typeface="+mj-cs"/>
                <a:hlinkClick r:id="rId2"/>
              </a:rPr>
              <a:t>19</a:t>
            </a:r>
            <a:r>
              <a:rPr lang="en-US" dirty="0">
                <a:cs typeface="+mj-cs"/>
              </a:rPr>
              <a:t>,</a:t>
            </a:r>
            <a:r>
              <a:rPr lang="en-US" b="1" u="sng" dirty="0">
                <a:cs typeface="+mj-cs"/>
                <a:hlinkClick r:id="rId3"/>
              </a:rPr>
              <a:t>50</a:t>
            </a:r>
            <a:r>
              <a:rPr lang="en-US" dirty="0">
                <a:cs typeface="+mj-cs"/>
              </a:rPr>
              <a:t>].</a:t>
            </a:r>
          </a:p>
          <a:p>
            <a:pPr algn="just"/>
            <a:endParaRPr lang="ar-IQ" dirty="0">
              <a:cs typeface="+mj-cs"/>
            </a:endParaRPr>
          </a:p>
        </p:txBody>
      </p:sp>
    </p:spTree>
    <p:extLst>
      <p:ext uri="{BB962C8B-B14F-4D97-AF65-F5344CB8AC3E}">
        <p14:creationId xmlns:p14="http://schemas.microsoft.com/office/powerpoint/2010/main" val="262348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507288" cy="6048672"/>
          </a:xfrm>
        </p:spPr>
        <p:style>
          <a:lnRef idx="3">
            <a:schemeClr val="lt1"/>
          </a:lnRef>
          <a:fillRef idx="1">
            <a:schemeClr val="accent5"/>
          </a:fillRef>
          <a:effectRef idx="1">
            <a:schemeClr val="accent5"/>
          </a:effectRef>
          <a:fontRef idx="minor">
            <a:schemeClr val="lt1"/>
          </a:fontRef>
        </p:style>
        <p:txBody>
          <a:bodyPr>
            <a:noAutofit/>
          </a:bodyPr>
          <a:lstStyle/>
          <a:p>
            <a:pPr algn="just" rtl="0"/>
            <a:r>
              <a:rPr lang="en-US" sz="2400" i="1" dirty="0">
                <a:cs typeface="+mj-cs"/>
              </a:rPr>
              <a:t>3.1. Neuronal Cell Death in Physiological Conditions</a:t>
            </a:r>
            <a:endParaRPr lang="en-US" sz="2400" dirty="0">
              <a:cs typeface="+mj-cs"/>
            </a:endParaRPr>
          </a:p>
          <a:p>
            <a:pPr algn="just" rtl="0"/>
            <a:r>
              <a:rPr lang="en-US" sz="2400" dirty="0">
                <a:cs typeface="+mj-cs"/>
              </a:rPr>
              <a:t>Neurogenesis in an adult CNS is often accompanied by neuronal cell death as an extension of the neurogenesis’s development [</a:t>
            </a:r>
            <a:r>
              <a:rPr lang="en-US" sz="2400" b="1" u="sng" dirty="0">
                <a:cs typeface="+mj-cs"/>
                <a:hlinkClick r:id="rId2"/>
              </a:rPr>
              <a:t>51</a:t>
            </a:r>
            <a:r>
              <a:rPr lang="en-US" sz="2400" dirty="0">
                <a:cs typeface="+mj-cs"/>
              </a:rPr>
              <a:t>]. Lifelong neurogenesis processes have been observed in many regions of the brain. Recently, it was found that hippocampal neurogenesis is continuous without significant concessions, even during the aging process [</a:t>
            </a:r>
            <a:r>
              <a:rPr lang="en-US" sz="2400" b="1" u="sng" dirty="0">
                <a:cs typeface="+mj-cs"/>
                <a:hlinkClick r:id="rId3"/>
              </a:rPr>
              <a:t>3</a:t>
            </a:r>
            <a:r>
              <a:rPr lang="en-US" sz="2400" dirty="0">
                <a:cs typeface="+mj-cs"/>
              </a:rPr>
              <a:t>,</a:t>
            </a:r>
            <a:r>
              <a:rPr lang="en-US" sz="2400" b="1" u="sng" dirty="0">
                <a:cs typeface="+mj-cs"/>
                <a:hlinkClick r:id="rId4"/>
              </a:rPr>
              <a:t>52</a:t>
            </a:r>
            <a:r>
              <a:rPr lang="en-US" sz="2400" dirty="0">
                <a:cs typeface="+mj-cs"/>
              </a:rPr>
              <a:t>]. In the amygdala, neuron numbers continue to increase in adults, which is possibly due to both the local maturing of immature neurons and the migration of immature neurons to this region [</a:t>
            </a:r>
            <a:r>
              <a:rPr lang="en-US" sz="2400" b="1" u="sng" dirty="0">
                <a:cs typeface="+mj-cs"/>
                <a:hlinkClick r:id="rId5"/>
              </a:rPr>
              <a:t>53</a:t>
            </a:r>
            <a:r>
              <a:rPr lang="en-US" sz="2400" dirty="0">
                <a:cs typeface="+mj-cs"/>
              </a:rPr>
              <a:t>]. During this process, immature neurons follow environmental cues and migrate to the target site, forming connections with the pre-existing mature neurons. Failed neurons often undergo apoptosis and are eliminated by microglia [</a:t>
            </a:r>
            <a:r>
              <a:rPr lang="en-US" sz="2400" b="1" u="sng" dirty="0">
                <a:cs typeface="+mj-cs"/>
                <a:hlinkClick r:id="rId2"/>
              </a:rPr>
              <a:t>51</a:t>
            </a:r>
            <a:r>
              <a:rPr lang="en-US" sz="2400" dirty="0">
                <a:cs typeface="+mj-cs"/>
              </a:rPr>
              <a:t>,</a:t>
            </a:r>
            <a:r>
              <a:rPr lang="en-US" sz="2400" b="1" u="sng" dirty="0">
                <a:cs typeface="+mj-cs"/>
                <a:hlinkClick r:id="rId6"/>
              </a:rPr>
              <a:t>54</a:t>
            </a:r>
            <a:r>
              <a:rPr lang="en-US" sz="2400" dirty="0">
                <a:cs typeface="+mj-cs"/>
              </a:rPr>
              <a:t>].</a:t>
            </a:r>
          </a:p>
          <a:p>
            <a:pPr algn="just"/>
            <a:endParaRPr lang="ar-IQ" sz="2400" dirty="0">
              <a:cs typeface="+mj-cs"/>
            </a:endParaRPr>
          </a:p>
        </p:txBody>
      </p:sp>
    </p:spTree>
    <p:extLst>
      <p:ext uri="{BB962C8B-B14F-4D97-AF65-F5344CB8AC3E}">
        <p14:creationId xmlns:p14="http://schemas.microsoft.com/office/powerpoint/2010/main" val="293081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73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lvl="0" algn="just" rtl="0"/>
            <a:r>
              <a:rPr lang="en-US" dirty="0"/>
              <a:t>microenvironment and systemic signals, to establish new functional states that modify neurologic diseases.</a:t>
            </a:r>
          </a:p>
          <a:p>
            <a:pPr lvl="0" algn="just" rtl="0"/>
            <a:r>
              <a:rPr lang="en-US" dirty="0"/>
              <a:t>Transcriptional profiling has revealed several different microglia populations/states with distinct functional properties.</a:t>
            </a:r>
          </a:p>
          <a:p>
            <a:pPr lvl="0" algn="just" rtl="0"/>
            <a:r>
              <a:rPr lang="en-US" dirty="0"/>
              <a:t>Understanding the molecular mechanisms that govern microglia adaptation and plasticity may lead to the development of targeted therapies for a broad range of neurologic disorders.</a:t>
            </a:r>
          </a:p>
          <a:p>
            <a:pPr algn="just" rtl="0"/>
            <a:r>
              <a:rPr lang="en-US" dirty="0"/>
              <a:t>Originally hypothesized to function solely as immunologic responders within the central nervous system (CNS), emerging evidence has revealed that microglia have more complex roles in normal brain development and in the context of disease. In health, microglia influence neural progenitor fate decisions, astrocyte activation, neuronal homeostasis, and synaptogenesis. In the setting of brain disease, including autism, brain tumors, and neurodegenerative disorders, microglia undergo substantial morphological, molecular, and functional changes, which establish new biological states relevant to disease pathogenesis and progression. In this review, we discuss the function of microglia in health and disease and outline a conceptual framework for elucidating their specific contributions to nervous system pathobiology.</a:t>
            </a:r>
          </a:p>
          <a:p>
            <a:pPr algn="just"/>
            <a:endParaRPr lang="ar-IQ" dirty="0"/>
          </a:p>
        </p:txBody>
      </p:sp>
    </p:spTree>
    <p:extLst>
      <p:ext uri="{BB962C8B-B14F-4D97-AF65-F5344CB8AC3E}">
        <p14:creationId xmlns:p14="http://schemas.microsoft.com/office/powerpoint/2010/main" val="312298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188640"/>
            <a:ext cx="9073008" cy="6264696"/>
          </a:xfrm>
        </p:spPr>
        <p:style>
          <a:lnRef idx="3">
            <a:schemeClr val="lt1"/>
          </a:lnRef>
          <a:fillRef idx="1">
            <a:schemeClr val="accent5"/>
          </a:fillRef>
          <a:effectRef idx="1">
            <a:schemeClr val="accent5"/>
          </a:effectRef>
          <a:fontRef idx="minor">
            <a:schemeClr val="lt1"/>
          </a:fontRef>
        </p:style>
        <p:txBody>
          <a:bodyPr>
            <a:noAutofit/>
          </a:bodyPr>
          <a:lstStyle/>
          <a:p>
            <a:pPr algn="just" rtl="0"/>
            <a:r>
              <a:rPr lang="en-US" sz="2800" i="1" dirty="0">
                <a:cs typeface="+mj-cs"/>
              </a:rPr>
              <a:t>3.2. Neuronal Cell Death in Neurodegenerative Diseases</a:t>
            </a:r>
            <a:endParaRPr lang="en-US" sz="2800" dirty="0">
              <a:cs typeface="+mj-cs"/>
            </a:endParaRPr>
          </a:p>
          <a:p>
            <a:pPr algn="just" rtl="0"/>
            <a:r>
              <a:rPr lang="en-US" sz="2800" dirty="0">
                <a:cs typeface="+mj-cs"/>
              </a:rPr>
              <a:t>Neuronal cell death is one of the major pathological hallmarks of neurodegenerative diseases. Several primary regions of the brain suffer neuronal loss, while as diseases progress, these regions can be expanded in some conditions. It should be noted that a local volume change may not be associated with a change in neuron number, as other factors, such as reduced innervations of neurons, could also contribute to this change without exacerbating cell death. Therefore, to definitively describe whether a brain region shrinkage is associated with cell death is to adopt a standard way to measure the neuron number, such as counting the </a:t>
            </a:r>
            <a:r>
              <a:rPr lang="en-US" sz="2800" dirty="0" err="1">
                <a:cs typeface="+mj-cs"/>
              </a:rPr>
              <a:t>NeuN</a:t>
            </a:r>
            <a:r>
              <a:rPr lang="en-US" sz="2800" dirty="0">
                <a:cs typeface="+mj-cs"/>
              </a:rPr>
              <a:t>-stained soma in brain’s sections [</a:t>
            </a:r>
            <a:r>
              <a:rPr lang="en-US" sz="2800" b="1" u="sng" dirty="0">
                <a:cs typeface="+mj-cs"/>
                <a:hlinkClick r:id="rId2"/>
              </a:rPr>
              <a:t>68</a:t>
            </a:r>
            <a:r>
              <a:rPr lang="en-US" sz="2800" dirty="0">
                <a:cs typeface="+mj-cs"/>
              </a:rPr>
              <a:t>]. </a:t>
            </a:r>
            <a:endParaRPr lang="ar-IQ" sz="2800" dirty="0">
              <a:cs typeface="+mj-cs"/>
            </a:endParaRPr>
          </a:p>
        </p:txBody>
      </p:sp>
    </p:spTree>
    <p:extLst>
      <p:ext uri="{BB962C8B-B14F-4D97-AF65-F5344CB8AC3E}">
        <p14:creationId xmlns:p14="http://schemas.microsoft.com/office/powerpoint/2010/main" val="490981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640960" cy="6009531"/>
          </a:xfrm>
        </p:spPr>
        <p:style>
          <a:lnRef idx="3">
            <a:schemeClr val="lt1"/>
          </a:lnRef>
          <a:fillRef idx="1">
            <a:schemeClr val="accent5"/>
          </a:fillRef>
          <a:effectRef idx="1">
            <a:schemeClr val="accent5"/>
          </a:effectRef>
          <a:fontRef idx="minor">
            <a:schemeClr val="lt1"/>
          </a:fontRef>
        </p:style>
        <p:txBody>
          <a:bodyPr>
            <a:noAutofit/>
          </a:bodyPr>
          <a:lstStyle/>
          <a:p>
            <a:pPr algn="just" rtl="0"/>
            <a:r>
              <a:rPr lang="en-US" sz="2400" dirty="0"/>
              <a:t>3.2.1. Alzheimer’s Disease</a:t>
            </a:r>
          </a:p>
          <a:p>
            <a:pPr algn="just"/>
            <a:r>
              <a:rPr lang="en-US" sz="2400" dirty="0"/>
              <a:t>Memory loss, the most prominent clinical symptom in Alzheimer’s patients, is correlated with neuronal loss in the hippocampal region. The endurance of neuronal loss is correlated with the progression of the disease [</a:t>
            </a:r>
            <a:r>
              <a:rPr lang="en-US" sz="2400" b="1" u="sng" dirty="0">
                <a:hlinkClick r:id="rId2"/>
              </a:rPr>
              <a:t>69</a:t>
            </a:r>
            <a:r>
              <a:rPr lang="en-US" sz="2400" dirty="0"/>
              <a:t>,</a:t>
            </a:r>
            <a:r>
              <a:rPr lang="en-US" sz="2400" b="1" u="sng" dirty="0">
                <a:hlinkClick r:id="rId3"/>
              </a:rPr>
              <a:t>70</a:t>
            </a:r>
            <a:r>
              <a:rPr lang="en-US" sz="2400" dirty="0"/>
              <a:t>,</a:t>
            </a:r>
            <a:r>
              <a:rPr lang="en-US" sz="2400" b="1" u="sng" dirty="0">
                <a:hlinkClick r:id="rId4"/>
              </a:rPr>
              <a:t>71</a:t>
            </a:r>
            <a:r>
              <a:rPr lang="en-US" sz="2400" dirty="0"/>
              <a:t>,</a:t>
            </a:r>
            <a:r>
              <a:rPr lang="en-US" sz="2400" b="1" u="sng" dirty="0">
                <a:hlinkClick r:id="rId5"/>
              </a:rPr>
              <a:t>72</a:t>
            </a:r>
            <a:r>
              <a:rPr lang="en-US" sz="2400" dirty="0"/>
              <a:t>]. Notably, detectable neuronal loss in multiple regions, which precedes even the clinical symptoms of AD, occurs in </a:t>
            </a:r>
            <a:r>
              <a:rPr lang="en-US" sz="2400" dirty="0" err="1"/>
              <a:t>entorhinal</a:t>
            </a:r>
            <a:r>
              <a:rPr lang="en-US" sz="2400" dirty="0"/>
              <a:t> cortex layer II, the nucleus </a:t>
            </a:r>
            <a:r>
              <a:rPr lang="en-US" sz="2400" dirty="0" err="1"/>
              <a:t>basalis</a:t>
            </a:r>
            <a:r>
              <a:rPr lang="en-US" sz="2400" dirty="0"/>
              <a:t> of </a:t>
            </a:r>
            <a:r>
              <a:rPr lang="en-US" sz="2400" dirty="0" err="1"/>
              <a:t>Meynert</a:t>
            </a:r>
            <a:r>
              <a:rPr lang="en-US" sz="2400" dirty="0"/>
              <a:t> and the locus </a:t>
            </a:r>
            <a:r>
              <a:rPr lang="en-US" sz="2400" dirty="0" err="1"/>
              <a:t>coeruleus</a:t>
            </a:r>
            <a:r>
              <a:rPr lang="en-US" sz="2400" dirty="0"/>
              <a:t> [</a:t>
            </a:r>
            <a:r>
              <a:rPr lang="en-US" sz="2400" b="1" u="sng" dirty="0">
                <a:hlinkClick r:id="rId2"/>
              </a:rPr>
              <a:t>69</a:t>
            </a:r>
            <a:r>
              <a:rPr lang="en-US" sz="2400" dirty="0"/>
              <a:t>]. As the disease advances, the frontal cortex and other cortical/subcortical regions also experience neuronal losses that sometimes can be very severe [</a:t>
            </a:r>
            <a:r>
              <a:rPr lang="en-US" sz="2400" b="1" u="sng" dirty="0">
                <a:hlinkClick r:id="rId4"/>
              </a:rPr>
              <a:t>71</a:t>
            </a:r>
            <a:r>
              <a:rPr lang="en-US" sz="2400" dirty="0"/>
              <a:t>,</a:t>
            </a:r>
            <a:r>
              <a:rPr lang="en-US" sz="2400" b="1" u="sng" dirty="0">
                <a:hlinkClick r:id="rId5"/>
              </a:rPr>
              <a:t>72</a:t>
            </a:r>
            <a:r>
              <a:rPr lang="en-US" sz="2400" dirty="0"/>
              <a:t>]. The death pathways involved may be apoptosis or </a:t>
            </a:r>
            <a:r>
              <a:rPr lang="en-US" sz="2400" dirty="0" err="1"/>
              <a:t>necroptosis</a:t>
            </a:r>
            <a:r>
              <a:rPr lang="en-US" sz="2400" dirty="0"/>
              <a:t>. Regarding apoptosis, it has been suggested that initiator or executor </a:t>
            </a:r>
            <a:r>
              <a:rPr lang="en-US" sz="2400" dirty="0" err="1"/>
              <a:t>caspases</a:t>
            </a:r>
            <a:r>
              <a:rPr lang="en-US" sz="2400" dirty="0"/>
              <a:t> are activated in the disease [</a:t>
            </a:r>
            <a:r>
              <a:rPr lang="en-US" sz="2400" b="1" u="sng" dirty="0">
                <a:hlinkClick r:id="rId6"/>
              </a:rPr>
              <a:t>73</a:t>
            </a:r>
            <a:r>
              <a:rPr lang="en-US" sz="2400" dirty="0"/>
              <a:t>,</a:t>
            </a:r>
            <a:r>
              <a:rPr lang="en-US" sz="2400" b="1" u="sng" dirty="0">
                <a:hlinkClick r:id="rId7"/>
              </a:rPr>
              <a:t>74</a:t>
            </a:r>
            <a:r>
              <a:rPr lang="en-US" sz="2400" dirty="0"/>
              <a:t>,</a:t>
            </a:r>
            <a:r>
              <a:rPr lang="en-US" sz="2400" b="1" u="sng" dirty="0">
                <a:hlinkClick r:id="rId8"/>
              </a:rPr>
              <a:t>75</a:t>
            </a:r>
            <a:r>
              <a:rPr lang="en-US" sz="2400" dirty="0"/>
              <a:t>,</a:t>
            </a:r>
            <a:r>
              <a:rPr lang="en-US" sz="2400" b="1" u="sng" dirty="0">
                <a:hlinkClick r:id="rId9"/>
              </a:rPr>
              <a:t>76</a:t>
            </a:r>
            <a:r>
              <a:rPr lang="en-US" sz="2400" dirty="0"/>
              <a:t>,</a:t>
            </a:r>
            <a:r>
              <a:rPr lang="en-US" sz="2400" b="1" u="sng" dirty="0">
                <a:hlinkClick r:id="rId10"/>
              </a:rPr>
              <a:t>77</a:t>
            </a:r>
            <a:r>
              <a:rPr lang="en-US" sz="2400" dirty="0"/>
              <a:t>]. In addition, it has been reported that the levels of extrinsic apoptotic pathway protein Fas and its ligands are elevated in AD brains [</a:t>
            </a:r>
            <a:r>
              <a:rPr lang="en-US" sz="2400" b="1" u="sng" dirty="0">
                <a:hlinkClick r:id="rId11"/>
              </a:rPr>
              <a:t>78</a:t>
            </a:r>
            <a:r>
              <a:rPr lang="en-US" sz="2400" dirty="0"/>
              <a:t>]. However, in some reports, apoptotic morphology was not observed in any sections of the brain [</a:t>
            </a:r>
            <a:r>
              <a:rPr lang="en-US" sz="2400" b="1" u="sng" dirty="0">
                <a:hlinkClick r:id="rId12"/>
              </a:rPr>
              <a:t>66</a:t>
            </a:r>
            <a:r>
              <a:rPr lang="en-US" sz="2400" dirty="0"/>
              <a:t>,</a:t>
            </a:r>
            <a:r>
              <a:rPr lang="en-US" sz="2400" b="1" u="sng" dirty="0">
                <a:hlinkClick r:id="rId13"/>
              </a:rPr>
              <a:t>79</a:t>
            </a:r>
            <a:r>
              <a:rPr lang="en-US" sz="2400" dirty="0"/>
              <a:t>]; </a:t>
            </a:r>
            <a:endParaRPr lang="ar-IQ" sz="2400" dirty="0"/>
          </a:p>
        </p:txBody>
      </p:sp>
    </p:spTree>
    <p:extLst>
      <p:ext uri="{BB962C8B-B14F-4D97-AF65-F5344CB8AC3E}">
        <p14:creationId xmlns:p14="http://schemas.microsoft.com/office/powerpoint/2010/main" val="282584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023" y="188640"/>
            <a:ext cx="8712968" cy="5937523"/>
          </a:xfrm>
        </p:spPr>
        <p:style>
          <a:lnRef idx="3">
            <a:schemeClr val="lt1"/>
          </a:lnRef>
          <a:fillRef idx="1">
            <a:schemeClr val="accent5"/>
          </a:fillRef>
          <a:effectRef idx="1">
            <a:schemeClr val="accent5"/>
          </a:effectRef>
          <a:fontRef idx="minor">
            <a:schemeClr val="lt1"/>
          </a:fontRef>
        </p:style>
        <p:txBody>
          <a:bodyPr>
            <a:normAutofit fontScale="85000" lnSpcReduction="20000"/>
          </a:bodyPr>
          <a:lstStyle/>
          <a:p>
            <a:pPr algn="just" rtl="0"/>
            <a:r>
              <a:rPr lang="en-US" dirty="0"/>
              <a:t>.2.2. Parkinson’s Disease</a:t>
            </a:r>
          </a:p>
          <a:p>
            <a:pPr algn="just"/>
            <a:r>
              <a:rPr lang="en-US" dirty="0"/>
              <a:t>The most prominent pathological features of Parkinson’s disease (PD) are diminished SN, which is part of the output component of the basal ganglia, the severe loss of dopamine (DA)-producing </a:t>
            </a:r>
            <a:r>
              <a:rPr lang="en-US" dirty="0" err="1"/>
              <a:t>nigral</a:t>
            </a:r>
            <a:r>
              <a:rPr lang="en-US" dirty="0"/>
              <a:t> neurons and the associated decreased striatal DA levels. A clinical study found that on average, at least 50% of </a:t>
            </a:r>
            <a:r>
              <a:rPr lang="en-US" dirty="0" err="1"/>
              <a:t>nigral</a:t>
            </a:r>
            <a:r>
              <a:rPr lang="en-US" dirty="0"/>
              <a:t> neurons were lost before the neurologist could make a positive diagnosis of a patient with PD [</a:t>
            </a:r>
            <a:r>
              <a:rPr lang="en-US" b="1" u="sng" dirty="0">
                <a:hlinkClick r:id="rId2"/>
              </a:rPr>
              <a:t>110</a:t>
            </a:r>
            <a:r>
              <a:rPr lang="en-US" dirty="0"/>
              <a:t>]. It is also noteworthy that at this point, the measured DA levels in the caudate nucleus, which is the input nucleus that receives signals from the SN, are decreased by 70–80% [</a:t>
            </a:r>
            <a:r>
              <a:rPr lang="en-US" b="1" u="sng" dirty="0">
                <a:hlinkClick r:id="rId3"/>
              </a:rPr>
              <a:t>111</a:t>
            </a:r>
            <a:r>
              <a:rPr lang="en-US" dirty="0"/>
              <a:t>]. The insufficient input of DA results in a down-regulation of excitatory signals and up-regulation of inhibitory signals in the circuitry of the motor loops controlling body movement, which leads to body movement</a:t>
            </a:r>
            <a:endParaRPr lang="ar-IQ" dirty="0"/>
          </a:p>
        </p:txBody>
      </p:sp>
    </p:spTree>
    <p:extLst>
      <p:ext uri="{BB962C8B-B14F-4D97-AF65-F5344CB8AC3E}">
        <p14:creationId xmlns:p14="http://schemas.microsoft.com/office/powerpoint/2010/main" val="3342981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style>
          <a:lnRef idx="3">
            <a:schemeClr val="lt1"/>
          </a:lnRef>
          <a:fillRef idx="1">
            <a:schemeClr val="accent5"/>
          </a:fillRef>
          <a:effectRef idx="1">
            <a:schemeClr val="accent5"/>
          </a:effectRef>
          <a:fontRef idx="minor">
            <a:schemeClr val="lt1"/>
          </a:fontRef>
        </p:style>
        <p:txBody>
          <a:bodyPr>
            <a:normAutofit fontScale="85000" lnSpcReduction="20000"/>
          </a:bodyPr>
          <a:lstStyle/>
          <a:p>
            <a:pPr algn="just" rtl="0"/>
            <a:r>
              <a:rPr lang="en-US" dirty="0"/>
              <a:t>.2.3. Huntington’s Disease</a:t>
            </a:r>
          </a:p>
          <a:p>
            <a:pPr algn="just" rtl="0"/>
            <a:r>
              <a:rPr lang="en-US" dirty="0"/>
              <a:t>Huntington’s disease (HD) is characterized by the loss of corpus striatum </a:t>
            </a:r>
            <a:r>
              <a:rPr lang="en-US" dirty="0" err="1"/>
              <a:t>GABAergic</a:t>
            </a:r>
            <a:r>
              <a:rPr lang="en-US" dirty="0"/>
              <a:t> medium spiny neurons and cholinergic neurons. Opposing the neuronal loss of the SN in PD, the loss of striatum neurons in HD causes an up-regulation of excitatory signal output through the motor circuitry and the patient shows symptoms of ataxia. It should be noted that neuronal loss is not restricted at the corpus striatum in HD brains because significant neuronal losses have been found across the whole cerebral cortex [</a:t>
            </a:r>
            <a:r>
              <a:rPr lang="en-US" b="1" u="sng" dirty="0">
                <a:hlinkClick r:id="rId2"/>
              </a:rPr>
              <a:t>131</a:t>
            </a:r>
            <a:r>
              <a:rPr lang="en-US" dirty="0"/>
              <a:t>]. In contrast to the complex genetic backgrounds of AD and PD, HD is an uncomplicated autosomal dominant disease that is caused by the pathogenic </a:t>
            </a:r>
            <a:r>
              <a:rPr lang="en-US" dirty="0" err="1"/>
              <a:t>huntingtin</a:t>
            </a:r>
            <a:r>
              <a:rPr lang="en-US" dirty="0"/>
              <a:t> gene, which bears an aberrant stretch of glutamine residues (encoded by &gt;39 CAG/CTG repeats) at its </a:t>
            </a:r>
            <a:r>
              <a:rPr lang="en-US" i="1" dirty="0"/>
              <a:t>N</a:t>
            </a:r>
            <a:r>
              <a:rPr lang="en-US" dirty="0"/>
              <a:t>-terminus [</a:t>
            </a:r>
            <a:r>
              <a:rPr lang="en-US" b="1" u="sng" dirty="0">
                <a:hlinkClick r:id="rId3"/>
              </a:rPr>
              <a:t>132</a:t>
            </a:r>
            <a:r>
              <a:rPr lang="en-US" dirty="0"/>
              <a:t>].</a:t>
            </a:r>
          </a:p>
          <a:p>
            <a:pPr algn="just"/>
            <a:endParaRPr lang="ar-IQ" dirty="0"/>
          </a:p>
        </p:txBody>
      </p:sp>
    </p:spTree>
    <p:extLst>
      <p:ext uri="{BB962C8B-B14F-4D97-AF65-F5344CB8AC3E}">
        <p14:creationId xmlns:p14="http://schemas.microsoft.com/office/powerpoint/2010/main" val="1566546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507288" cy="5793507"/>
          </a:xfrm>
        </p:spPr>
        <p:style>
          <a:lnRef idx="3">
            <a:schemeClr val="lt1"/>
          </a:lnRef>
          <a:fillRef idx="1">
            <a:schemeClr val="accent5"/>
          </a:fillRef>
          <a:effectRef idx="1">
            <a:schemeClr val="accent5"/>
          </a:effectRef>
          <a:fontRef idx="minor">
            <a:schemeClr val="lt1"/>
          </a:fontRef>
        </p:style>
        <p:txBody>
          <a:bodyPr>
            <a:normAutofit fontScale="77500" lnSpcReduction="20000"/>
          </a:bodyPr>
          <a:lstStyle/>
          <a:p>
            <a:pPr algn="just" rtl="0"/>
            <a:r>
              <a:rPr lang="en-US" dirty="0"/>
              <a:t>3.2.4. Amyotrophic Lateral Sclerosis</a:t>
            </a:r>
          </a:p>
          <a:p>
            <a:pPr algn="just" rtl="0"/>
            <a:r>
              <a:rPr lang="en-US" dirty="0"/>
              <a:t>Amyotrophic lateral sclerosis (ALS) mainly affects the upper and lower motor neurons that are responsible for controlling voluntary muscles. ALS patients exhibit complex extremity symptoms as well as cranial nerve symptoms. Postmortem brains have shown that </a:t>
            </a:r>
            <a:r>
              <a:rPr lang="en-US" dirty="0" err="1"/>
              <a:t>corticospinal</a:t>
            </a:r>
            <a:r>
              <a:rPr lang="en-US" dirty="0"/>
              <a:t> fibers and partial upper motor neurons are lost and the neurons of the anterior horn of the spinal cord are depleted [</a:t>
            </a:r>
            <a:r>
              <a:rPr lang="en-US" b="1" u="sng" dirty="0">
                <a:hlinkClick r:id="rId2"/>
              </a:rPr>
              <a:t>11</a:t>
            </a:r>
            <a:r>
              <a:rPr lang="en-US" dirty="0"/>
              <a:t>,</a:t>
            </a:r>
            <a:r>
              <a:rPr lang="en-US" b="1" u="sng" dirty="0">
                <a:hlinkClick r:id="rId3"/>
              </a:rPr>
              <a:t>141</a:t>
            </a:r>
            <a:r>
              <a:rPr lang="en-US" dirty="0"/>
              <a:t>]. The pathological hallmark of ALS is its cytoplasmic inclusion, which is mainly composed of TAR DNA-binding protein 43 (TDP-43). Other proteins, including the ones involved in </a:t>
            </a:r>
            <a:r>
              <a:rPr lang="en-US" dirty="0" err="1"/>
              <a:t>nucleocytoplasmic</a:t>
            </a:r>
            <a:r>
              <a:rPr lang="en-US" dirty="0"/>
              <a:t> transport, can also be found within the inclusion [</a:t>
            </a:r>
            <a:r>
              <a:rPr lang="en-US" b="1" u="sng" dirty="0">
                <a:hlinkClick r:id="rId4"/>
              </a:rPr>
              <a:t>142</a:t>
            </a:r>
            <a:r>
              <a:rPr lang="en-US" dirty="0"/>
              <a:t>]. The correlation between TDP-43 inclusion and neuronal loss is relatively high [</a:t>
            </a:r>
            <a:r>
              <a:rPr lang="en-US" b="1" u="sng" dirty="0">
                <a:hlinkClick r:id="rId2"/>
              </a:rPr>
              <a:t>11</a:t>
            </a:r>
            <a:r>
              <a:rPr lang="en-US" dirty="0"/>
              <a:t>,</a:t>
            </a:r>
            <a:r>
              <a:rPr lang="en-US" b="1" u="sng" dirty="0">
                <a:hlinkClick r:id="rId3"/>
              </a:rPr>
              <a:t>141</a:t>
            </a:r>
            <a:r>
              <a:rPr lang="en-US" dirty="0"/>
              <a:t>]. TDP-43 inclusion is also a major pathological hallmark of frontal-temporal dementia, AD and </a:t>
            </a:r>
            <a:r>
              <a:rPr lang="en-US" dirty="0" err="1"/>
              <a:t>Lewy</a:t>
            </a:r>
            <a:r>
              <a:rPr lang="en-US" dirty="0"/>
              <a:t>-body dementia [</a:t>
            </a:r>
            <a:r>
              <a:rPr lang="en-US" b="1" u="sng" dirty="0">
                <a:hlinkClick r:id="rId5"/>
              </a:rPr>
              <a:t>143</a:t>
            </a:r>
            <a:r>
              <a:rPr lang="en-US" dirty="0"/>
              <a:t>,</a:t>
            </a:r>
            <a:r>
              <a:rPr lang="en-US" b="1" u="sng" dirty="0">
                <a:hlinkClick r:id="rId6"/>
              </a:rPr>
              <a:t>144</a:t>
            </a:r>
            <a:r>
              <a:rPr lang="en-US" dirty="0"/>
              <a:t>]. Occasionally, the inclusions are found to be TDP-43-negative; in these cases, fused in sarcoma-containing inclusions are often found [</a:t>
            </a:r>
            <a:r>
              <a:rPr lang="en-US" b="1" u="sng" dirty="0">
                <a:hlinkClick r:id="rId3"/>
              </a:rPr>
              <a:t>141</a:t>
            </a:r>
            <a:r>
              <a:rPr lang="en-US" dirty="0"/>
              <a:t>,</a:t>
            </a:r>
            <a:r>
              <a:rPr lang="en-US" b="1" u="sng" dirty="0">
                <a:hlinkClick r:id="rId7"/>
              </a:rPr>
              <a:t>145</a:t>
            </a:r>
            <a:r>
              <a:rPr lang="en-US" dirty="0"/>
              <a:t>].</a:t>
            </a:r>
          </a:p>
          <a:p>
            <a:pPr algn="just"/>
            <a:endParaRPr lang="ar-IQ" dirty="0"/>
          </a:p>
        </p:txBody>
      </p:sp>
    </p:spTree>
    <p:extLst>
      <p:ext uri="{BB962C8B-B14F-4D97-AF65-F5344CB8AC3E}">
        <p14:creationId xmlns:p14="http://schemas.microsoft.com/office/powerpoint/2010/main" val="68447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229600" cy="6297563"/>
          </a:xfrm>
        </p:spPr>
        <p:style>
          <a:lnRef idx="3">
            <a:schemeClr val="lt1"/>
          </a:lnRef>
          <a:fillRef idx="1">
            <a:schemeClr val="accent5"/>
          </a:fillRef>
          <a:effectRef idx="1">
            <a:schemeClr val="accent5"/>
          </a:effectRef>
          <a:fontRef idx="minor">
            <a:schemeClr val="lt1"/>
          </a:fontRef>
        </p:style>
        <p:txBody>
          <a:bodyPr/>
          <a:lstStyle/>
          <a:p>
            <a:pPr algn="just"/>
            <a:r>
              <a:rPr lang="en-US" dirty="0">
                <a:cs typeface="+mj-cs"/>
              </a:rPr>
              <a:t>Neuronal cell death in the central nervous system has always been a challenging process to decipher. In normal physiological conditions, neuronal cell death is restricted in the adult brain, even in aged individuals. However, in the pathological conditions of various neurodegenerative diseases, cell death and shrinkage in a specific region of the brain represent a fundamental pathological feature across different neurodegenerative diseases</a:t>
            </a:r>
            <a:endParaRPr lang="ar-IQ" dirty="0">
              <a:cs typeface="+mj-cs"/>
            </a:endParaRPr>
          </a:p>
        </p:txBody>
      </p:sp>
    </p:spTree>
    <p:extLst>
      <p:ext uri="{BB962C8B-B14F-4D97-AF65-F5344CB8AC3E}">
        <p14:creationId xmlns:p14="http://schemas.microsoft.com/office/powerpoint/2010/main" val="284051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jms-logo">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772816"/>
            <a:ext cx="8496944" cy="2304256"/>
          </a:xfrm>
          <a:prstGeom prst="rect">
            <a:avLst/>
          </a:prstGeom>
          <a:noFill/>
          <a:ln>
            <a:noFill/>
          </a:ln>
        </p:spPr>
      </p:pic>
    </p:spTree>
    <p:extLst>
      <p:ext uri="{BB962C8B-B14F-4D97-AF65-F5344CB8AC3E}">
        <p14:creationId xmlns:p14="http://schemas.microsoft.com/office/powerpoint/2010/main" val="258231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8784976" cy="63709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2400" dirty="0">
                <a:cs typeface="+mj-cs"/>
              </a:rPr>
              <a:t>Neuronal cell death used to be an enigmatic area of study. After decades of the molecular dissection of the mechanism, it is now acknowledged that, in most cases, neuronal cell death is the outcome after a neuron activates well-orchestrated programs in order to terminate its existence, a process that can be triggered by internal or external signals throughout the cell’s lifetime. During the development of the human central nervous system (CNS), neurogenesis is often accompanied by massive neuronal loss, a necessary part of constructing a functionally adequate command center [</a:t>
            </a:r>
            <a:r>
              <a:rPr lang="en-US" sz="2400" b="1" u="sng" dirty="0">
                <a:cs typeface="+mj-cs"/>
                <a:hlinkClick r:id="rId2"/>
              </a:rPr>
              <a:t>1</a:t>
            </a:r>
            <a:r>
              <a:rPr lang="en-US" sz="2400" dirty="0">
                <a:cs typeface="+mj-cs"/>
              </a:rPr>
              <a:t>]. In spite of occasional or arranged death events, extensive neuronal loss rarely occurs in mature CNSs [</a:t>
            </a:r>
            <a:r>
              <a:rPr lang="en-US" sz="2400" b="1" u="sng" dirty="0">
                <a:cs typeface="+mj-cs"/>
                <a:hlinkClick r:id="rId3"/>
              </a:rPr>
              <a:t>2</a:t>
            </a:r>
            <a:r>
              <a:rPr lang="en-US" sz="2400" dirty="0">
                <a:cs typeface="+mj-cs"/>
              </a:rPr>
              <a:t>]. During the aging process, neuronal loss is still limited, albeit in certain brain regions, observable differences of neuron numbers between young and old individuals may exist [</a:t>
            </a:r>
            <a:r>
              <a:rPr lang="en-US" sz="2400" b="1" u="sng" dirty="0">
                <a:cs typeface="+mj-cs"/>
                <a:hlinkClick r:id="rId4"/>
              </a:rPr>
              <a:t>3</a:t>
            </a:r>
            <a:r>
              <a:rPr lang="en-US" sz="2400" dirty="0">
                <a:cs typeface="+mj-cs"/>
              </a:rPr>
              <a:t>,</a:t>
            </a:r>
            <a:r>
              <a:rPr lang="en-US" sz="2400" b="1" u="sng" dirty="0">
                <a:cs typeface="+mj-cs"/>
                <a:hlinkClick r:id="rId5"/>
              </a:rPr>
              <a:t>4</a:t>
            </a:r>
            <a:r>
              <a:rPr lang="en-US" sz="2400" dirty="0">
                <a:cs typeface="+mj-cs"/>
              </a:rPr>
              <a:t>,</a:t>
            </a:r>
            <a:r>
              <a:rPr lang="en-US" sz="2400" b="1" u="sng" dirty="0">
                <a:cs typeface="+mj-cs"/>
                <a:hlinkClick r:id="rId6"/>
              </a:rPr>
              <a:t>5</a:t>
            </a:r>
            <a:r>
              <a:rPr lang="en-US" sz="2400" dirty="0">
                <a:cs typeface="+mj-cs"/>
              </a:rPr>
              <a:t>,</a:t>
            </a:r>
            <a:r>
              <a:rPr lang="en-US" sz="2400" b="1" u="sng" dirty="0">
                <a:cs typeface="+mj-cs"/>
                <a:hlinkClick r:id="rId7"/>
              </a:rPr>
              <a:t>6</a:t>
            </a:r>
            <a:r>
              <a:rPr lang="en-US" sz="2400" dirty="0">
                <a:cs typeface="+mj-cs"/>
              </a:rPr>
              <a:t>]. However, in many neurodegenerative diseases, a significant increase in neuronal loss occurs compared to age-matched controls, which also correlates with longitudinal examinations of disease progression </a:t>
            </a:r>
            <a:endParaRPr lang="ar-IQ" sz="2400" dirty="0">
              <a:cs typeface="+mj-cs"/>
            </a:endParaRPr>
          </a:p>
        </p:txBody>
      </p:sp>
    </p:spTree>
    <p:extLst>
      <p:ext uri="{BB962C8B-B14F-4D97-AF65-F5344CB8AC3E}">
        <p14:creationId xmlns:p14="http://schemas.microsoft.com/office/powerpoint/2010/main" val="160570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820472" cy="6336704"/>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just"/>
            <a:r>
              <a:rPr lang="en-US" sz="2800" dirty="0"/>
              <a:t>Characteristics of neurodegenerative diseases are often linked to pathological protein formation and, in many cases, high-order aggregate formation [</a:t>
            </a:r>
            <a:r>
              <a:rPr lang="en-US" sz="2800" b="1" u="sng" dirty="0">
                <a:hlinkClick r:id="rId2"/>
              </a:rPr>
              <a:t>15</a:t>
            </a:r>
            <a:r>
              <a:rPr lang="en-US" sz="2800" dirty="0"/>
              <a:t>,</a:t>
            </a:r>
            <a:r>
              <a:rPr lang="en-US" sz="2800" b="1" u="sng" dirty="0">
                <a:hlinkClick r:id="rId3"/>
              </a:rPr>
              <a:t>16</a:t>
            </a:r>
            <a:r>
              <a:rPr lang="en-US" sz="2800" dirty="0"/>
              <a:t>,</a:t>
            </a:r>
            <a:r>
              <a:rPr lang="en-US" sz="2800" b="1" u="sng" dirty="0">
                <a:hlinkClick r:id="rId4"/>
              </a:rPr>
              <a:t>17</a:t>
            </a:r>
            <a:r>
              <a:rPr lang="en-US" sz="2800" dirty="0"/>
              <a:t>]. These factors often place stress onto neurons and render subsequent cytotoxic events, which include an increased number of reactive oxygen species (ROS), </a:t>
            </a:r>
            <a:r>
              <a:rPr lang="en-US" sz="2800" dirty="0" err="1"/>
              <a:t>excitotoxicity</a:t>
            </a:r>
            <a:r>
              <a:rPr lang="en-US" sz="2800" dirty="0"/>
              <a:t>, synaptic dysfunction, impaired protein degradation systems, endoplasmic reticulum (ER) stress, DNA damage, mitochondrial dysfunction, inflammation and cell cycle re-entry [</a:t>
            </a:r>
            <a:r>
              <a:rPr lang="en-US" sz="2800" b="1" u="sng" dirty="0">
                <a:hlinkClick r:id="rId5"/>
              </a:rPr>
              <a:t>18</a:t>
            </a:r>
            <a:r>
              <a:rPr lang="en-US" sz="2800" dirty="0"/>
              <a:t>]. These are all major neuronal challenges and their mishandling eventually causes neurons to die. However, the underlying signaling mechanisms of how these factors induce the initiation of cell death remain elusive.</a:t>
            </a:r>
          </a:p>
        </p:txBody>
      </p:sp>
    </p:spTree>
    <p:extLst>
      <p:ext uri="{BB962C8B-B14F-4D97-AF65-F5344CB8AC3E}">
        <p14:creationId xmlns:p14="http://schemas.microsoft.com/office/powerpoint/2010/main" val="177658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856984" cy="6120680"/>
          </a:xfrm>
        </p:spPr>
        <p:style>
          <a:lnRef idx="3">
            <a:schemeClr val="lt1"/>
          </a:lnRef>
          <a:fillRef idx="1">
            <a:schemeClr val="accent5"/>
          </a:fillRef>
          <a:effectRef idx="1">
            <a:schemeClr val="accent5"/>
          </a:effectRef>
          <a:fontRef idx="minor">
            <a:schemeClr val="lt1"/>
          </a:fontRef>
        </p:style>
        <p:txBody>
          <a:bodyPr/>
          <a:lstStyle/>
          <a:p>
            <a:pPr algn="just" rtl="0"/>
            <a:endParaRPr lang="en-US" b="1" dirty="0"/>
          </a:p>
          <a:p>
            <a:pPr algn="just" rtl="0"/>
            <a:r>
              <a:rPr lang="en-US" b="1" dirty="0"/>
              <a:t>Types of Cell Death</a:t>
            </a:r>
            <a:endParaRPr lang="en-US" dirty="0"/>
          </a:p>
          <a:p>
            <a:pPr algn="just" rtl="0"/>
            <a:r>
              <a:rPr lang="en-US" dirty="0"/>
              <a:t>In neurodegenerative diseases, apoptosis and necrosis are believed to be the two major death pathways for neurons [</a:t>
            </a:r>
            <a:r>
              <a:rPr lang="en-US" b="1" u="sng" dirty="0">
                <a:hlinkClick r:id="rId2"/>
              </a:rPr>
              <a:t>19</a:t>
            </a:r>
            <a:r>
              <a:rPr lang="en-US" dirty="0"/>
              <a:t>,</a:t>
            </a:r>
            <a:r>
              <a:rPr lang="en-US" b="1" u="sng" dirty="0">
                <a:hlinkClick r:id="rId3"/>
              </a:rPr>
              <a:t>20</a:t>
            </a:r>
            <a:r>
              <a:rPr lang="en-US" dirty="0"/>
              <a:t>]. The fundamental differences between apoptosis and necrosis lie in the disparity of cell morphology and whether the cellular contents leak out during the process [</a:t>
            </a:r>
            <a:r>
              <a:rPr lang="en-US" b="1" u="sng" dirty="0">
                <a:hlinkClick r:id="rId3"/>
              </a:rPr>
              <a:t>20</a:t>
            </a:r>
            <a:r>
              <a:rPr lang="en-US" dirty="0"/>
              <a:t>,</a:t>
            </a:r>
            <a:r>
              <a:rPr lang="en-US" b="1" u="sng" dirty="0">
                <a:hlinkClick r:id="rId4"/>
              </a:rPr>
              <a:t>21</a:t>
            </a:r>
            <a:r>
              <a:rPr lang="en-US" dirty="0"/>
              <a:t>].</a:t>
            </a:r>
          </a:p>
          <a:p>
            <a:pPr algn="just"/>
            <a:endParaRPr lang="ar-IQ" dirty="0"/>
          </a:p>
        </p:txBody>
      </p:sp>
    </p:spTree>
    <p:extLst>
      <p:ext uri="{BB962C8B-B14F-4D97-AF65-F5344CB8AC3E}">
        <p14:creationId xmlns:p14="http://schemas.microsoft.com/office/powerpoint/2010/main" val="98519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curealz.org/wp-content/uploads/2018/01/Pathology2_ba-409x36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4" cy="5976664"/>
          </a:xfrm>
          <a:prstGeom prst="rect">
            <a:avLst/>
          </a:prstGeom>
          <a:noFill/>
          <a:ln>
            <a:noFill/>
          </a:ln>
        </p:spPr>
      </p:pic>
    </p:spTree>
    <p:extLst>
      <p:ext uri="{BB962C8B-B14F-4D97-AF65-F5344CB8AC3E}">
        <p14:creationId xmlns:p14="http://schemas.microsoft.com/office/powerpoint/2010/main" val="88773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19256" cy="5577483"/>
          </a:xfrm>
        </p:spPr>
        <p:style>
          <a:lnRef idx="3">
            <a:schemeClr val="lt1"/>
          </a:lnRef>
          <a:fillRef idx="1">
            <a:schemeClr val="accent5"/>
          </a:fillRef>
          <a:effectRef idx="1">
            <a:schemeClr val="accent5"/>
          </a:effectRef>
          <a:fontRef idx="minor">
            <a:schemeClr val="lt1"/>
          </a:fontRef>
        </p:style>
        <p:txBody>
          <a:bodyPr>
            <a:normAutofit fontScale="92500" lnSpcReduction="20000"/>
          </a:bodyPr>
          <a:lstStyle/>
          <a:p>
            <a:pPr algn="just" rtl="0"/>
            <a:r>
              <a:rPr lang="en-US" i="1" dirty="0"/>
              <a:t>1. Apoptosis</a:t>
            </a:r>
            <a:endParaRPr lang="en-US" dirty="0"/>
          </a:p>
          <a:p>
            <a:pPr algn="just"/>
            <a:r>
              <a:rPr lang="en-US" dirty="0"/>
              <a:t>Apoptosis is a type of programmed cell death (PCD). The </a:t>
            </a:r>
            <a:r>
              <a:rPr lang="en-US" dirty="0" err="1"/>
              <a:t>cytomorphological</a:t>
            </a:r>
            <a:r>
              <a:rPr lang="en-US" dirty="0"/>
              <a:t> features of an apoptotic cell include shrinkage, chromosome condensation and DNA fragmentation [</a:t>
            </a:r>
            <a:r>
              <a:rPr lang="en-US" b="1" u="sng" dirty="0">
                <a:hlinkClick r:id="rId2"/>
              </a:rPr>
              <a:t>22</a:t>
            </a:r>
            <a:r>
              <a:rPr lang="en-US" dirty="0"/>
              <a:t>,</a:t>
            </a:r>
            <a:r>
              <a:rPr lang="en-US" b="1" u="sng" dirty="0">
                <a:hlinkClick r:id="rId3"/>
              </a:rPr>
              <a:t>23</a:t>
            </a:r>
            <a:r>
              <a:rPr lang="en-US" dirty="0"/>
              <a:t>,</a:t>
            </a:r>
            <a:r>
              <a:rPr lang="en-US" b="1" u="sng" dirty="0">
                <a:hlinkClick r:id="rId4"/>
              </a:rPr>
              <a:t>24</a:t>
            </a:r>
            <a:r>
              <a:rPr lang="en-US" dirty="0"/>
              <a:t>]. During this process, apoptotic bodies eventually form in many cases and cellular contents generally do not leak out, which is believed to minimize the eliciting of immunological responses [</a:t>
            </a:r>
            <a:r>
              <a:rPr lang="en-US" b="1" u="sng" dirty="0">
                <a:hlinkClick r:id="rId5"/>
              </a:rPr>
              <a:t>25</a:t>
            </a:r>
            <a:r>
              <a:rPr lang="en-US" dirty="0"/>
              <a:t>]. Fragmented DNA can indicate the possible existence of apoptosis, which can occur late-phase and can be detected by terminal </a:t>
            </a:r>
            <a:r>
              <a:rPr lang="en-US" dirty="0" err="1"/>
              <a:t>deoxynucleotidyl</a:t>
            </a:r>
            <a:r>
              <a:rPr lang="en-US" dirty="0"/>
              <a:t> </a:t>
            </a:r>
            <a:r>
              <a:rPr lang="en-US" dirty="0" err="1"/>
              <a:t>transferase</a:t>
            </a:r>
            <a:r>
              <a:rPr lang="en-US" dirty="0"/>
              <a:t> </a:t>
            </a:r>
            <a:r>
              <a:rPr lang="en-US" dirty="0" err="1"/>
              <a:t>dUTP</a:t>
            </a:r>
            <a:r>
              <a:rPr lang="en-US" dirty="0"/>
              <a:t> nick end labeling (TUNEL) assays, either in vivo or in situ </a:t>
            </a:r>
            <a:endParaRPr lang="ar-IQ" dirty="0"/>
          </a:p>
        </p:txBody>
      </p:sp>
    </p:spTree>
    <p:extLst>
      <p:ext uri="{BB962C8B-B14F-4D97-AF65-F5344CB8AC3E}">
        <p14:creationId xmlns:p14="http://schemas.microsoft.com/office/powerpoint/2010/main" val="144577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style>
          <a:lnRef idx="3">
            <a:schemeClr val="lt1"/>
          </a:lnRef>
          <a:fillRef idx="1">
            <a:schemeClr val="accent5"/>
          </a:fillRef>
          <a:effectRef idx="1">
            <a:schemeClr val="accent5"/>
          </a:effectRef>
          <a:fontRef idx="minor">
            <a:schemeClr val="lt1"/>
          </a:fontRef>
        </p:style>
        <p:txBody>
          <a:bodyPr>
            <a:normAutofit fontScale="92500" lnSpcReduction="20000"/>
          </a:bodyPr>
          <a:lstStyle/>
          <a:p>
            <a:pPr algn="just" rtl="0"/>
            <a:r>
              <a:rPr lang="en-US" i="1" dirty="0"/>
              <a:t>2.Necrosis</a:t>
            </a:r>
            <a:endParaRPr lang="en-US" dirty="0"/>
          </a:p>
          <a:p>
            <a:pPr algn="just" rtl="0"/>
            <a:r>
              <a:rPr lang="en-US" dirty="0"/>
              <a:t>Necrosis, which is an alternative mechanism of cell death, is signified by the swelling of a cell; thus, the integrity of the cell membrane is lost and the intracellular contents leak out. DNA breakage is also involved in the degradation process; however, necrosis does not involve chromosome condensation [</a:t>
            </a:r>
            <a:r>
              <a:rPr lang="en-US" b="1" u="sng" dirty="0">
                <a:hlinkClick r:id="rId2"/>
              </a:rPr>
              <a:t>21</a:t>
            </a:r>
            <a:r>
              <a:rPr lang="en-US" dirty="0"/>
              <a:t>,</a:t>
            </a:r>
            <a:r>
              <a:rPr lang="en-US" b="1" u="sng" dirty="0">
                <a:hlinkClick r:id="rId3"/>
              </a:rPr>
              <a:t>36</a:t>
            </a:r>
            <a:r>
              <a:rPr lang="en-US" dirty="0"/>
              <a:t>]. Therefore, the pathological features of necrosis can be differentiated from those of apoptosis [</a:t>
            </a:r>
            <a:r>
              <a:rPr lang="en-US" b="1" u="sng" dirty="0">
                <a:hlinkClick r:id="rId4"/>
              </a:rPr>
              <a:t>37</a:t>
            </a:r>
            <a:r>
              <a:rPr lang="en-US" dirty="0"/>
              <a:t>]. The necrosis death pathway has also emerged as a type of active PCD. Among these pathways, the best-characterized one is termed “</a:t>
            </a:r>
            <a:r>
              <a:rPr lang="en-US" dirty="0" err="1"/>
              <a:t>necroptosis</a:t>
            </a:r>
            <a:r>
              <a:rPr lang="en-US" dirty="0"/>
              <a:t>” [</a:t>
            </a:r>
            <a:r>
              <a:rPr lang="en-US" b="1" u="sng" dirty="0">
                <a:hlinkClick r:id="rId5"/>
              </a:rPr>
              <a:t>38</a:t>
            </a:r>
            <a:r>
              <a:rPr lang="en-US" dirty="0"/>
              <a:t>,</a:t>
            </a:r>
            <a:r>
              <a:rPr lang="en-US" b="1" u="sng" dirty="0">
                <a:hlinkClick r:id="rId6"/>
              </a:rPr>
              <a:t>39</a:t>
            </a:r>
            <a:r>
              <a:rPr lang="en-US" dirty="0"/>
              <a:t>].</a:t>
            </a:r>
          </a:p>
          <a:p>
            <a:pPr algn="just"/>
            <a:endParaRPr lang="ar-IQ" dirty="0"/>
          </a:p>
        </p:txBody>
      </p:sp>
    </p:spTree>
    <p:extLst>
      <p:ext uri="{BB962C8B-B14F-4D97-AF65-F5344CB8AC3E}">
        <p14:creationId xmlns:p14="http://schemas.microsoft.com/office/powerpoint/2010/main" val="314292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892480" cy="6336704"/>
          </a:xfrm>
        </p:spPr>
        <p:style>
          <a:lnRef idx="3">
            <a:schemeClr val="lt1"/>
          </a:lnRef>
          <a:fillRef idx="1">
            <a:schemeClr val="accent5"/>
          </a:fillRef>
          <a:effectRef idx="1">
            <a:schemeClr val="accent5"/>
          </a:effectRef>
          <a:fontRef idx="minor">
            <a:schemeClr val="lt1"/>
          </a:fontRef>
        </p:style>
        <p:txBody>
          <a:bodyPr>
            <a:noAutofit/>
          </a:bodyPr>
          <a:lstStyle/>
          <a:p>
            <a:pPr algn="just" rtl="0"/>
            <a:r>
              <a:rPr lang="en-US" sz="2400" dirty="0"/>
              <a:t>In the past, necrotic cell death has been considered an event without genetic determinants since it is not programmed. However, the discovery that the tumor necrosis factor (TNF) can induce necrosis suggests otherwise. Indeed, the activation of specific death receptors or Toll-like receptors lead to the initiation of </a:t>
            </a:r>
            <a:r>
              <a:rPr lang="en-US" sz="2400" dirty="0" err="1"/>
              <a:t>necroptosis</a:t>
            </a:r>
            <a:r>
              <a:rPr lang="en-US" sz="2400" dirty="0"/>
              <a:t> [</a:t>
            </a:r>
            <a:r>
              <a:rPr lang="en-US" sz="2400" b="1" u="sng" dirty="0">
                <a:hlinkClick r:id="rId2"/>
              </a:rPr>
              <a:t>39</a:t>
            </a:r>
            <a:r>
              <a:rPr lang="en-US" sz="2400" dirty="0"/>
              <a:t>]. The activation of death receptors, such as TNF alpha receptor 1, lead to the recruitment of a series of proteins, including the cellular inhibitors of apoptosis 1 and 2 (c-IAP1/2) and RIP1, namely RIPK1, which forms protein complex 1. Subsequently, RIP1 is </a:t>
            </a:r>
            <a:r>
              <a:rPr lang="en-US" sz="2400" dirty="0" err="1"/>
              <a:t>translocated</a:t>
            </a:r>
            <a:r>
              <a:rPr lang="en-US" sz="2400" dirty="0"/>
              <a:t> into the cytosol and interacts with RIP3 in the </a:t>
            </a:r>
            <a:r>
              <a:rPr lang="en-US" sz="2400" dirty="0" err="1"/>
              <a:t>necrosome</a:t>
            </a:r>
            <a:r>
              <a:rPr lang="en-US" sz="2400" dirty="0"/>
              <a:t>, which indicates the initiation of </a:t>
            </a:r>
            <a:r>
              <a:rPr lang="en-US" sz="2400" dirty="0" err="1"/>
              <a:t>necroptosis</a:t>
            </a:r>
            <a:r>
              <a:rPr lang="en-US" sz="2400" dirty="0"/>
              <a:t> [</a:t>
            </a:r>
            <a:r>
              <a:rPr lang="en-US" sz="2400" b="1" u="sng" dirty="0">
                <a:hlinkClick r:id="rId3"/>
              </a:rPr>
              <a:t>7</a:t>
            </a:r>
            <a:r>
              <a:rPr lang="en-US" sz="2400" dirty="0"/>
              <a:t>,</a:t>
            </a:r>
            <a:r>
              <a:rPr lang="en-US" sz="2400" b="1" u="sng" dirty="0">
                <a:hlinkClick r:id="rId4"/>
              </a:rPr>
              <a:t>40</a:t>
            </a:r>
            <a:r>
              <a:rPr lang="en-US" sz="2400" dirty="0"/>
              <a:t>]. RIP3 can phosphorylate the mixed lineage kinase-like </a:t>
            </a:r>
            <a:r>
              <a:rPr lang="en-US" sz="2400" dirty="0" err="1"/>
              <a:t>pseudokinase</a:t>
            </a:r>
            <a:r>
              <a:rPr lang="en-US" sz="2400" dirty="0"/>
              <a:t> (MLKL), the executor of the pathway that </a:t>
            </a:r>
            <a:r>
              <a:rPr lang="en-US" sz="2400" dirty="0" err="1"/>
              <a:t>translocates</a:t>
            </a:r>
            <a:r>
              <a:rPr lang="en-US" sz="2400" dirty="0"/>
              <a:t> to the cell membrane and leads to membrane rupture [</a:t>
            </a:r>
            <a:r>
              <a:rPr lang="en-US" sz="2400" b="1" u="sng" dirty="0">
                <a:hlinkClick r:id="rId5"/>
              </a:rPr>
              <a:t>41</a:t>
            </a:r>
            <a:r>
              <a:rPr lang="en-US" sz="2400" dirty="0"/>
              <a:t>,</a:t>
            </a:r>
            <a:r>
              <a:rPr lang="en-US" sz="2400" b="1" u="sng" dirty="0">
                <a:hlinkClick r:id="rId6"/>
              </a:rPr>
              <a:t>42</a:t>
            </a:r>
            <a:r>
              <a:rPr lang="en-US" sz="2400" dirty="0"/>
              <a:t>]. Therefore, detecting the protein interactions or protein levels of the RIP1-RIP3-MLKL axis is useful for identifying the existence of </a:t>
            </a:r>
            <a:r>
              <a:rPr lang="en-US" sz="2400" dirty="0" err="1"/>
              <a:t>necroptosis</a:t>
            </a:r>
            <a:r>
              <a:rPr lang="en-US" sz="2400" dirty="0"/>
              <a:t> [</a:t>
            </a:r>
            <a:r>
              <a:rPr lang="en-US" sz="2400" b="1" u="sng" dirty="0">
                <a:hlinkClick r:id="rId3"/>
              </a:rPr>
              <a:t>7</a:t>
            </a:r>
            <a:r>
              <a:rPr lang="en-US" sz="2400" dirty="0"/>
              <a:t>].</a:t>
            </a:r>
          </a:p>
        </p:txBody>
      </p:sp>
    </p:spTree>
    <p:extLst>
      <p:ext uri="{BB962C8B-B14F-4D97-AF65-F5344CB8AC3E}">
        <p14:creationId xmlns:p14="http://schemas.microsoft.com/office/powerpoint/2010/main" val="540626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2112</Words>
  <Application>Microsoft Office PowerPoint</Application>
  <PresentationFormat>عرض على الشاشة (4:3)</PresentationFormat>
  <Paragraphs>30</Paragraphs>
  <Slides>20</Slides>
  <Notes>0</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M.qasm S.H</cp:lastModifiedBy>
  <cp:revision>5</cp:revision>
  <dcterms:created xsi:type="dcterms:W3CDTF">2023-12-24T21:15:50Z</dcterms:created>
  <dcterms:modified xsi:type="dcterms:W3CDTF">2023-12-25T20:36:09Z</dcterms:modified>
</cp:coreProperties>
</file>