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Nobile" panose="020B0604020202020204" charset="0"/>
      <p:regular r:id="rId15"/>
    </p:embeddedFont>
    <p:embeddedFont>
      <p:font typeface="Corbe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1BF2-5FE4-7C71-A2ED-D0C5128FA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C28BE-2468-00B0-F0C2-E3E532EDA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3DB5C-F4D0-C019-DA0A-BF2A702E81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9805C-ABA6-2E73-13CC-373991FC413B}"/>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14725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1D74E-E4D6-1066-F366-A72ACFB70611}"/>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215FC30-6560-BF0D-B954-973332F534F4}"/>
              </a:ext>
            </a:extLst>
          </p:cNvPr>
          <p:cNvPicPr>
            <a:picLocks noChangeAspect="1"/>
          </p:cNvPicPr>
          <p:nvPr/>
        </p:nvPicPr>
        <p:blipFill>
          <a:blip r:embed="rId3"/>
          <a:stretch>
            <a:fillRect/>
          </a:stretch>
        </p:blipFill>
        <p:spPr>
          <a:xfrm>
            <a:off x="0" y="0"/>
            <a:ext cx="5486400" cy="8233172"/>
          </a:xfrm>
          <a:prstGeom prst="rect">
            <a:avLst/>
          </a:prstGeom>
        </p:spPr>
      </p:pic>
      <p:sp>
        <p:nvSpPr>
          <p:cNvPr id="3" name="Text 0">
            <a:extLst>
              <a:ext uri="{FF2B5EF4-FFF2-40B4-BE49-F238E27FC236}">
                <a16:creationId xmlns:a16="http://schemas.microsoft.com/office/drawing/2014/main" id="{7A88E647-2FB8-ED6D-257D-6DB61B8FB850}"/>
              </a:ext>
            </a:extLst>
          </p:cNvPr>
          <p:cNvSpPr/>
          <p:nvPr/>
        </p:nvSpPr>
        <p:spPr>
          <a:xfrm>
            <a:off x="6280190" y="623768"/>
            <a:ext cx="7556421" cy="2835116"/>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Personalized Learning: Enhancing Student Motivation and Performance</a:t>
            </a:r>
            <a:endParaRPr lang="en-US" sz="4450" dirty="0"/>
          </a:p>
        </p:txBody>
      </p:sp>
      <p:sp>
        <p:nvSpPr>
          <p:cNvPr id="4" name="Text 1">
            <a:extLst>
              <a:ext uri="{FF2B5EF4-FFF2-40B4-BE49-F238E27FC236}">
                <a16:creationId xmlns:a16="http://schemas.microsoft.com/office/drawing/2014/main" id="{952AA199-42FE-490C-94D5-0601AEFC32DD}"/>
              </a:ext>
            </a:extLst>
          </p:cNvPr>
          <p:cNvSpPr/>
          <p:nvPr/>
        </p:nvSpPr>
        <p:spPr>
          <a:xfrm>
            <a:off x="6280190" y="3799046"/>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Personalized learning is a student-centered approach that tailors instruction to individual needs, abilities, and interests. This innovative educational strategy aims to increase student motivation, engagement, and academic performance by providing customized learning experiences.</a:t>
            </a:r>
            <a:endParaRPr lang="en-US" sz="1750" dirty="0"/>
          </a:p>
        </p:txBody>
      </p:sp>
      <p:sp>
        <p:nvSpPr>
          <p:cNvPr id="5" name="Text 2">
            <a:extLst>
              <a:ext uri="{FF2B5EF4-FFF2-40B4-BE49-F238E27FC236}">
                <a16:creationId xmlns:a16="http://schemas.microsoft.com/office/drawing/2014/main" id="{EA2F2EF5-AE97-6434-E66E-650939B60AB8}"/>
              </a:ext>
            </a:extLst>
          </p:cNvPr>
          <p:cNvSpPr/>
          <p:nvPr/>
        </p:nvSpPr>
        <p:spPr>
          <a:xfrm>
            <a:off x="6280190" y="5868710"/>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In this presentation, we'll explore the key principles, benefits, and strategies of personalized learning, as well as its impact on student motivation and academic success.</a:t>
            </a:r>
            <a:endParaRPr lang="en-US" sz="1750" dirty="0"/>
          </a:p>
        </p:txBody>
      </p:sp>
      <p:sp>
        <p:nvSpPr>
          <p:cNvPr id="9" name="TextBox 8">
            <a:extLst>
              <a:ext uri="{FF2B5EF4-FFF2-40B4-BE49-F238E27FC236}">
                <a16:creationId xmlns:a16="http://schemas.microsoft.com/office/drawing/2014/main" id="{7ACBD6AC-6DFC-E817-A2E0-FE20F9D1B80A}"/>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
        <p:nvSpPr>
          <p:cNvPr id="12" name="Text 2">
            <a:extLst>
              <a:ext uri="{FF2B5EF4-FFF2-40B4-BE49-F238E27FC236}">
                <a16:creationId xmlns:a16="http://schemas.microsoft.com/office/drawing/2014/main" id="{0279AE00-7BBC-8625-D078-1B339B575E24}"/>
              </a:ext>
            </a:extLst>
          </p:cNvPr>
          <p:cNvSpPr/>
          <p:nvPr/>
        </p:nvSpPr>
        <p:spPr>
          <a:xfrm>
            <a:off x="6263412" y="7263765"/>
            <a:ext cx="7556421" cy="571795"/>
          </a:xfrm>
          <a:prstGeom prst="rect">
            <a:avLst/>
          </a:prstGeom>
          <a:noFill/>
          <a:ln/>
        </p:spPr>
        <p:txBody>
          <a:bodyPr wrap="square" lIns="0" tIns="0" rIns="0" bIns="0" rtlCol="0" anchor="t"/>
          <a:lstStyle/>
          <a:p>
            <a:pPr marL="0" indent="0">
              <a:lnSpc>
                <a:spcPts val="2850"/>
              </a:lnSpc>
              <a:buNone/>
            </a:pPr>
            <a:r>
              <a:rPr lang="en-US" sz="1750" b="1" dirty="0">
                <a:solidFill>
                  <a:srgbClr val="404155"/>
                </a:solidFill>
                <a:latin typeface="Nobile" pitchFamily="34" charset="0"/>
                <a:ea typeface="Nobile" pitchFamily="34" charset="-122"/>
                <a:cs typeface="Nobile" pitchFamily="34" charset="-120"/>
              </a:rPr>
              <a:t>By </a:t>
            </a:r>
            <a:r>
              <a:rPr lang="en-US" sz="1750" b="1" dirty="0" err="1">
                <a:solidFill>
                  <a:srgbClr val="404155"/>
                </a:solidFill>
                <a:latin typeface="Nobile" pitchFamily="34" charset="0"/>
                <a:ea typeface="Nobile" pitchFamily="34" charset="-122"/>
                <a:cs typeface="Nobile" pitchFamily="34" charset="-120"/>
              </a:rPr>
              <a:t>Maysaa</a:t>
            </a:r>
            <a:r>
              <a:rPr lang="en-US" sz="1750" b="1" dirty="0">
                <a:solidFill>
                  <a:srgbClr val="404155"/>
                </a:solidFill>
                <a:latin typeface="Nobile" pitchFamily="34" charset="0"/>
                <a:ea typeface="Nobile" pitchFamily="34" charset="-122"/>
                <a:cs typeface="Nobile" pitchFamily="34" charset="-120"/>
              </a:rPr>
              <a:t> Rashid Abdul-</a:t>
            </a:r>
            <a:r>
              <a:rPr lang="en-US" sz="1750" b="1" dirty="0" err="1">
                <a:solidFill>
                  <a:srgbClr val="404155"/>
                </a:solidFill>
                <a:latin typeface="Nobile" pitchFamily="34" charset="0"/>
                <a:ea typeface="Nobile" pitchFamily="34" charset="-122"/>
                <a:cs typeface="Nobile" pitchFamily="34" charset="-120"/>
              </a:rPr>
              <a:t>majeed</a:t>
            </a:r>
            <a:r>
              <a:rPr lang="en-US" sz="1750" b="1" dirty="0">
                <a:solidFill>
                  <a:srgbClr val="404155"/>
                </a:solidFill>
                <a:latin typeface="Nobile" pitchFamily="34" charset="0"/>
                <a:ea typeface="Nobile" pitchFamily="34" charset="-122"/>
                <a:cs typeface="Nobile" pitchFamily="34" charset="-120"/>
              </a:rPr>
              <a:t> &amp; </a:t>
            </a:r>
            <a:r>
              <a:rPr lang="en-US" sz="1750" b="1" dirty="0" err="1">
                <a:solidFill>
                  <a:srgbClr val="404155"/>
                </a:solidFill>
                <a:latin typeface="Nobile" pitchFamily="34" charset="0"/>
                <a:ea typeface="Nobile" pitchFamily="34" charset="-122"/>
                <a:cs typeface="Nobile" pitchFamily="34" charset="-120"/>
              </a:rPr>
              <a:t>Ruwayda</a:t>
            </a:r>
            <a:r>
              <a:rPr lang="en-US" sz="1750" b="1" dirty="0">
                <a:solidFill>
                  <a:srgbClr val="404155"/>
                </a:solidFill>
                <a:latin typeface="Nobile" pitchFamily="34" charset="0"/>
                <a:ea typeface="Nobile" pitchFamily="34" charset="-122"/>
                <a:cs typeface="Nobile" pitchFamily="34" charset="-120"/>
              </a:rPr>
              <a:t> Ahmed Hassan</a:t>
            </a:r>
            <a:endParaRPr lang="en-US" sz="1750" b="1" dirty="0"/>
          </a:p>
        </p:txBody>
      </p:sp>
    </p:spTree>
    <p:extLst>
      <p:ext uri="{BB962C8B-B14F-4D97-AF65-F5344CB8AC3E}">
        <p14:creationId xmlns:p14="http://schemas.microsoft.com/office/powerpoint/2010/main" val="222714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909298"/>
            <a:ext cx="10552509"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Key Principles of Personalized Learning</a:t>
            </a:r>
            <a:endParaRPr lang="en-US" sz="4450" dirty="0"/>
          </a:p>
        </p:txBody>
      </p:sp>
      <p:sp>
        <p:nvSpPr>
          <p:cNvPr id="4" name="Shape 1"/>
          <p:cNvSpPr/>
          <p:nvPr/>
        </p:nvSpPr>
        <p:spPr>
          <a:xfrm>
            <a:off x="793790" y="5213390"/>
            <a:ext cx="396835" cy="396835"/>
          </a:xfrm>
          <a:prstGeom prst="roundRect">
            <a:avLst>
              <a:gd name="adj" fmla="val 24007"/>
            </a:avLst>
          </a:prstGeom>
          <a:solidFill>
            <a:srgbClr val="D2D9F9"/>
          </a:solidFill>
          <a:ln w="7620">
            <a:solidFill>
              <a:srgbClr val="B8BFDF"/>
            </a:solidFill>
            <a:prstDash val="solid"/>
          </a:ln>
        </p:spPr>
      </p:sp>
      <p:sp>
        <p:nvSpPr>
          <p:cNvPr id="5" name="Text 2"/>
          <p:cNvSpPr/>
          <p:nvPr/>
        </p:nvSpPr>
        <p:spPr>
          <a:xfrm>
            <a:off x="1417439" y="5213390"/>
            <a:ext cx="3473291"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Individualized Instruction</a:t>
            </a:r>
            <a:endParaRPr lang="en-US" sz="2200" dirty="0"/>
          </a:p>
        </p:txBody>
      </p:sp>
      <p:sp>
        <p:nvSpPr>
          <p:cNvPr id="6" name="Text 3"/>
          <p:cNvSpPr/>
          <p:nvPr/>
        </p:nvSpPr>
        <p:spPr>
          <a:xfrm>
            <a:off x="1417439" y="5703808"/>
            <a:ext cx="3572708"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Tailors teaching to match each student's unique needs, abilities, and learning preferences.</a:t>
            </a:r>
            <a:endParaRPr lang="en-US" sz="1750" dirty="0"/>
          </a:p>
        </p:txBody>
      </p:sp>
      <p:sp>
        <p:nvSpPr>
          <p:cNvPr id="7" name="Shape 4"/>
          <p:cNvSpPr/>
          <p:nvPr/>
        </p:nvSpPr>
        <p:spPr>
          <a:xfrm>
            <a:off x="5216962" y="5213390"/>
            <a:ext cx="396835" cy="396835"/>
          </a:xfrm>
          <a:prstGeom prst="roundRect">
            <a:avLst>
              <a:gd name="adj" fmla="val 24007"/>
            </a:avLst>
          </a:prstGeom>
          <a:solidFill>
            <a:srgbClr val="D2D9F9"/>
          </a:solidFill>
          <a:ln w="7620">
            <a:solidFill>
              <a:srgbClr val="B8BFDF"/>
            </a:solidFill>
            <a:prstDash val="solid"/>
          </a:ln>
        </p:spPr>
      </p:sp>
      <p:sp>
        <p:nvSpPr>
          <p:cNvPr id="8" name="Text 5"/>
          <p:cNvSpPr/>
          <p:nvPr/>
        </p:nvSpPr>
        <p:spPr>
          <a:xfrm>
            <a:off x="5840611" y="52133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Learning Pathways</a:t>
            </a:r>
            <a:endParaRPr lang="en-US" sz="2200" dirty="0"/>
          </a:p>
        </p:txBody>
      </p:sp>
      <p:sp>
        <p:nvSpPr>
          <p:cNvPr id="9" name="Text 6"/>
          <p:cNvSpPr/>
          <p:nvPr/>
        </p:nvSpPr>
        <p:spPr>
          <a:xfrm>
            <a:off x="5840611" y="5703808"/>
            <a:ext cx="3572708"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Offers multiple routes to mastery, allowing students to choose paths that resonate with them.</a:t>
            </a:r>
            <a:endParaRPr lang="en-US" sz="1750" dirty="0"/>
          </a:p>
        </p:txBody>
      </p:sp>
      <p:sp>
        <p:nvSpPr>
          <p:cNvPr id="10" name="Shape 7"/>
          <p:cNvSpPr/>
          <p:nvPr/>
        </p:nvSpPr>
        <p:spPr>
          <a:xfrm>
            <a:off x="9640133" y="5213390"/>
            <a:ext cx="396835" cy="396835"/>
          </a:xfrm>
          <a:prstGeom prst="roundRect">
            <a:avLst>
              <a:gd name="adj" fmla="val 24007"/>
            </a:avLst>
          </a:prstGeom>
          <a:solidFill>
            <a:srgbClr val="D2D9F9"/>
          </a:solidFill>
          <a:ln w="7620">
            <a:solidFill>
              <a:srgbClr val="B8BFDF"/>
            </a:solidFill>
            <a:prstDash val="solid"/>
          </a:ln>
        </p:spPr>
      </p:sp>
      <p:sp>
        <p:nvSpPr>
          <p:cNvPr id="11" name="Text 8"/>
          <p:cNvSpPr/>
          <p:nvPr/>
        </p:nvSpPr>
        <p:spPr>
          <a:xfrm>
            <a:off x="10263783" y="5213390"/>
            <a:ext cx="3572708"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Competency-Based Assessment</a:t>
            </a:r>
            <a:endParaRPr lang="en-US" sz="2200" dirty="0"/>
          </a:p>
        </p:txBody>
      </p:sp>
      <p:sp>
        <p:nvSpPr>
          <p:cNvPr id="12" name="Text 9"/>
          <p:cNvSpPr/>
          <p:nvPr/>
        </p:nvSpPr>
        <p:spPr>
          <a:xfrm>
            <a:off x="10263783" y="6058138"/>
            <a:ext cx="3572708"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Focuses on mastery of skills and knowledge rather than standardized testing.</a:t>
            </a:r>
            <a:endParaRPr lang="en-US" sz="1750" dirty="0"/>
          </a:p>
        </p:txBody>
      </p:sp>
      <p:sp>
        <p:nvSpPr>
          <p:cNvPr id="13" name="TextBox 12">
            <a:extLst>
              <a:ext uri="{FF2B5EF4-FFF2-40B4-BE49-F238E27FC236}">
                <a16:creationId xmlns:a16="http://schemas.microsoft.com/office/drawing/2014/main" id="{6F616523-F382-7F1A-5BA0-12FC1B8721C6}"/>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85706"/>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Benefits of Personalized Learning</a:t>
            </a:r>
            <a:endParaRPr lang="en-US" sz="4450" dirty="0"/>
          </a:p>
        </p:txBody>
      </p:sp>
      <p:pic>
        <p:nvPicPr>
          <p:cNvPr id="4" name="Image 1" descr="preencoded.png"/>
          <p:cNvPicPr>
            <a:picLocks noChangeAspect="1"/>
          </p:cNvPicPr>
          <p:nvPr/>
        </p:nvPicPr>
        <p:blipFill>
          <a:blip r:embed="rId4"/>
          <a:stretch>
            <a:fillRect/>
          </a:stretch>
        </p:blipFill>
        <p:spPr>
          <a:xfrm>
            <a:off x="793790" y="2643426"/>
            <a:ext cx="566976" cy="566976"/>
          </a:xfrm>
          <a:prstGeom prst="rect">
            <a:avLst/>
          </a:prstGeom>
        </p:spPr>
      </p:pic>
      <p:sp>
        <p:nvSpPr>
          <p:cNvPr id="5" name="Text 1"/>
          <p:cNvSpPr/>
          <p:nvPr/>
        </p:nvSpPr>
        <p:spPr>
          <a:xfrm>
            <a:off x="793790" y="34372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Time-Saving</a:t>
            </a:r>
            <a:endParaRPr lang="en-US" sz="2200" dirty="0"/>
          </a:p>
        </p:txBody>
      </p:sp>
      <p:sp>
        <p:nvSpPr>
          <p:cNvPr id="6" name="Text 2"/>
          <p:cNvSpPr/>
          <p:nvPr/>
        </p:nvSpPr>
        <p:spPr>
          <a:xfrm>
            <a:off x="793790" y="3927634"/>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Reduces time needed to understand new subjects.</a:t>
            </a:r>
            <a:endParaRPr lang="en-US" sz="1750" dirty="0"/>
          </a:p>
        </p:txBody>
      </p:sp>
      <p:pic>
        <p:nvPicPr>
          <p:cNvPr id="7" name="Image 2" descr="preencoded.png"/>
          <p:cNvPicPr>
            <a:picLocks noChangeAspect="1"/>
          </p:cNvPicPr>
          <p:nvPr/>
        </p:nvPicPr>
        <p:blipFill>
          <a:blip r:embed="rId4"/>
          <a:stretch>
            <a:fillRect/>
          </a:stretch>
        </p:blipFill>
        <p:spPr>
          <a:xfrm>
            <a:off x="4742021" y="2643426"/>
            <a:ext cx="566976" cy="566976"/>
          </a:xfrm>
          <a:prstGeom prst="rect">
            <a:avLst/>
          </a:prstGeom>
        </p:spPr>
      </p:pic>
      <p:sp>
        <p:nvSpPr>
          <p:cNvPr id="8" name="Text 3"/>
          <p:cNvSpPr/>
          <p:nvPr/>
        </p:nvSpPr>
        <p:spPr>
          <a:xfrm>
            <a:off x="4742021" y="3437215"/>
            <a:ext cx="3022163"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Increased Engagement</a:t>
            </a:r>
            <a:endParaRPr lang="en-US" sz="2200" dirty="0"/>
          </a:p>
        </p:txBody>
      </p:sp>
      <p:sp>
        <p:nvSpPr>
          <p:cNvPr id="9" name="Text 4"/>
          <p:cNvSpPr/>
          <p:nvPr/>
        </p:nvSpPr>
        <p:spPr>
          <a:xfrm>
            <a:off x="4742021" y="3927634"/>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Relevant content leads to higher interaction.</a:t>
            </a:r>
            <a:endParaRPr lang="en-US" sz="1750" dirty="0"/>
          </a:p>
        </p:txBody>
      </p:sp>
      <p:pic>
        <p:nvPicPr>
          <p:cNvPr id="10" name="Image 3" descr="preencoded.png"/>
          <p:cNvPicPr>
            <a:picLocks noChangeAspect="1"/>
          </p:cNvPicPr>
          <p:nvPr/>
        </p:nvPicPr>
        <p:blipFill>
          <a:blip r:embed="rId4"/>
          <a:stretch>
            <a:fillRect/>
          </a:stretch>
        </p:blipFill>
        <p:spPr>
          <a:xfrm>
            <a:off x="793790" y="5333881"/>
            <a:ext cx="566976" cy="566976"/>
          </a:xfrm>
          <a:prstGeom prst="rect">
            <a:avLst/>
          </a:prstGeom>
        </p:spPr>
      </p:pic>
      <p:sp>
        <p:nvSpPr>
          <p:cNvPr id="11" name="Text 5"/>
          <p:cNvSpPr/>
          <p:nvPr/>
        </p:nvSpPr>
        <p:spPr>
          <a:xfrm>
            <a:off x="793790" y="61276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Better Retention</a:t>
            </a:r>
            <a:endParaRPr lang="en-US" sz="2200" dirty="0"/>
          </a:p>
        </p:txBody>
      </p:sp>
      <p:sp>
        <p:nvSpPr>
          <p:cNvPr id="12" name="Text 6"/>
          <p:cNvSpPr/>
          <p:nvPr/>
        </p:nvSpPr>
        <p:spPr>
          <a:xfrm>
            <a:off x="793790" y="6618089"/>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Experience-based content improves long-term memory.</a:t>
            </a:r>
            <a:endParaRPr lang="en-US" sz="1750" dirty="0"/>
          </a:p>
        </p:txBody>
      </p:sp>
      <p:pic>
        <p:nvPicPr>
          <p:cNvPr id="13" name="Image 4" descr="preencoded.png"/>
          <p:cNvPicPr>
            <a:picLocks noChangeAspect="1"/>
          </p:cNvPicPr>
          <p:nvPr/>
        </p:nvPicPr>
        <p:blipFill>
          <a:blip r:embed="rId4"/>
          <a:stretch>
            <a:fillRect/>
          </a:stretch>
        </p:blipFill>
        <p:spPr>
          <a:xfrm>
            <a:off x="4742021" y="5333881"/>
            <a:ext cx="566976" cy="566976"/>
          </a:xfrm>
          <a:prstGeom prst="rect">
            <a:avLst/>
          </a:prstGeom>
        </p:spPr>
      </p:pic>
      <p:sp>
        <p:nvSpPr>
          <p:cNvPr id="14" name="Text 7"/>
          <p:cNvSpPr/>
          <p:nvPr/>
        </p:nvSpPr>
        <p:spPr>
          <a:xfrm>
            <a:off x="4742021" y="61276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Improved Results</a:t>
            </a:r>
            <a:endParaRPr lang="en-US" sz="2200" dirty="0"/>
          </a:p>
        </p:txBody>
      </p:sp>
      <p:sp>
        <p:nvSpPr>
          <p:cNvPr id="15" name="Text 8"/>
          <p:cNvSpPr/>
          <p:nvPr/>
        </p:nvSpPr>
        <p:spPr>
          <a:xfrm>
            <a:off x="4742021" y="6618089"/>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Yields better learning outcomes overall.</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910"/>
          </a:xfrm>
          <a:prstGeom prst="rect">
            <a:avLst/>
          </a:prstGeom>
        </p:spPr>
      </p:pic>
      <p:sp>
        <p:nvSpPr>
          <p:cNvPr id="3" name="Text 0"/>
          <p:cNvSpPr/>
          <p:nvPr/>
        </p:nvSpPr>
        <p:spPr>
          <a:xfrm>
            <a:off x="6170295" y="537329"/>
            <a:ext cx="7540347" cy="610553"/>
          </a:xfrm>
          <a:prstGeom prst="rect">
            <a:avLst/>
          </a:prstGeom>
          <a:noFill/>
          <a:ln/>
        </p:spPr>
        <p:txBody>
          <a:bodyPr wrap="none" lIns="0" tIns="0" rIns="0" bIns="0" rtlCol="0" anchor="t"/>
          <a:lstStyle/>
          <a:p>
            <a:pPr marL="0" indent="0">
              <a:lnSpc>
                <a:spcPts val="4800"/>
              </a:lnSpc>
              <a:buNone/>
            </a:pPr>
            <a:r>
              <a:rPr lang="en-US" sz="3800" dirty="0">
                <a:solidFill>
                  <a:srgbClr val="1B1B27"/>
                </a:solidFill>
                <a:latin typeface="Corben" pitchFamily="34" charset="0"/>
                <a:ea typeface="Corben" pitchFamily="34" charset="-122"/>
                <a:cs typeface="Corben" pitchFamily="34" charset="-120"/>
              </a:rPr>
              <a:t>Personalized Learning Strategies</a:t>
            </a:r>
            <a:endParaRPr lang="en-US" sz="3800" dirty="0"/>
          </a:p>
        </p:txBody>
      </p:sp>
      <p:pic>
        <p:nvPicPr>
          <p:cNvPr id="4" name="Image 1" descr="preencoded.png"/>
          <p:cNvPicPr>
            <a:picLocks noChangeAspect="1"/>
          </p:cNvPicPr>
          <p:nvPr/>
        </p:nvPicPr>
        <p:blipFill>
          <a:blip r:embed="rId4"/>
          <a:stretch>
            <a:fillRect/>
          </a:stretch>
        </p:blipFill>
        <p:spPr>
          <a:xfrm>
            <a:off x="6170295" y="1440894"/>
            <a:ext cx="977027" cy="1563172"/>
          </a:xfrm>
          <a:prstGeom prst="rect">
            <a:avLst/>
          </a:prstGeom>
        </p:spPr>
      </p:pic>
      <p:sp>
        <p:nvSpPr>
          <p:cNvPr id="5" name="Text 1"/>
          <p:cNvSpPr/>
          <p:nvPr/>
        </p:nvSpPr>
        <p:spPr>
          <a:xfrm>
            <a:off x="7440335" y="1636276"/>
            <a:ext cx="4837390" cy="305395"/>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Assessments and Individualized Feedback</a:t>
            </a:r>
            <a:endParaRPr lang="en-US" sz="1900" dirty="0"/>
          </a:p>
        </p:txBody>
      </p:sp>
      <p:sp>
        <p:nvSpPr>
          <p:cNvPr id="6" name="Text 2"/>
          <p:cNvSpPr/>
          <p:nvPr/>
        </p:nvSpPr>
        <p:spPr>
          <a:xfrm>
            <a:off x="7440335" y="2058829"/>
            <a:ext cx="6506170" cy="62507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Identify strengths, weaknesses, and progress. Provide tailored guidance.</a:t>
            </a:r>
            <a:endParaRPr lang="en-US" sz="1500" dirty="0"/>
          </a:p>
        </p:txBody>
      </p:sp>
      <p:pic>
        <p:nvPicPr>
          <p:cNvPr id="7" name="Image 2" descr="preencoded.png"/>
          <p:cNvPicPr>
            <a:picLocks noChangeAspect="1"/>
          </p:cNvPicPr>
          <p:nvPr/>
        </p:nvPicPr>
        <p:blipFill>
          <a:blip r:embed="rId5"/>
          <a:stretch>
            <a:fillRect/>
          </a:stretch>
        </p:blipFill>
        <p:spPr>
          <a:xfrm>
            <a:off x="6170295" y="3004066"/>
            <a:ext cx="977027" cy="1563172"/>
          </a:xfrm>
          <a:prstGeom prst="rect">
            <a:avLst/>
          </a:prstGeom>
        </p:spPr>
      </p:pic>
      <p:sp>
        <p:nvSpPr>
          <p:cNvPr id="8" name="Text 3"/>
          <p:cNvSpPr/>
          <p:nvPr/>
        </p:nvSpPr>
        <p:spPr>
          <a:xfrm>
            <a:off x="7440335" y="3199448"/>
            <a:ext cx="3173135" cy="305395"/>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Customized Learning Plans</a:t>
            </a:r>
            <a:endParaRPr lang="en-US" sz="1900" dirty="0"/>
          </a:p>
        </p:txBody>
      </p:sp>
      <p:sp>
        <p:nvSpPr>
          <p:cNvPr id="9" name="Text 4"/>
          <p:cNvSpPr/>
          <p:nvPr/>
        </p:nvSpPr>
        <p:spPr>
          <a:xfrm>
            <a:off x="7440335" y="3622000"/>
            <a:ext cx="6506170" cy="62507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Create plans catering to individual strengths, learning styles, and improvement areas.</a:t>
            </a:r>
            <a:endParaRPr lang="en-US" sz="1500" dirty="0"/>
          </a:p>
        </p:txBody>
      </p:sp>
      <p:pic>
        <p:nvPicPr>
          <p:cNvPr id="10" name="Image 3" descr="preencoded.png"/>
          <p:cNvPicPr>
            <a:picLocks noChangeAspect="1"/>
          </p:cNvPicPr>
          <p:nvPr/>
        </p:nvPicPr>
        <p:blipFill>
          <a:blip r:embed="rId6"/>
          <a:stretch>
            <a:fillRect/>
          </a:stretch>
        </p:blipFill>
        <p:spPr>
          <a:xfrm>
            <a:off x="6170295" y="4567238"/>
            <a:ext cx="977027" cy="1563172"/>
          </a:xfrm>
          <a:prstGeom prst="rect">
            <a:avLst/>
          </a:prstGeom>
        </p:spPr>
      </p:pic>
      <p:sp>
        <p:nvSpPr>
          <p:cNvPr id="11" name="Text 5"/>
          <p:cNvSpPr/>
          <p:nvPr/>
        </p:nvSpPr>
        <p:spPr>
          <a:xfrm>
            <a:off x="7440335" y="4762619"/>
            <a:ext cx="2442567" cy="305395"/>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Progress Tracking</a:t>
            </a:r>
            <a:endParaRPr lang="en-US" sz="1900" dirty="0"/>
          </a:p>
        </p:txBody>
      </p:sp>
      <p:sp>
        <p:nvSpPr>
          <p:cNvPr id="12" name="Text 6"/>
          <p:cNvSpPr/>
          <p:nvPr/>
        </p:nvSpPr>
        <p:spPr>
          <a:xfrm>
            <a:off x="7440335" y="5185172"/>
            <a:ext cx="6506170" cy="62507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Continuously monitor and adjust learning plans based on student performance.</a:t>
            </a:r>
            <a:endParaRPr lang="en-US" sz="1500" dirty="0"/>
          </a:p>
        </p:txBody>
      </p:sp>
      <p:pic>
        <p:nvPicPr>
          <p:cNvPr id="13" name="Image 4" descr="preencoded.png"/>
          <p:cNvPicPr>
            <a:picLocks noChangeAspect="1"/>
          </p:cNvPicPr>
          <p:nvPr/>
        </p:nvPicPr>
        <p:blipFill>
          <a:blip r:embed="rId7"/>
          <a:stretch>
            <a:fillRect/>
          </a:stretch>
        </p:blipFill>
        <p:spPr>
          <a:xfrm>
            <a:off x="6170295" y="6130409"/>
            <a:ext cx="977027" cy="1563172"/>
          </a:xfrm>
          <a:prstGeom prst="rect">
            <a:avLst/>
          </a:prstGeom>
        </p:spPr>
      </p:pic>
      <p:sp>
        <p:nvSpPr>
          <p:cNvPr id="14" name="Text 7"/>
          <p:cNvSpPr/>
          <p:nvPr/>
        </p:nvSpPr>
        <p:spPr>
          <a:xfrm>
            <a:off x="7440335" y="6325791"/>
            <a:ext cx="3513534" cy="305395"/>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Teacher-Student Relationships</a:t>
            </a:r>
            <a:endParaRPr lang="en-US" sz="1900" dirty="0"/>
          </a:p>
        </p:txBody>
      </p:sp>
      <p:sp>
        <p:nvSpPr>
          <p:cNvPr id="15" name="Text 8"/>
          <p:cNvSpPr/>
          <p:nvPr/>
        </p:nvSpPr>
        <p:spPr>
          <a:xfrm>
            <a:off x="7440335" y="6748343"/>
            <a:ext cx="6506170" cy="62507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Teachers become mentors, guiding students through their academic journey.</a:t>
            </a:r>
            <a:endParaRPr lang="en-US" sz="1500" dirty="0"/>
          </a:p>
        </p:txBody>
      </p:sp>
      <p:sp>
        <p:nvSpPr>
          <p:cNvPr id="16" name="TextBox 15">
            <a:extLst>
              <a:ext uri="{FF2B5EF4-FFF2-40B4-BE49-F238E27FC236}">
                <a16:creationId xmlns:a16="http://schemas.microsoft.com/office/drawing/2014/main" id="{C14AAE59-A33E-9AF0-49D0-B97DC0900E12}"/>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Enhancing Motivation Through Personalized Learning</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Intrinsic Motivation</a:t>
            </a:r>
            <a:endParaRPr lang="en-US" sz="2200" dirty="0"/>
          </a:p>
        </p:txBody>
      </p:sp>
      <p:sp>
        <p:nvSpPr>
          <p:cNvPr id="4" name="Text 2"/>
          <p:cNvSpPr/>
          <p:nvPr/>
        </p:nvSpPr>
        <p:spPr>
          <a:xfrm>
            <a:off x="793790"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Personalized learning increases intrinsic motivation by tailoring instruction to individual characteristics. It focuses on learner readiness, strengths, needs, and interests.</a:t>
            </a:r>
            <a:endParaRPr lang="en-US" sz="1750" dirty="0"/>
          </a:p>
        </p:txBody>
      </p:sp>
      <p:sp>
        <p:nvSpPr>
          <p:cNvPr id="5" name="Text 3"/>
          <p:cNvSpPr/>
          <p:nvPr/>
        </p:nvSpPr>
        <p:spPr>
          <a:xfrm>
            <a:off x="5332928"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Active Participation</a:t>
            </a:r>
            <a:endParaRPr lang="en-US" sz="2200" dirty="0"/>
          </a:p>
        </p:txBody>
      </p:sp>
      <p:sp>
        <p:nvSpPr>
          <p:cNvPr id="6" name="Text 4"/>
          <p:cNvSpPr/>
          <p:nvPr/>
        </p:nvSpPr>
        <p:spPr>
          <a:xfrm>
            <a:off x="5332928"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Learners actively participate in setting goals, planning learning paths, tracking progress, and demonstrating their learning. This involvement fosters a sense of ownership and motivation.</a:t>
            </a:r>
            <a:endParaRPr lang="en-US" sz="1750" dirty="0"/>
          </a:p>
        </p:txBody>
      </p:sp>
      <p:sp>
        <p:nvSpPr>
          <p:cNvPr id="7" name="Text 5"/>
          <p:cNvSpPr/>
          <p:nvPr/>
        </p:nvSpPr>
        <p:spPr>
          <a:xfrm>
            <a:off x="9872067" y="3625691"/>
            <a:ext cx="3040499"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Motivation Techniques</a:t>
            </a:r>
            <a:endParaRPr lang="en-US" sz="2200" dirty="0"/>
          </a:p>
        </p:txBody>
      </p:sp>
      <p:sp>
        <p:nvSpPr>
          <p:cNvPr id="8" name="Text 6"/>
          <p:cNvSpPr/>
          <p:nvPr/>
        </p:nvSpPr>
        <p:spPr>
          <a:xfrm>
            <a:off x="9872067"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Personalized learning allows for various motivation techniques, including self-motivation strategies, positive thinking, success mindset, and resilience strategies.</a:t>
            </a:r>
            <a:endParaRPr lang="en-US" sz="1750" dirty="0"/>
          </a:p>
        </p:txBody>
      </p:sp>
      <p:sp>
        <p:nvSpPr>
          <p:cNvPr id="9" name="TextBox 8">
            <a:extLst>
              <a:ext uri="{FF2B5EF4-FFF2-40B4-BE49-F238E27FC236}">
                <a16:creationId xmlns:a16="http://schemas.microsoft.com/office/drawing/2014/main" id="{CEA047A1-28FB-E599-0869-785A4C3BB54E}"/>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60740"/>
            <a:ext cx="8943737"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Impact on Academic Performance</a:t>
            </a:r>
            <a:endParaRPr lang="en-US" sz="4450" dirty="0"/>
          </a:p>
        </p:txBody>
      </p:sp>
      <p:pic>
        <p:nvPicPr>
          <p:cNvPr id="3" name="Image 0" descr="preencoded.png"/>
          <p:cNvPicPr>
            <a:picLocks noChangeAspect="1"/>
          </p:cNvPicPr>
          <p:nvPr/>
        </p:nvPicPr>
        <p:blipFill>
          <a:blip r:embed="rId3"/>
          <a:stretch>
            <a:fillRect/>
          </a:stretch>
        </p:blipFill>
        <p:spPr>
          <a:xfrm>
            <a:off x="3247430" y="2323148"/>
            <a:ext cx="1614011" cy="807958"/>
          </a:xfrm>
          <a:prstGeom prst="rect">
            <a:avLst/>
          </a:prstGeom>
        </p:spPr>
      </p:pic>
      <p:sp>
        <p:nvSpPr>
          <p:cNvPr id="4" name="Text 1"/>
          <p:cNvSpPr/>
          <p:nvPr/>
        </p:nvSpPr>
        <p:spPr>
          <a:xfrm>
            <a:off x="4012525" y="2587466"/>
            <a:ext cx="83820"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5" name="Text 2"/>
          <p:cNvSpPr/>
          <p:nvPr/>
        </p:nvSpPr>
        <p:spPr>
          <a:xfrm>
            <a:off x="5088255" y="2549962"/>
            <a:ext cx="3604141"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Improved Learning Results</a:t>
            </a:r>
            <a:endParaRPr lang="en-US" sz="2200" dirty="0"/>
          </a:p>
        </p:txBody>
      </p:sp>
      <p:sp>
        <p:nvSpPr>
          <p:cNvPr id="6" name="Shape 3"/>
          <p:cNvSpPr/>
          <p:nvPr/>
        </p:nvSpPr>
        <p:spPr>
          <a:xfrm>
            <a:off x="4918115" y="3144203"/>
            <a:ext cx="8861822" cy="15240"/>
          </a:xfrm>
          <a:prstGeom prst="roundRect">
            <a:avLst>
              <a:gd name="adj" fmla="val 625116"/>
            </a:avLst>
          </a:prstGeom>
          <a:solidFill>
            <a:srgbClr val="B8BFDF"/>
          </a:solidFill>
          <a:ln/>
        </p:spPr>
      </p:sp>
      <p:pic>
        <p:nvPicPr>
          <p:cNvPr id="7" name="Image 1" descr="preencoded.png"/>
          <p:cNvPicPr>
            <a:picLocks noChangeAspect="1"/>
          </p:cNvPicPr>
          <p:nvPr/>
        </p:nvPicPr>
        <p:blipFill>
          <a:blip r:embed="rId4"/>
          <a:stretch>
            <a:fillRect/>
          </a:stretch>
        </p:blipFill>
        <p:spPr>
          <a:xfrm>
            <a:off x="2440424" y="3187779"/>
            <a:ext cx="3228022" cy="807958"/>
          </a:xfrm>
          <a:prstGeom prst="rect">
            <a:avLst/>
          </a:prstGeom>
        </p:spPr>
      </p:pic>
      <p:sp>
        <p:nvSpPr>
          <p:cNvPr id="8" name="Text 4"/>
          <p:cNvSpPr/>
          <p:nvPr/>
        </p:nvSpPr>
        <p:spPr>
          <a:xfrm>
            <a:off x="3980498" y="3364944"/>
            <a:ext cx="147876"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9" name="Text 5"/>
          <p:cNvSpPr/>
          <p:nvPr/>
        </p:nvSpPr>
        <p:spPr>
          <a:xfrm>
            <a:off x="5895261" y="3414593"/>
            <a:ext cx="3022163"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Increased Engagement</a:t>
            </a:r>
            <a:endParaRPr lang="en-US" sz="2200" dirty="0"/>
          </a:p>
        </p:txBody>
      </p:sp>
      <p:sp>
        <p:nvSpPr>
          <p:cNvPr id="10" name="Shape 6"/>
          <p:cNvSpPr/>
          <p:nvPr/>
        </p:nvSpPr>
        <p:spPr>
          <a:xfrm>
            <a:off x="5725120" y="4008834"/>
            <a:ext cx="8054816" cy="15240"/>
          </a:xfrm>
          <a:prstGeom prst="roundRect">
            <a:avLst>
              <a:gd name="adj" fmla="val 625116"/>
            </a:avLst>
          </a:prstGeom>
          <a:solidFill>
            <a:srgbClr val="B8BFDF"/>
          </a:solidFill>
          <a:ln/>
        </p:spPr>
      </p:sp>
      <p:pic>
        <p:nvPicPr>
          <p:cNvPr id="11" name="Image 2" descr="preencoded.png"/>
          <p:cNvPicPr>
            <a:picLocks noChangeAspect="1"/>
          </p:cNvPicPr>
          <p:nvPr/>
        </p:nvPicPr>
        <p:blipFill>
          <a:blip r:embed="rId5"/>
          <a:stretch>
            <a:fillRect/>
          </a:stretch>
        </p:blipFill>
        <p:spPr>
          <a:xfrm>
            <a:off x="1633418" y="4052411"/>
            <a:ext cx="4842034" cy="807958"/>
          </a:xfrm>
          <a:prstGeom prst="rect">
            <a:avLst/>
          </a:prstGeom>
        </p:spPr>
      </p:pic>
      <p:sp>
        <p:nvSpPr>
          <p:cNvPr id="12" name="Text 7"/>
          <p:cNvSpPr/>
          <p:nvPr/>
        </p:nvSpPr>
        <p:spPr>
          <a:xfrm>
            <a:off x="3974783" y="4229576"/>
            <a:ext cx="159187"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
        <p:nvSpPr>
          <p:cNvPr id="13" name="Text 8"/>
          <p:cNvSpPr/>
          <p:nvPr/>
        </p:nvSpPr>
        <p:spPr>
          <a:xfrm>
            <a:off x="6702266" y="4279225"/>
            <a:ext cx="423469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Enhanced Knowledge Retention</a:t>
            </a:r>
            <a:endParaRPr lang="en-US" sz="2200" dirty="0"/>
          </a:p>
        </p:txBody>
      </p:sp>
      <p:sp>
        <p:nvSpPr>
          <p:cNvPr id="14" name="Shape 9"/>
          <p:cNvSpPr/>
          <p:nvPr/>
        </p:nvSpPr>
        <p:spPr>
          <a:xfrm>
            <a:off x="6532126" y="4873466"/>
            <a:ext cx="7247811" cy="15240"/>
          </a:xfrm>
          <a:prstGeom prst="roundRect">
            <a:avLst>
              <a:gd name="adj" fmla="val 625116"/>
            </a:avLst>
          </a:prstGeom>
          <a:solidFill>
            <a:srgbClr val="B8BFDF"/>
          </a:solidFill>
          <a:ln/>
        </p:spPr>
      </p:sp>
      <p:pic>
        <p:nvPicPr>
          <p:cNvPr id="15" name="Image 3" descr="preencoded.png"/>
          <p:cNvPicPr>
            <a:picLocks noChangeAspect="1"/>
          </p:cNvPicPr>
          <p:nvPr/>
        </p:nvPicPr>
        <p:blipFill>
          <a:blip r:embed="rId6"/>
          <a:stretch>
            <a:fillRect/>
          </a:stretch>
        </p:blipFill>
        <p:spPr>
          <a:xfrm>
            <a:off x="826294" y="4917043"/>
            <a:ext cx="6456164" cy="807958"/>
          </a:xfrm>
          <a:prstGeom prst="rect">
            <a:avLst/>
          </a:prstGeom>
        </p:spPr>
      </p:pic>
      <p:sp>
        <p:nvSpPr>
          <p:cNvPr id="16" name="Text 10"/>
          <p:cNvSpPr/>
          <p:nvPr/>
        </p:nvSpPr>
        <p:spPr>
          <a:xfrm>
            <a:off x="3982283" y="5094208"/>
            <a:ext cx="144066"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4</a:t>
            </a:r>
            <a:endParaRPr lang="en-US" sz="2200" dirty="0"/>
          </a:p>
        </p:txBody>
      </p:sp>
      <p:sp>
        <p:nvSpPr>
          <p:cNvPr id="17" name="Text 11"/>
          <p:cNvSpPr/>
          <p:nvPr/>
        </p:nvSpPr>
        <p:spPr>
          <a:xfrm>
            <a:off x="7509272" y="5143857"/>
            <a:ext cx="3268742"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Personalized Instruction</a:t>
            </a:r>
            <a:endParaRPr lang="en-US" sz="2200" dirty="0"/>
          </a:p>
        </p:txBody>
      </p:sp>
      <p:sp>
        <p:nvSpPr>
          <p:cNvPr id="18" name="Text 12"/>
          <p:cNvSpPr/>
          <p:nvPr/>
        </p:nvSpPr>
        <p:spPr>
          <a:xfrm>
            <a:off x="793790" y="5980152"/>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Research on personalized learning strategies has demonstrated their positive impact on academic performance. Studies involving universities have highlighted the importance of customized and individualized learning modules that meet the needs of each student.</a:t>
            </a:r>
            <a:endParaRPr lang="en-US" sz="1750" dirty="0"/>
          </a:p>
        </p:txBody>
      </p:sp>
      <p:sp>
        <p:nvSpPr>
          <p:cNvPr id="19" name="TextBox 18">
            <a:extLst>
              <a:ext uri="{FF2B5EF4-FFF2-40B4-BE49-F238E27FC236}">
                <a16:creationId xmlns:a16="http://schemas.microsoft.com/office/drawing/2014/main" id="{07E7DF41-24C2-4E86-F37B-F3D4CF790574}"/>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11637"/>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Implementation Challenges and Solutions</a:t>
            </a:r>
            <a:endParaRPr lang="en-US" sz="4450" dirty="0"/>
          </a:p>
        </p:txBody>
      </p:sp>
      <p:sp>
        <p:nvSpPr>
          <p:cNvPr id="4" name="Shape 1"/>
          <p:cNvSpPr/>
          <p:nvPr/>
        </p:nvSpPr>
        <p:spPr>
          <a:xfrm>
            <a:off x="6280190" y="2469356"/>
            <a:ext cx="3664863" cy="2410897"/>
          </a:xfrm>
          <a:prstGeom prst="roundRect">
            <a:avLst>
              <a:gd name="adj" fmla="val 3952"/>
            </a:avLst>
          </a:prstGeom>
          <a:solidFill>
            <a:srgbClr val="D2D9F9"/>
          </a:solidFill>
          <a:ln w="7620">
            <a:solidFill>
              <a:srgbClr val="B8BFDF"/>
            </a:solidFill>
            <a:prstDash val="solid"/>
          </a:ln>
        </p:spPr>
      </p:sp>
      <p:sp>
        <p:nvSpPr>
          <p:cNvPr id="5" name="Text 2"/>
          <p:cNvSpPr/>
          <p:nvPr/>
        </p:nvSpPr>
        <p:spPr>
          <a:xfrm>
            <a:off x="6514624" y="27037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Teacher Training</a:t>
            </a:r>
            <a:endParaRPr lang="en-US" sz="2200" dirty="0"/>
          </a:p>
        </p:txBody>
      </p:sp>
      <p:sp>
        <p:nvSpPr>
          <p:cNvPr id="6" name="Text 3"/>
          <p:cNvSpPr/>
          <p:nvPr/>
        </p:nvSpPr>
        <p:spPr>
          <a:xfrm>
            <a:off x="6514624" y="3194209"/>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Provide comprehensive training on personalized learning principles and techniques.</a:t>
            </a:r>
            <a:endParaRPr lang="en-US" sz="1750" dirty="0"/>
          </a:p>
        </p:txBody>
      </p:sp>
      <p:sp>
        <p:nvSpPr>
          <p:cNvPr id="7" name="Shape 4"/>
          <p:cNvSpPr/>
          <p:nvPr/>
        </p:nvSpPr>
        <p:spPr>
          <a:xfrm>
            <a:off x="10171867" y="2469356"/>
            <a:ext cx="3664863" cy="2410897"/>
          </a:xfrm>
          <a:prstGeom prst="roundRect">
            <a:avLst>
              <a:gd name="adj" fmla="val 3952"/>
            </a:avLst>
          </a:prstGeom>
          <a:solidFill>
            <a:srgbClr val="D2D9F9"/>
          </a:solidFill>
          <a:ln w="7620">
            <a:solidFill>
              <a:srgbClr val="B8BFDF"/>
            </a:solidFill>
            <a:prstDash val="solid"/>
          </a:ln>
        </p:spPr>
      </p:sp>
      <p:sp>
        <p:nvSpPr>
          <p:cNvPr id="8" name="Text 5"/>
          <p:cNvSpPr/>
          <p:nvPr/>
        </p:nvSpPr>
        <p:spPr>
          <a:xfrm>
            <a:off x="10406301" y="270379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Curriculum Design</a:t>
            </a:r>
            <a:endParaRPr lang="en-US" sz="2200" dirty="0"/>
          </a:p>
        </p:txBody>
      </p:sp>
      <p:sp>
        <p:nvSpPr>
          <p:cNvPr id="9" name="Text 6"/>
          <p:cNvSpPr/>
          <p:nvPr/>
        </p:nvSpPr>
        <p:spPr>
          <a:xfrm>
            <a:off x="10406301" y="3194209"/>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Align curriculum with personalized learning principles for effective implementation.</a:t>
            </a:r>
            <a:endParaRPr lang="en-US" sz="1750" dirty="0"/>
          </a:p>
        </p:txBody>
      </p:sp>
      <p:sp>
        <p:nvSpPr>
          <p:cNvPr id="10" name="Shape 7"/>
          <p:cNvSpPr/>
          <p:nvPr/>
        </p:nvSpPr>
        <p:spPr>
          <a:xfrm>
            <a:off x="6280190" y="5107067"/>
            <a:ext cx="3664863" cy="2410897"/>
          </a:xfrm>
          <a:prstGeom prst="roundRect">
            <a:avLst>
              <a:gd name="adj" fmla="val 3952"/>
            </a:avLst>
          </a:prstGeom>
          <a:solidFill>
            <a:srgbClr val="D2D9F9"/>
          </a:solidFill>
          <a:ln w="7620">
            <a:solidFill>
              <a:srgbClr val="B8BFDF"/>
            </a:solidFill>
            <a:prstDash val="solid"/>
          </a:ln>
        </p:spPr>
      </p:sp>
      <p:sp>
        <p:nvSpPr>
          <p:cNvPr id="11" name="Text 8"/>
          <p:cNvSpPr/>
          <p:nvPr/>
        </p:nvSpPr>
        <p:spPr>
          <a:xfrm>
            <a:off x="6514624" y="5341501"/>
            <a:ext cx="3039070"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Technology Integration</a:t>
            </a:r>
            <a:endParaRPr lang="en-US" sz="2200" dirty="0"/>
          </a:p>
        </p:txBody>
      </p:sp>
      <p:sp>
        <p:nvSpPr>
          <p:cNvPr id="12" name="Text 9"/>
          <p:cNvSpPr/>
          <p:nvPr/>
        </p:nvSpPr>
        <p:spPr>
          <a:xfrm>
            <a:off x="6514624" y="5831919"/>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Incorporate adaptive learning tools and platforms to support personalization.</a:t>
            </a:r>
            <a:endParaRPr lang="en-US" sz="1750" dirty="0"/>
          </a:p>
        </p:txBody>
      </p:sp>
      <p:sp>
        <p:nvSpPr>
          <p:cNvPr id="13" name="Shape 10"/>
          <p:cNvSpPr/>
          <p:nvPr/>
        </p:nvSpPr>
        <p:spPr>
          <a:xfrm>
            <a:off x="10171867" y="5107067"/>
            <a:ext cx="3664863" cy="2410897"/>
          </a:xfrm>
          <a:prstGeom prst="roundRect">
            <a:avLst>
              <a:gd name="adj" fmla="val 3952"/>
            </a:avLst>
          </a:prstGeom>
          <a:solidFill>
            <a:srgbClr val="D2D9F9"/>
          </a:solidFill>
          <a:ln w="7620">
            <a:solidFill>
              <a:srgbClr val="B8BFDF"/>
            </a:solidFill>
            <a:prstDash val="solid"/>
          </a:ln>
        </p:spPr>
      </p:sp>
      <p:sp>
        <p:nvSpPr>
          <p:cNvPr id="14" name="Text 11"/>
          <p:cNvSpPr/>
          <p:nvPr/>
        </p:nvSpPr>
        <p:spPr>
          <a:xfrm>
            <a:off x="10406301" y="534150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Data Analysis</a:t>
            </a:r>
            <a:endParaRPr lang="en-US" sz="2200" dirty="0"/>
          </a:p>
        </p:txBody>
      </p:sp>
      <p:sp>
        <p:nvSpPr>
          <p:cNvPr id="15" name="Text 12"/>
          <p:cNvSpPr/>
          <p:nvPr/>
        </p:nvSpPr>
        <p:spPr>
          <a:xfrm>
            <a:off x="10406301" y="5831919"/>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Utilize data analytics to track progress and refine personalized learning strategies.</a:t>
            </a:r>
            <a:endParaRPr lang="en-US" sz="1750" dirty="0"/>
          </a:p>
        </p:txBody>
      </p:sp>
      <p:sp>
        <p:nvSpPr>
          <p:cNvPr id="16" name="TextBox 15">
            <a:extLst>
              <a:ext uri="{FF2B5EF4-FFF2-40B4-BE49-F238E27FC236}">
                <a16:creationId xmlns:a16="http://schemas.microsoft.com/office/drawing/2014/main" id="{0436337B-AF36-59F3-40FE-94B5B21E7E1A}"/>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93852"/>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Conclusion: The Future of Personalized Learning</a:t>
            </a:r>
            <a:endParaRPr lang="en-US" sz="4450" dirty="0"/>
          </a:p>
        </p:txBody>
      </p:sp>
      <p:sp>
        <p:nvSpPr>
          <p:cNvPr id="4" name="Text 1"/>
          <p:cNvSpPr/>
          <p:nvPr/>
        </p:nvSpPr>
        <p:spPr>
          <a:xfrm>
            <a:off x="6280190" y="3051572"/>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Personalized learning provides a powerful framework for implementing motivational strategies in education. By tailoring instruction to individual learner characteristics, it maximizes engagement and motivation, leading to improved academic performance.</a:t>
            </a:r>
            <a:endParaRPr lang="en-US" sz="1750" dirty="0"/>
          </a:p>
        </p:txBody>
      </p:sp>
      <p:sp>
        <p:nvSpPr>
          <p:cNvPr id="5" name="Text 2"/>
          <p:cNvSpPr/>
          <p:nvPr/>
        </p:nvSpPr>
        <p:spPr>
          <a:xfrm>
            <a:off x="6280190" y="5121235"/>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As technology advances and our understanding of learning processes deepens, personalized learning will continue to evolve. The integration of adaptive learning and individual learning paths will further enhance the educational experience, creating highly engaging and motivating learning environments for all students.</a:t>
            </a:r>
            <a:endParaRPr lang="en-US" sz="1750" dirty="0"/>
          </a:p>
        </p:txBody>
      </p:sp>
      <p:sp>
        <p:nvSpPr>
          <p:cNvPr id="6" name="TextBox 5">
            <a:extLst>
              <a:ext uri="{FF2B5EF4-FFF2-40B4-BE49-F238E27FC236}">
                <a16:creationId xmlns:a16="http://schemas.microsoft.com/office/drawing/2014/main" id="{71A9EE4F-C17D-5DDE-4E39-AA6EA8C5AFDA}"/>
              </a:ext>
            </a:extLst>
          </p:cNvPr>
          <p:cNvSpPr txBox="1"/>
          <p:nvPr/>
        </p:nvSpPr>
        <p:spPr>
          <a:xfrm>
            <a:off x="12768044" y="7627576"/>
            <a:ext cx="1753299" cy="498373"/>
          </a:xfrm>
          <a:prstGeom prst="rect">
            <a:avLst/>
          </a:prstGeom>
          <a:solidFill>
            <a:srgbClr val="F9F9FF"/>
          </a:solidFill>
        </p:spPr>
        <p:txBody>
          <a:bodyPr wrap="square" rtlCol="0">
            <a:spAutoFit/>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526</Words>
  <Application>Microsoft Office PowerPoint</Application>
  <PresentationFormat>Custom</PresentationFormat>
  <Paragraphs>66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Nobile</vt:lpstr>
      <vt:lpstr>Corben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Maher</cp:lastModifiedBy>
  <cp:revision>3</cp:revision>
  <dcterms:created xsi:type="dcterms:W3CDTF">2024-12-02T18:14:26Z</dcterms:created>
  <dcterms:modified xsi:type="dcterms:W3CDTF">2024-12-09T07:10:27Z</dcterms:modified>
</cp:coreProperties>
</file>