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58" r:id="rId3"/>
    <p:sldId id="257" r:id="rId4"/>
    <p:sldId id="259" r:id="rId5"/>
    <p:sldId id="260" r:id="rId6"/>
    <p:sldId id="264" r:id="rId7"/>
    <p:sldId id="261" r:id="rId8"/>
    <p:sldId id="265" r:id="rId9"/>
    <p:sldId id="262" r:id="rId10"/>
    <p:sldId id="266" r:id="rId11"/>
    <p:sldId id="263"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59EE90-7A0E-452D-BF6A-EE1038E727F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1680823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59EE90-7A0E-452D-BF6A-EE1038E727F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326322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59EE90-7A0E-452D-BF6A-EE1038E727F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AE917-600C-4D6C-920A-B7E1E69AFFF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03155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59EE90-7A0E-452D-BF6A-EE1038E727F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1070768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59EE90-7A0E-452D-BF6A-EE1038E727F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AE917-600C-4D6C-920A-B7E1E69AFFF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87445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59EE90-7A0E-452D-BF6A-EE1038E727F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1096248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59EE90-7A0E-452D-BF6A-EE1038E727F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2024808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59EE90-7A0E-452D-BF6A-EE1038E727F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65739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59EE90-7A0E-452D-BF6A-EE1038E727F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2525268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59EE90-7A0E-452D-BF6A-EE1038E727F8}" type="datetimeFigureOut">
              <a:rPr lang="en-US" smtClean="0"/>
              <a:t>12/9/2024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4171450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59EE90-7A0E-452D-BF6A-EE1038E727F8}"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706468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59EE90-7A0E-452D-BF6A-EE1038E727F8}" type="datetimeFigureOut">
              <a:rPr lang="en-US" smtClean="0"/>
              <a:t>12/9/2024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1816325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59EE90-7A0E-452D-BF6A-EE1038E727F8}" type="datetimeFigureOut">
              <a:rPr lang="en-US" smtClean="0"/>
              <a:t>12/9/2024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551885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59EE90-7A0E-452D-BF6A-EE1038E727F8}" type="datetimeFigureOut">
              <a:rPr lang="en-US" smtClean="0"/>
              <a:t>12/9/2024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2663655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59EE90-7A0E-452D-BF6A-EE1038E727F8}"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229912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959EE90-7A0E-452D-BF6A-EE1038E727F8}" type="datetimeFigureOut">
              <a:rPr lang="en-US" smtClean="0"/>
              <a:t>12/9/2024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AE917-600C-4D6C-920A-B7E1E69AFFF2}" type="slidenum">
              <a:rPr lang="en-US" smtClean="0"/>
              <a:t>‹#›</a:t>
            </a:fld>
            <a:endParaRPr lang="en-US"/>
          </a:p>
        </p:txBody>
      </p:sp>
    </p:spTree>
    <p:extLst>
      <p:ext uri="{BB962C8B-B14F-4D97-AF65-F5344CB8AC3E}">
        <p14:creationId xmlns:p14="http://schemas.microsoft.com/office/powerpoint/2010/main" val="2800134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959EE90-7A0E-452D-BF6A-EE1038E727F8}" type="datetimeFigureOut">
              <a:rPr lang="en-US" smtClean="0"/>
              <a:t>12/9/2024</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24AE917-600C-4D6C-920A-B7E1E69AFFF2}" type="slidenum">
              <a:rPr lang="en-US" smtClean="0"/>
              <a:t>‹#›</a:t>
            </a:fld>
            <a:endParaRPr lang="en-US"/>
          </a:p>
        </p:txBody>
      </p:sp>
    </p:spTree>
    <p:extLst>
      <p:ext uri="{BB962C8B-B14F-4D97-AF65-F5344CB8AC3E}">
        <p14:creationId xmlns:p14="http://schemas.microsoft.com/office/powerpoint/2010/main" val="350460976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18227-594C-4B45-AEC1-873987D2B672}"/>
              </a:ext>
            </a:extLst>
          </p:cNvPr>
          <p:cNvSpPr>
            <a:spLocks noGrp="1"/>
          </p:cNvSpPr>
          <p:nvPr>
            <p:ph type="ctrTitle"/>
          </p:nvPr>
        </p:nvSpPr>
        <p:spPr>
          <a:xfrm>
            <a:off x="871538" y="820706"/>
            <a:ext cx="9658350" cy="1779123"/>
          </a:xfrm>
        </p:spPr>
        <p:txBody>
          <a:bodyPr>
            <a:normAutofit/>
          </a:bodyPr>
          <a:lstStyle/>
          <a:p>
            <a:pPr algn="ctr"/>
            <a:r>
              <a:rPr lang="en-US" dirty="0"/>
              <a:t>Personalized Learning Instruction in EFL Classroom</a:t>
            </a:r>
          </a:p>
        </p:txBody>
      </p:sp>
      <p:sp>
        <p:nvSpPr>
          <p:cNvPr id="3" name="Subtitle 2">
            <a:extLst>
              <a:ext uri="{FF2B5EF4-FFF2-40B4-BE49-F238E27FC236}">
                <a16:creationId xmlns:a16="http://schemas.microsoft.com/office/drawing/2014/main" id="{81ED0740-B521-42B9-BE06-AC348CF4FD0C}"/>
              </a:ext>
            </a:extLst>
          </p:cNvPr>
          <p:cNvSpPr>
            <a:spLocks noGrp="1"/>
          </p:cNvSpPr>
          <p:nvPr>
            <p:ph type="subTitle" idx="1"/>
          </p:nvPr>
        </p:nvSpPr>
        <p:spPr>
          <a:xfrm>
            <a:off x="2657474" y="3890432"/>
            <a:ext cx="5087765" cy="735480"/>
          </a:xfrm>
        </p:spPr>
        <p:txBody>
          <a:bodyPr>
            <a:normAutofit/>
          </a:bodyPr>
          <a:lstStyle/>
          <a:p>
            <a:pPr algn="ctr"/>
            <a:r>
              <a:rPr lang="en-US" sz="3200" dirty="0">
                <a:solidFill>
                  <a:srgbClr val="FF0000"/>
                </a:solidFill>
              </a:rPr>
              <a:t>Instr. </a:t>
            </a:r>
            <a:r>
              <a:rPr lang="en-US" sz="3200" dirty="0" err="1">
                <a:solidFill>
                  <a:srgbClr val="FF0000"/>
                </a:solidFill>
              </a:rPr>
              <a:t>Ienas</a:t>
            </a:r>
            <a:r>
              <a:rPr lang="en-US" sz="3200" dirty="0">
                <a:solidFill>
                  <a:srgbClr val="FF0000"/>
                </a:solidFill>
              </a:rPr>
              <a:t> Talib </a:t>
            </a:r>
            <a:r>
              <a:rPr lang="en-US" sz="3200" dirty="0" err="1">
                <a:solidFill>
                  <a:srgbClr val="FF0000"/>
                </a:solidFill>
              </a:rPr>
              <a:t>Naseef</a:t>
            </a:r>
            <a:endParaRPr lang="en-US" sz="3200" dirty="0">
              <a:solidFill>
                <a:srgbClr val="FF0000"/>
              </a:solidFill>
            </a:endParaRPr>
          </a:p>
        </p:txBody>
      </p:sp>
    </p:spTree>
    <p:extLst>
      <p:ext uri="{BB962C8B-B14F-4D97-AF65-F5344CB8AC3E}">
        <p14:creationId xmlns:p14="http://schemas.microsoft.com/office/powerpoint/2010/main" val="1214974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92F4A97-E74C-480A-A799-4FBFE9160E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5775" y="414714"/>
            <a:ext cx="9929813" cy="6028571"/>
          </a:xfrm>
          <a:prstGeom prst="rect">
            <a:avLst/>
          </a:prstGeom>
        </p:spPr>
      </p:pic>
    </p:spTree>
    <p:extLst>
      <p:ext uri="{BB962C8B-B14F-4D97-AF65-F5344CB8AC3E}">
        <p14:creationId xmlns:p14="http://schemas.microsoft.com/office/powerpoint/2010/main" val="40023270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9E812-A066-4D85-8E03-918ECACB8D5E}"/>
              </a:ext>
            </a:extLst>
          </p:cNvPr>
          <p:cNvSpPr>
            <a:spLocks noGrp="1"/>
          </p:cNvSpPr>
          <p:nvPr>
            <p:ph type="ctrTitle"/>
          </p:nvPr>
        </p:nvSpPr>
        <p:spPr>
          <a:xfrm>
            <a:off x="2489465" y="908875"/>
            <a:ext cx="5802140" cy="801393"/>
          </a:xfrm>
        </p:spPr>
        <p:txBody>
          <a:bodyPr>
            <a:normAutofit/>
          </a:bodyPr>
          <a:lstStyle/>
          <a:p>
            <a:pPr algn="ctr"/>
            <a:r>
              <a:rPr lang="en-US" sz="3600" b="1" dirty="0">
                <a:solidFill>
                  <a:srgbClr val="FFC000"/>
                </a:solidFill>
              </a:rPr>
              <a:t>Data-Driven Decisions</a:t>
            </a:r>
          </a:p>
        </p:txBody>
      </p:sp>
      <p:sp>
        <p:nvSpPr>
          <p:cNvPr id="3" name="Subtitle 2">
            <a:extLst>
              <a:ext uri="{FF2B5EF4-FFF2-40B4-BE49-F238E27FC236}">
                <a16:creationId xmlns:a16="http://schemas.microsoft.com/office/drawing/2014/main" id="{99E01BC2-AC73-411D-A6E6-533D11F4732C}"/>
              </a:ext>
            </a:extLst>
          </p:cNvPr>
          <p:cNvSpPr>
            <a:spLocks noGrp="1"/>
          </p:cNvSpPr>
          <p:nvPr>
            <p:ph type="subTitle" idx="1"/>
          </p:nvPr>
        </p:nvSpPr>
        <p:spPr>
          <a:xfrm>
            <a:off x="614362" y="2017776"/>
            <a:ext cx="8673928" cy="1096899"/>
          </a:xfrm>
        </p:spPr>
        <p:txBody>
          <a:bodyPr>
            <a:noAutofit/>
          </a:bodyPr>
          <a:lstStyle/>
          <a:p>
            <a:pPr algn="ctr"/>
            <a:r>
              <a:rPr lang="en-US" sz="3200" dirty="0">
                <a:solidFill>
                  <a:srgbClr val="FFCC00"/>
                </a:solidFill>
              </a:rPr>
              <a:t>Frequent data collection informs instructional decisions and groupings</a:t>
            </a:r>
          </a:p>
        </p:txBody>
      </p:sp>
      <p:sp>
        <p:nvSpPr>
          <p:cNvPr id="5" name="TextBox 4">
            <a:extLst>
              <a:ext uri="{FF2B5EF4-FFF2-40B4-BE49-F238E27FC236}">
                <a16:creationId xmlns:a16="http://schemas.microsoft.com/office/drawing/2014/main" id="{3CAE3677-8D9D-482D-AB20-EAD05319E853}"/>
              </a:ext>
            </a:extLst>
          </p:cNvPr>
          <p:cNvSpPr txBox="1"/>
          <p:nvPr/>
        </p:nvSpPr>
        <p:spPr>
          <a:xfrm>
            <a:off x="1114425" y="3564642"/>
            <a:ext cx="7177180" cy="2246769"/>
          </a:xfrm>
          <a:prstGeom prst="rect">
            <a:avLst/>
          </a:prstGeom>
          <a:noFill/>
        </p:spPr>
        <p:txBody>
          <a:bodyPr wrap="square">
            <a:spAutoFit/>
          </a:bodyPr>
          <a:lstStyle/>
          <a:p>
            <a:r>
              <a:rPr lang="en-US" sz="2800" dirty="0"/>
              <a:t>Teachers use data to inform instructional decisions in their classrooms. Students are provided with opportunities to review their own data and make learning decisions based on that data.</a:t>
            </a:r>
          </a:p>
        </p:txBody>
      </p:sp>
    </p:spTree>
    <p:extLst>
      <p:ext uri="{BB962C8B-B14F-4D97-AF65-F5344CB8AC3E}">
        <p14:creationId xmlns:p14="http://schemas.microsoft.com/office/powerpoint/2010/main" val="2534916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AE58091-D1E0-4B57-A14F-645084AE84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488" y="800428"/>
            <a:ext cx="10129837" cy="5643235"/>
          </a:xfrm>
          <a:prstGeom prst="rect">
            <a:avLst/>
          </a:prstGeom>
        </p:spPr>
      </p:pic>
    </p:spTree>
    <p:extLst>
      <p:ext uri="{BB962C8B-B14F-4D97-AF65-F5344CB8AC3E}">
        <p14:creationId xmlns:p14="http://schemas.microsoft.com/office/powerpoint/2010/main" val="3387481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F8A77-A284-452F-AFD7-2AF79A2CCCC1}"/>
              </a:ext>
            </a:extLst>
          </p:cNvPr>
          <p:cNvSpPr>
            <a:spLocks noGrp="1"/>
          </p:cNvSpPr>
          <p:nvPr>
            <p:ph type="title"/>
          </p:nvPr>
        </p:nvSpPr>
        <p:spPr>
          <a:xfrm>
            <a:off x="200025" y="609599"/>
            <a:ext cx="10301289" cy="5076825"/>
          </a:xfrm>
        </p:spPr>
        <p:txBody>
          <a:bodyPr>
            <a:normAutofit fontScale="90000"/>
          </a:bodyPr>
          <a:lstStyle/>
          <a:p>
            <a:r>
              <a:rPr lang="en-US" b="1" dirty="0"/>
              <a:t>Conclusion</a:t>
            </a:r>
            <a:r>
              <a:rPr lang="en-US" dirty="0"/>
              <a:t/>
            </a:r>
            <a:br>
              <a:rPr lang="en-US" dirty="0"/>
            </a:br>
            <a:r>
              <a:rPr lang="en-US" sz="3100" dirty="0">
                <a:solidFill>
                  <a:schemeClr val="tx1"/>
                </a:solidFill>
              </a:rPr>
              <a:t>Shifting to personalized learning is not a simple task. Significant effort will be necessary to create a vision, develop instructional models, acquire digital tools, and train teachers and students. The Core Four is designed to provide educators with a guide for their personalized learning implementation. The elements of the Core Four should be viewed as spectrums that can be started immediately in small ways, building on what you’re already doing in your schools and classrooms. To master these elements alone or in conjunction requires a significant dedication of time and resources.</a:t>
            </a:r>
          </a:p>
        </p:txBody>
      </p:sp>
    </p:spTree>
    <p:extLst>
      <p:ext uri="{BB962C8B-B14F-4D97-AF65-F5344CB8AC3E}">
        <p14:creationId xmlns:p14="http://schemas.microsoft.com/office/powerpoint/2010/main" val="3961160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F4EC1B5-136F-4684-852E-53A388EE22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701" y="628650"/>
            <a:ext cx="8143874" cy="5600700"/>
          </a:xfrm>
          <a:prstGeom prst="rect">
            <a:avLst/>
          </a:prstGeom>
        </p:spPr>
      </p:pic>
    </p:spTree>
    <p:extLst>
      <p:ext uri="{BB962C8B-B14F-4D97-AF65-F5344CB8AC3E}">
        <p14:creationId xmlns:p14="http://schemas.microsoft.com/office/powerpoint/2010/main" val="1364979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2273B-9D41-4EB0-9C30-ADA14B4DAA13}"/>
              </a:ext>
            </a:extLst>
          </p:cNvPr>
          <p:cNvSpPr>
            <a:spLocks noGrp="1"/>
          </p:cNvSpPr>
          <p:nvPr>
            <p:ph type="title"/>
          </p:nvPr>
        </p:nvSpPr>
        <p:spPr>
          <a:xfrm>
            <a:off x="2377547" y="809625"/>
            <a:ext cx="6323541" cy="1033463"/>
          </a:xfrm>
        </p:spPr>
        <p:txBody>
          <a:bodyPr>
            <a:normAutofit/>
          </a:bodyPr>
          <a:lstStyle/>
          <a:p>
            <a:pPr algn="ctr"/>
            <a:r>
              <a:rPr lang="en-US" sz="4000" dirty="0"/>
              <a:t>Personalized learning </a:t>
            </a:r>
          </a:p>
        </p:txBody>
      </p:sp>
      <p:sp>
        <p:nvSpPr>
          <p:cNvPr id="3" name="Title 1">
            <a:extLst>
              <a:ext uri="{FF2B5EF4-FFF2-40B4-BE49-F238E27FC236}">
                <a16:creationId xmlns:a16="http://schemas.microsoft.com/office/drawing/2014/main" id="{E5CB1DD6-F072-456B-8549-764697643273}"/>
              </a:ext>
            </a:extLst>
          </p:cNvPr>
          <p:cNvSpPr txBox="1">
            <a:spLocks/>
          </p:cNvSpPr>
          <p:nvPr/>
        </p:nvSpPr>
        <p:spPr>
          <a:xfrm>
            <a:off x="671512" y="2324630"/>
            <a:ext cx="8602490" cy="1426167"/>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2800" dirty="0"/>
              <a:t>It is increasingly recognized as a promising strategy to boost student academic growth by meeting the individual needs of students</a:t>
            </a:r>
          </a:p>
        </p:txBody>
      </p:sp>
    </p:spTree>
    <p:extLst>
      <p:ext uri="{BB962C8B-B14F-4D97-AF65-F5344CB8AC3E}">
        <p14:creationId xmlns:p14="http://schemas.microsoft.com/office/powerpoint/2010/main" val="3584305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101EB0A-F392-4C2D-B8AB-30E7ABB4B2B7}"/>
              </a:ext>
            </a:extLst>
          </p:cNvPr>
          <p:cNvSpPr>
            <a:spLocks noGrp="1"/>
          </p:cNvSpPr>
          <p:nvPr>
            <p:ph type="ctrTitle"/>
          </p:nvPr>
        </p:nvSpPr>
        <p:spPr>
          <a:xfrm>
            <a:off x="886534" y="482199"/>
            <a:ext cx="8601074" cy="1096899"/>
          </a:xfrm>
        </p:spPr>
        <p:txBody>
          <a:bodyPr>
            <a:normAutofit/>
          </a:bodyPr>
          <a:lstStyle/>
          <a:p>
            <a:pPr algn="ctr"/>
            <a:r>
              <a:rPr lang="en-US" sz="3200" dirty="0"/>
              <a:t>THE CORE FOUR ELEMENTS OF PERSONALIZED LEARNING IN THE CLASSROOM</a:t>
            </a:r>
          </a:p>
        </p:txBody>
      </p:sp>
      <p:sp>
        <p:nvSpPr>
          <p:cNvPr id="3" name="Subtitle 2">
            <a:extLst>
              <a:ext uri="{FF2B5EF4-FFF2-40B4-BE49-F238E27FC236}">
                <a16:creationId xmlns:a16="http://schemas.microsoft.com/office/drawing/2014/main" id="{C0660C34-EFA9-4FF3-899A-38EE48EA6997}"/>
              </a:ext>
            </a:extLst>
          </p:cNvPr>
          <p:cNvSpPr>
            <a:spLocks noGrp="1"/>
          </p:cNvSpPr>
          <p:nvPr>
            <p:ph type="subTitle" idx="1"/>
          </p:nvPr>
        </p:nvSpPr>
        <p:spPr>
          <a:xfrm>
            <a:off x="1303603" y="1823274"/>
            <a:ext cx="7766936" cy="2691575"/>
          </a:xfrm>
        </p:spPr>
        <p:txBody>
          <a:bodyPr>
            <a:normAutofit/>
          </a:bodyPr>
          <a:lstStyle/>
          <a:p>
            <a:pPr marL="342900" indent="-342900" algn="l">
              <a:buFont typeface="+mj-lt"/>
              <a:buAutoNum type="arabicPeriod"/>
            </a:pPr>
            <a:r>
              <a:rPr lang="en-US" sz="2800" dirty="0">
                <a:solidFill>
                  <a:srgbClr val="FF0000"/>
                </a:solidFill>
              </a:rPr>
              <a:t>Flexible Content and Tools</a:t>
            </a:r>
          </a:p>
          <a:p>
            <a:pPr marL="342900" indent="-342900" algn="l">
              <a:buFont typeface="+mj-lt"/>
              <a:buAutoNum type="arabicPeriod"/>
            </a:pPr>
            <a:r>
              <a:rPr lang="en-US" sz="2800" dirty="0">
                <a:solidFill>
                  <a:srgbClr val="FF0000"/>
                </a:solidFill>
              </a:rPr>
              <a:t>Targeted Instruction</a:t>
            </a:r>
          </a:p>
          <a:p>
            <a:pPr marL="342900" indent="-342900" algn="l">
              <a:buFont typeface="+mj-lt"/>
              <a:buAutoNum type="arabicPeriod"/>
            </a:pPr>
            <a:r>
              <a:rPr lang="en-US" sz="2800" dirty="0">
                <a:solidFill>
                  <a:srgbClr val="FF0000"/>
                </a:solidFill>
              </a:rPr>
              <a:t>Student Reflection and Ownership</a:t>
            </a:r>
          </a:p>
          <a:p>
            <a:pPr marL="342900" indent="-342900" algn="l">
              <a:buFont typeface="+mj-lt"/>
              <a:buAutoNum type="arabicPeriod"/>
            </a:pPr>
            <a:r>
              <a:rPr lang="en-US" sz="2800" dirty="0">
                <a:solidFill>
                  <a:srgbClr val="FF0000"/>
                </a:solidFill>
              </a:rPr>
              <a:t>Data-Driven Decisions</a:t>
            </a:r>
          </a:p>
          <a:p>
            <a:pPr marL="342900" indent="-342900" algn="l">
              <a:buFont typeface="+mj-lt"/>
              <a:buAutoNum type="arabicPeriod"/>
            </a:pPr>
            <a:endParaRPr lang="en-US" dirty="0"/>
          </a:p>
        </p:txBody>
      </p:sp>
      <p:pic>
        <p:nvPicPr>
          <p:cNvPr id="7" name="Picture 6">
            <a:extLst>
              <a:ext uri="{FF2B5EF4-FFF2-40B4-BE49-F238E27FC236}">
                <a16:creationId xmlns:a16="http://schemas.microsoft.com/office/drawing/2014/main" id="{754A1400-9F9C-4E2A-9A54-CA2C3279CD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58546" y="3429000"/>
            <a:ext cx="4709696" cy="2691576"/>
          </a:xfrm>
          <a:prstGeom prst="rect">
            <a:avLst/>
          </a:prstGeom>
        </p:spPr>
      </p:pic>
    </p:spTree>
    <p:extLst>
      <p:ext uri="{BB962C8B-B14F-4D97-AF65-F5344CB8AC3E}">
        <p14:creationId xmlns:p14="http://schemas.microsoft.com/office/powerpoint/2010/main" val="1657365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3BD0B-98BD-4082-B2CF-80A16F741F51}"/>
              </a:ext>
            </a:extLst>
          </p:cNvPr>
          <p:cNvSpPr>
            <a:spLocks noGrp="1"/>
          </p:cNvSpPr>
          <p:nvPr>
            <p:ph type="ctrTitle"/>
          </p:nvPr>
        </p:nvSpPr>
        <p:spPr>
          <a:xfrm>
            <a:off x="2014538" y="854139"/>
            <a:ext cx="5894301" cy="658346"/>
          </a:xfrm>
        </p:spPr>
        <p:txBody>
          <a:bodyPr/>
          <a:lstStyle/>
          <a:p>
            <a:pPr marL="342900" marR="0" lvl="0" indent="-342900" algn="ctr" defTabSz="457200" rtl="0" eaLnBrk="1" fontAlgn="auto" latinLnBrk="0" hangingPunct="1">
              <a:lnSpc>
                <a:spcPct val="100000"/>
              </a:lnSpc>
              <a:spcBef>
                <a:spcPts val="1000"/>
              </a:spcBef>
              <a:spcAft>
                <a:spcPts val="0"/>
              </a:spcAft>
              <a:tabLst/>
              <a:defRPr/>
            </a:pPr>
            <a:r>
              <a:rPr kumimoji="0" lang="en-US" sz="3200" b="1" i="0" u="none" strike="noStrike" kern="1200" cap="none" spc="0" normalizeH="0" baseline="0" noProof="0" dirty="0">
                <a:ln>
                  <a:noFill/>
                </a:ln>
                <a:solidFill>
                  <a:srgbClr val="0070C0"/>
                </a:solidFill>
                <a:effectLst/>
                <a:uLnTx/>
                <a:uFillTx/>
                <a:latin typeface="Trebuchet MS" panose="020B0603020202020204"/>
                <a:ea typeface="+mn-ea"/>
                <a:cs typeface="+mn-cs"/>
              </a:rPr>
              <a:t>Flexible Content and Tools</a:t>
            </a:r>
            <a:endParaRPr lang="en-US" sz="3200" b="1" dirty="0">
              <a:solidFill>
                <a:srgbClr val="0070C0"/>
              </a:solidFill>
            </a:endParaRPr>
          </a:p>
        </p:txBody>
      </p:sp>
      <p:sp>
        <p:nvSpPr>
          <p:cNvPr id="3" name="Subtitle 2">
            <a:extLst>
              <a:ext uri="{FF2B5EF4-FFF2-40B4-BE49-F238E27FC236}">
                <a16:creationId xmlns:a16="http://schemas.microsoft.com/office/drawing/2014/main" id="{FC0F2FB9-F5AD-46B2-99D2-BCB81E01DEF3}"/>
              </a:ext>
            </a:extLst>
          </p:cNvPr>
          <p:cNvSpPr>
            <a:spLocks noGrp="1"/>
          </p:cNvSpPr>
          <p:nvPr>
            <p:ph type="subTitle" idx="1"/>
          </p:nvPr>
        </p:nvSpPr>
        <p:spPr>
          <a:xfrm>
            <a:off x="1000125" y="1857376"/>
            <a:ext cx="8030990" cy="1114424"/>
          </a:xfrm>
        </p:spPr>
        <p:txBody>
          <a:bodyPr>
            <a:normAutofit/>
          </a:bodyPr>
          <a:lstStyle/>
          <a:p>
            <a:pPr algn="l"/>
            <a:r>
              <a:rPr lang="en-US" sz="2800" dirty="0">
                <a:solidFill>
                  <a:srgbClr val="00B0F0"/>
                </a:solidFill>
              </a:rPr>
              <a:t>Instructional materials allow for differentiated path, pace, and performance tasks</a:t>
            </a:r>
          </a:p>
        </p:txBody>
      </p:sp>
      <p:sp>
        <p:nvSpPr>
          <p:cNvPr id="5" name="TextBox 4">
            <a:extLst>
              <a:ext uri="{FF2B5EF4-FFF2-40B4-BE49-F238E27FC236}">
                <a16:creationId xmlns:a16="http://schemas.microsoft.com/office/drawing/2014/main" id="{40454953-2A50-4EB7-AC20-2B548C0E49C1}"/>
              </a:ext>
            </a:extLst>
          </p:cNvPr>
          <p:cNvSpPr txBox="1"/>
          <p:nvPr/>
        </p:nvSpPr>
        <p:spPr>
          <a:xfrm>
            <a:off x="766521" y="3178879"/>
            <a:ext cx="8390334" cy="1815882"/>
          </a:xfrm>
          <a:prstGeom prst="rect">
            <a:avLst/>
          </a:prstGeom>
          <a:noFill/>
        </p:spPr>
        <p:txBody>
          <a:bodyPr wrap="square">
            <a:spAutoFit/>
          </a:bodyPr>
          <a:lstStyle/>
          <a:p>
            <a:r>
              <a:rPr lang="en-US" sz="2800" dirty="0"/>
              <a:t>Teachers understand how to use foundational, adaptive, and highly customizable content and tools in order to differentiate the path, pace, and/</a:t>
            </a:r>
          </a:p>
          <a:p>
            <a:r>
              <a:rPr lang="en-US" sz="2800" dirty="0"/>
              <a:t>or performance tasks of learning.</a:t>
            </a:r>
          </a:p>
        </p:txBody>
      </p:sp>
    </p:spTree>
    <p:extLst>
      <p:ext uri="{BB962C8B-B14F-4D97-AF65-F5344CB8AC3E}">
        <p14:creationId xmlns:p14="http://schemas.microsoft.com/office/powerpoint/2010/main" val="2929902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953F8-7B5A-4BC6-860B-22405B017C7F}"/>
              </a:ext>
            </a:extLst>
          </p:cNvPr>
          <p:cNvSpPr>
            <a:spLocks noGrp="1"/>
          </p:cNvSpPr>
          <p:nvPr>
            <p:ph type="title"/>
          </p:nvPr>
        </p:nvSpPr>
        <p:spPr>
          <a:xfrm>
            <a:off x="691621" y="1276350"/>
            <a:ext cx="8596668" cy="4305300"/>
          </a:xfrm>
        </p:spPr>
        <p:txBody>
          <a:bodyPr>
            <a:normAutofit/>
          </a:bodyPr>
          <a:lstStyle/>
          <a:p>
            <a:r>
              <a:rPr lang="en-US" dirty="0">
                <a:solidFill>
                  <a:schemeClr val="tx1"/>
                </a:solidFill>
              </a:rPr>
              <a:t>Where digital content and tools are used, they do not replace the teacher; rather, they work alongside the teacher to better support students’ needs by providing remediation, practice, extension, and/or a variety of ways to demonstrate knowledge authentically.</a:t>
            </a:r>
          </a:p>
        </p:txBody>
      </p:sp>
    </p:spTree>
    <p:extLst>
      <p:ext uri="{BB962C8B-B14F-4D97-AF65-F5344CB8AC3E}">
        <p14:creationId xmlns:p14="http://schemas.microsoft.com/office/powerpoint/2010/main" val="2742698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67594B6-5FAD-4177-94ED-1BBC97CFAA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038" y="429000"/>
            <a:ext cx="9929812" cy="6314700"/>
          </a:xfrm>
          <a:prstGeom prst="rect">
            <a:avLst/>
          </a:prstGeom>
        </p:spPr>
      </p:pic>
    </p:spTree>
    <p:extLst>
      <p:ext uri="{BB962C8B-B14F-4D97-AF65-F5344CB8AC3E}">
        <p14:creationId xmlns:p14="http://schemas.microsoft.com/office/powerpoint/2010/main" val="3591749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B7D45-9029-46A6-A6E1-5AB1CC722E43}"/>
              </a:ext>
            </a:extLst>
          </p:cNvPr>
          <p:cNvSpPr>
            <a:spLocks noGrp="1"/>
          </p:cNvSpPr>
          <p:nvPr>
            <p:ph type="ctrTitle"/>
          </p:nvPr>
        </p:nvSpPr>
        <p:spPr>
          <a:xfrm>
            <a:off x="1507067" y="710143"/>
            <a:ext cx="6430790" cy="668930"/>
          </a:xfrm>
        </p:spPr>
        <p:txBody>
          <a:bodyPr>
            <a:normAutofit/>
          </a:bodyPr>
          <a:lstStyle/>
          <a:p>
            <a:pPr algn="ctr"/>
            <a:r>
              <a:rPr lang="en-US" sz="3600" b="1" dirty="0">
                <a:solidFill>
                  <a:schemeClr val="accent2">
                    <a:lumMod val="75000"/>
                  </a:schemeClr>
                </a:solidFill>
              </a:rPr>
              <a:t>2. Targeted Instruction </a:t>
            </a:r>
          </a:p>
        </p:txBody>
      </p:sp>
      <p:sp>
        <p:nvSpPr>
          <p:cNvPr id="3" name="Subtitle 2">
            <a:extLst>
              <a:ext uri="{FF2B5EF4-FFF2-40B4-BE49-F238E27FC236}">
                <a16:creationId xmlns:a16="http://schemas.microsoft.com/office/drawing/2014/main" id="{0607D91B-6D08-4629-9F01-5DC155307DD7}"/>
              </a:ext>
            </a:extLst>
          </p:cNvPr>
          <p:cNvSpPr>
            <a:spLocks noGrp="1"/>
          </p:cNvSpPr>
          <p:nvPr>
            <p:ph type="subTitle" idx="1"/>
          </p:nvPr>
        </p:nvSpPr>
        <p:spPr>
          <a:xfrm>
            <a:off x="728663" y="1979145"/>
            <a:ext cx="8772525" cy="1096899"/>
          </a:xfrm>
        </p:spPr>
        <p:txBody>
          <a:bodyPr>
            <a:normAutofit/>
          </a:bodyPr>
          <a:lstStyle/>
          <a:p>
            <a:pPr algn="ctr"/>
            <a:r>
              <a:rPr lang="en-US" sz="3200" dirty="0">
                <a:solidFill>
                  <a:schemeClr val="accent1">
                    <a:lumMod val="75000"/>
                  </a:schemeClr>
                </a:solidFill>
              </a:rPr>
              <a:t>Instruction is aligned to specific student needs and learning goals</a:t>
            </a:r>
          </a:p>
        </p:txBody>
      </p:sp>
      <p:sp>
        <p:nvSpPr>
          <p:cNvPr id="4" name="Subtitle 2">
            <a:extLst>
              <a:ext uri="{FF2B5EF4-FFF2-40B4-BE49-F238E27FC236}">
                <a16:creationId xmlns:a16="http://schemas.microsoft.com/office/drawing/2014/main" id="{12A06854-9A0A-496E-9711-51DDEEB065CA}"/>
              </a:ext>
            </a:extLst>
          </p:cNvPr>
          <p:cNvSpPr txBox="1">
            <a:spLocks/>
          </p:cNvSpPr>
          <p:nvPr/>
        </p:nvSpPr>
        <p:spPr>
          <a:xfrm>
            <a:off x="881063" y="3233507"/>
            <a:ext cx="8772525"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r>
              <a:rPr lang="en-US" sz="3200" dirty="0">
                <a:solidFill>
                  <a:schemeClr val="accent1">
                    <a:lumMod val="75000"/>
                  </a:schemeClr>
                </a:solidFill>
              </a:rPr>
              <a:t> </a:t>
            </a:r>
          </a:p>
        </p:txBody>
      </p:sp>
      <p:sp>
        <p:nvSpPr>
          <p:cNvPr id="8" name="TextBox 7">
            <a:extLst>
              <a:ext uri="{FF2B5EF4-FFF2-40B4-BE49-F238E27FC236}">
                <a16:creationId xmlns:a16="http://schemas.microsoft.com/office/drawing/2014/main" id="{33C64FD1-BC9B-457D-B994-A1BADC236B21}"/>
              </a:ext>
            </a:extLst>
          </p:cNvPr>
          <p:cNvSpPr txBox="1"/>
          <p:nvPr/>
        </p:nvSpPr>
        <p:spPr>
          <a:xfrm>
            <a:off x="985838" y="3280901"/>
            <a:ext cx="7772400" cy="2677656"/>
          </a:xfrm>
          <a:prstGeom prst="rect">
            <a:avLst/>
          </a:prstGeom>
          <a:noFill/>
        </p:spPr>
        <p:txBody>
          <a:bodyPr wrap="square">
            <a:spAutoFit/>
          </a:bodyPr>
          <a:lstStyle/>
          <a:p>
            <a:pPr algn="l"/>
            <a:r>
              <a:rPr lang="en-US" sz="2800" b="0" i="0" u="none" strike="noStrike" baseline="0" dirty="0">
                <a:latin typeface="Roboto-Regular"/>
              </a:rPr>
              <a:t>Using data, teachers identify specific student needs and provide instruction to meet those needs. Teachers employ small groups, 1-1, strategy groups, or other targeted instruction to create a learning environment where all individual needs can be met. </a:t>
            </a:r>
            <a:endParaRPr lang="en-US" sz="2800" dirty="0"/>
          </a:p>
        </p:txBody>
      </p:sp>
    </p:spTree>
    <p:extLst>
      <p:ext uri="{BB962C8B-B14F-4D97-AF65-F5344CB8AC3E}">
        <p14:creationId xmlns:p14="http://schemas.microsoft.com/office/powerpoint/2010/main" val="892908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FA93A86-00E7-4558-807D-E404E89FDD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8650" y="457200"/>
            <a:ext cx="9729787" cy="6086475"/>
          </a:xfrm>
          <a:prstGeom prst="rect">
            <a:avLst/>
          </a:prstGeom>
        </p:spPr>
      </p:pic>
    </p:spTree>
    <p:extLst>
      <p:ext uri="{BB962C8B-B14F-4D97-AF65-F5344CB8AC3E}">
        <p14:creationId xmlns:p14="http://schemas.microsoft.com/office/powerpoint/2010/main" val="488396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68979-1ED4-4D69-A619-D9FA37456561}"/>
              </a:ext>
            </a:extLst>
          </p:cNvPr>
          <p:cNvSpPr>
            <a:spLocks noGrp="1"/>
          </p:cNvSpPr>
          <p:nvPr>
            <p:ph type="ctrTitle"/>
          </p:nvPr>
        </p:nvSpPr>
        <p:spPr>
          <a:xfrm>
            <a:off x="1449917" y="757238"/>
            <a:ext cx="7766936" cy="742454"/>
          </a:xfrm>
        </p:spPr>
        <p:txBody>
          <a:bodyPr>
            <a:normAutofit/>
          </a:bodyPr>
          <a:lstStyle/>
          <a:p>
            <a:pPr algn="l"/>
            <a:r>
              <a:rPr lang="en-US" sz="3600" b="1" dirty="0">
                <a:solidFill>
                  <a:schemeClr val="accent5">
                    <a:lumMod val="75000"/>
                  </a:schemeClr>
                </a:solidFill>
              </a:rPr>
              <a:t>Student Reflection and Ownership</a:t>
            </a:r>
          </a:p>
        </p:txBody>
      </p:sp>
      <p:sp>
        <p:nvSpPr>
          <p:cNvPr id="3" name="Subtitle 2">
            <a:extLst>
              <a:ext uri="{FF2B5EF4-FFF2-40B4-BE49-F238E27FC236}">
                <a16:creationId xmlns:a16="http://schemas.microsoft.com/office/drawing/2014/main" id="{BE3BB3F7-E420-4934-BA8F-4406EBE64B37}"/>
              </a:ext>
            </a:extLst>
          </p:cNvPr>
          <p:cNvSpPr>
            <a:spLocks noGrp="1"/>
          </p:cNvSpPr>
          <p:nvPr>
            <p:ph type="subTitle" idx="1"/>
          </p:nvPr>
        </p:nvSpPr>
        <p:spPr>
          <a:xfrm>
            <a:off x="1235604" y="1563355"/>
            <a:ext cx="7766936" cy="1096899"/>
          </a:xfrm>
        </p:spPr>
        <p:txBody>
          <a:bodyPr>
            <a:normAutofit/>
          </a:bodyPr>
          <a:lstStyle/>
          <a:p>
            <a:pPr algn="ctr"/>
            <a:r>
              <a:rPr lang="en-US" sz="3200" dirty="0">
                <a:solidFill>
                  <a:schemeClr val="accent5">
                    <a:lumMod val="60000"/>
                    <a:lumOff val="40000"/>
                  </a:schemeClr>
                </a:solidFill>
              </a:rPr>
              <a:t>Ongoing student reflection promotes ownership of learning</a:t>
            </a:r>
          </a:p>
        </p:txBody>
      </p:sp>
      <p:sp>
        <p:nvSpPr>
          <p:cNvPr id="5" name="TextBox 4">
            <a:extLst>
              <a:ext uri="{FF2B5EF4-FFF2-40B4-BE49-F238E27FC236}">
                <a16:creationId xmlns:a16="http://schemas.microsoft.com/office/drawing/2014/main" id="{BEF25C36-E75F-4CCD-A781-67EFEFA1807B}"/>
              </a:ext>
            </a:extLst>
          </p:cNvPr>
          <p:cNvSpPr txBox="1"/>
          <p:nvPr/>
        </p:nvSpPr>
        <p:spPr>
          <a:xfrm>
            <a:off x="647084" y="2849106"/>
            <a:ext cx="8943975" cy="2677656"/>
          </a:xfrm>
          <a:prstGeom prst="rect">
            <a:avLst/>
          </a:prstGeom>
          <a:noFill/>
        </p:spPr>
        <p:txBody>
          <a:bodyPr wrap="square">
            <a:spAutoFit/>
          </a:bodyPr>
          <a:lstStyle/>
          <a:p>
            <a:r>
              <a:rPr lang="en-US" sz="2800" dirty="0"/>
              <a:t>Students have frequent opportunities to reflect on what they are learning and their success in learning. Students make goals to improve their learning outcomes and have opportunities to make authentic choices for their learning. Students have authentic choice and ownership over their learning.</a:t>
            </a:r>
          </a:p>
        </p:txBody>
      </p:sp>
    </p:spTree>
    <p:extLst>
      <p:ext uri="{BB962C8B-B14F-4D97-AF65-F5344CB8AC3E}">
        <p14:creationId xmlns:p14="http://schemas.microsoft.com/office/powerpoint/2010/main" val="271581920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136</TotalTime>
  <Words>305</Words>
  <Application>Microsoft Office PowerPoint</Application>
  <PresentationFormat>Widescreen</PresentationFormat>
  <Paragraphs>25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Roboto-Regular</vt:lpstr>
      <vt:lpstr>Trebuchet MS</vt:lpstr>
      <vt:lpstr>Wingdings 3</vt:lpstr>
      <vt:lpstr>Facet</vt:lpstr>
      <vt:lpstr>Personalized Learning Instruction in EFL Classroom</vt:lpstr>
      <vt:lpstr>Personalized learning </vt:lpstr>
      <vt:lpstr>THE CORE FOUR ELEMENTS OF PERSONALIZED LEARNING IN THE CLASSROOM</vt:lpstr>
      <vt:lpstr>Flexible Content and Tools</vt:lpstr>
      <vt:lpstr>Where digital content and tools are used, they do not replace the teacher; rather, they work alongside the teacher to better support students’ needs by providing remediation, practice, extension, and/or a variety of ways to demonstrate knowledge authentically.</vt:lpstr>
      <vt:lpstr>PowerPoint Presentation</vt:lpstr>
      <vt:lpstr>2. Targeted Instruction </vt:lpstr>
      <vt:lpstr>PowerPoint Presentation</vt:lpstr>
      <vt:lpstr>Student Reflection and Ownership</vt:lpstr>
      <vt:lpstr>PowerPoint Presentation</vt:lpstr>
      <vt:lpstr>Data-Driven Decisions</vt:lpstr>
      <vt:lpstr>PowerPoint Presentation</vt:lpstr>
      <vt:lpstr>Conclusion Shifting to personalized learning is not a simple task. Significant effort will be necessary to create a vision, develop instructional models, acquire digital tools, and train teachers and students. The Core Four is designed to provide educators with a guide for their personalized learning implementation. The elements of the Core Four should be viewed as spectrums that can be started immediately in small ways, building on what you’re already doing in your schools and classrooms. To master these elements alone or in conjunction requires a significant dedication of time and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Personalized Learning Instruction in EFL Classroom</dc:title>
  <dc:creator>Black Center</dc:creator>
  <cp:lastModifiedBy>Maher</cp:lastModifiedBy>
  <cp:revision>7</cp:revision>
  <dcterms:created xsi:type="dcterms:W3CDTF">2024-11-30T21:27:53Z</dcterms:created>
  <dcterms:modified xsi:type="dcterms:W3CDTF">2024-12-09T07:10:08Z</dcterms:modified>
</cp:coreProperties>
</file>