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6"/>
  </p:notesMasterIdLst>
  <p:handoutMasterIdLst>
    <p:handoutMasterId r:id="rId17"/>
  </p:handoutMasterIdLst>
  <p:sldIdLst>
    <p:sldId id="257" r:id="rId2"/>
    <p:sldId id="258" r:id="rId3"/>
    <p:sldId id="266" r:id="rId4"/>
    <p:sldId id="259" r:id="rId5"/>
    <p:sldId id="260" r:id="rId6"/>
    <p:sldId id="262" r:id="rId7"/>
    <p:sldId id="270" r:id="rId8"/>
    <p:sldId id="273" r:id="rId9"/>
    <p:sldId id="275" r:id="rId10"/>
    <p:sldId id="263" r:id="rId11"/>
    <p:sldId id="279" r:id="rId12"/>
    <p:sldId id="281" r:id="rId13"/>
    <p:sldId id="280" r:id="rId14"/>
    <p:sldId id="278" r:id="rId15"/>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faa Safaa" initials="SS" lastIdx="1" clrIdx="0">
    <p:extLst>
      <p:ext uri="{19B8F6BF-5375-455C-9EA6-DF929625EA0E}">
        <p15:presenceInfo xmlns:p15="http://schemas.microsoft.com/office/powerpoint/2012/main" userId="537e506f4db505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3" d="100"/>
          <a:sy n="73" d="100"/>
        </p:scale>
        <p:origin x="540" y="9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F71E10E-35B8-47D3-9928-6154DA9F5F92}" type="datetime1">
              <a:rPr lang="en-US" smtClean="0"/>
              <a:t>12/9/2024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F4EEB86-F496-4E4F-8177-5ED3E84B3BB3}" type="datetime1">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FE35F4B9-F1B0-40F5-8173-5B51380DB1EB}" type="datetime1">
              <a:rPr lang="en-US" smtClean="0"/>
              <a:t>12/9/2024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rtlCol="0"/>
          <a:lstStyle/>
          <a:p>
            <a:pPr rtl="0"/>
            <a:r>
              <a:rPr lang="en-GB"/>
              <a:t>Click to edit Master title style</a:t>
            </a:r>
            <a:endParaRPr lang="en-US" dirty="0"/>
          </a:p>
        </p:txBody>
      </p:sp>
      <p:sp>
        <p:nvSpPr>
          <p:cNvPr id="3" name="Vertical Text Placehold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Date Placeholder 3"/>
          <p:cNvSpPr>
            <a:spLocks noGrp="1"/>
          </p:cNvSpPr>
          <p:nvPr>
            <p:ph type="dt" sz="half" idx="10"/>
          </p:nvPr>
        </p:nvSpPr>
        <p:spPr/>
        <p:txBody>
          <a:bodyPr rtlCol="0"/>
          <a:lstStyle/>
          <a:p>
            <a:pPr rtl="0"/>
            <a:fld id="{01801B09-E5B3-4255-99D1-E8D6E12FFBCA}" type="datetime1">
              <a:rPr lang="en-US" smtClean="0"/>
              <a:t>12/9/2024</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en-GB"/>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rtlCol="0" anchor="t"/>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79771E5F-836D-42BC-953F-FC50A1320578}" type="datetime1">
              <a:rPr lang="en-US" smtClean="0"/>
              <a:t>12/9/2024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rtlCol="0"/>
          <a:lstStyle/>
          <a:p>
            <a:pPr rtl="0"/>
            <a:r>
              <a:rPr lang="en-GB"/>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3459BC2B-8608-4C92-BFC1-109EE59EA623}" type="datetime1">
              <a:rPr lang="en-US" smtClean="0"/>
              <a:t>12/9/2024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5C18D62E-6229-450B-ABA0-A46BB7A2220C}" type="datetime1">
              <a:rPr lang="en-US" smtClean="0"/>
              <a:t>12/9/2024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rtlCol="0"/>
          <a:lstStyle/>
          <a:p>
            <a:pPr rtl="0"/>
            <a:r>
              <a:rPr lang="en-GB"/>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Content Placeholder 3"/>
          <p:cNvSpPr>
            <a:spLocks noGrp="1"/>
          </p:cNvSpPr>
          <p:nvPr>
            <p:ph sz="half" idx="2"/>
          </p:nvPr>
        </p:nvSpPr>
        <p:spPr>
          <a:xfrm>
            <a:off x="6416039" y="2228003"/>
            <a:ext cx="5194769" cy="3633047"/>
          </a:xfrm>
        </p:spPr>
        <p:txBody>
          <a:bodyPr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5" name="Date Placeholder 4"/>
          <p:cNvSpPr>
            <a:spLocks noGrp="1"/>
          </p:cNvSpPr>
          <p:nvPr>
            <p:ph type="dt" sz="half" idx="10"/>
          </p:nvPr>
        </p:nvSpPr>
        <p:spPr/>
        <p:txBody>
          <a:bodyPr rtlCol="0"/>
          <a:lstStyle/>
          <a:p>
            <a:pPr rtl="0"/>
            <a:fld id="{D8A05BE0-1BBE-4892-81AC-B2168C786F75}" type="datetime1">
              <a:rPr lang="en-US" smtClean="0"/>
              <a:t>12/9/2024</a:t>
            </a:fld>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GB"/>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581194" y="2926052"/>
            <a:ext cx="5194766" cy="2934999"/>
          </a:xfrm>
        </p:spPr>
        <p:txBody>
          <a:bodyPr rtlCol="0" anchor="t">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5" name="Text Placehold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GB"/>
              <a:t>Click to edit Master text styles</a:t>
            </a:r>
          </a:p>
        </p:txBody>
      </p:sp>
      <p:sp>
        <p:nvSpPr>
          <p:cNvPr id="6" name="Content Placeholder 5"/>
          <p:cNvSpPr>
            <a:spLocks noGrp="1"/>
          </p:cNvSpPr>
          <p:nvPr>
            <p:ph sz="quarter" idx="4"/>
          </p:nvPr>
        </p:nvSpPr>
        <p:spPr>
          <a:xfrm>
            <a:off x="6416037" y="2926052"/>
            <a:ext cx="5194771" cy="2934999"/>
          </a:xfrm>
        </p:spPr>
        <p:txBody>
          <a:bodyPr rtlCol="0" anchor="t">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7" name="Date Placeholder 6"/>
          <p:cNvSpPr>
            <a:spLocks noGrp="1"/>
          </p:cNvSpPr>
          <p:nvPr>
            <p:ph type="dt" sz="half" idx="10"/>
          </p:nvPr>
        </p:nvSpPr>
        <p:spPr/>
        <p:txBody>
          <a:bodyPr rtlCol="0"/>
          <a:lstStyle/>
          <a:p>
            <a:pPr rtl="0"/>
            <a:fld id="{D98B1981-3C58-4D11-A147-F8A0681CD1E5}" type="datetime1">
              <a:rPr lang="en-US" smtClean="0"/>
              <a:t>12/9/2024</a:t>
            </a:fld>
            <a:endParaRPr lang="en-US" dirty="0"/>
          </a:p>
        </p:txBody>
      </p:sp>
      <p:sp>
        <p:nvSpPr>
          <p:cNvPr id="8" name="Footer Placeholder 7"/>
          <p:cNvSpPr>
            <a:spLocks noGrp="1"/>
          </p:cNvSpPr>
          <p:nvPr>
            <p:ph type="ftr" sz="quarter" idx="11"/>
          </p:nvPr>
        </p:nvSpPr>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rtlCol="0"/>
          <a:lstStyle/>
          <a:p>
            <a:pPr rtl="0"/>
            <a:r>
              <a:rPr lang="en-GB"/>
              <a:t>Click to edit Master title style</a:t>
            </a:r>
            <a:endParaRPr lang="en-US" dirty="0"/>
          </a:p>
        </p:txBody>
      </p:sp>
      <p:sp>
        <p:nvSpPr>
          <p:cNvPr id="3" name="Date Placeholder 2"/>
          <p:cNvSpPr>
            <a:spLocks noGrp="1"/>
          </p:cNvSpPr>
          <p:nvPr>
            <p:ph type="dt" sz="half" idx="10"/>
          </p:nvPr>
        </p:nvSpPr>
        <p:spPr/>
        <p:txBody>
          <a:bodyPr rtlCol="0"/>
          <a:lstStyle/>
          <a:p>
            <a:pPr rtl="0"/>
            <a:fld id="{342ED271-FE3F-4F86-A29A-C649AC4E9E09}" type="datetime1">
              <a:rPr lang="en-US" smtClean="0"/>
              <a:t>12/9/2024</a:t>
            </a:fld>
            <a:endParaRPr lang="en-US" dirty="0"/>
          </a:p>
        </p:txBody>
      </p:sp>
      <p:sp>
        <p:nvSpPr>
          <p:cNvPr id="4" name="Footer Placeholder 3"/>
          <p:cNvSpPr>
            <a:spLocks noGrp="1"/>
          </p:cNvSpPr>
          <p:nvPr>
            <p:ph type="ftr" sz="quarter" idx="11"/>
          </p:nvPr>
        </p:nvSpPr>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E596831C-B66C-4213-A8C7-0B8BF9EE4B8C}" type="datetime1">
              <a:rPr lang="en-US" smtClean="0"/>
              <a:t>12/9/2024</a:t>
            </a:fld>
            <a:endParaRPr lang="en-US" dirty="0"/>
          </a:p>
        </p:txBody>
      </p:sp>
      <p:sp>
        <p:nvSpPr>
          <p:cNvPr id="3" name="Footer Placeholder 2"/>
          <p:cNvSpPr>
            <a:spLocks noGrp="1"/>
          </p:cNvSpPr>
          <p:nvPr>
            <p:ph type="ftr" sz="quarter" idx="11"/>
          </p:nvPr>
        </p:nvSpPr>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n-GB"/>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Text Placehold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B37C7D90-4A77-446C-81CE-D117E7114A23}" type="datetime1">
              <a:rPr lang="en-US" smtClean="0"/>
              <a:t>12/9/2024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n-GB"/>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Click to edit Master text styles</a:t>
            </a:r>
          </a:p>
        </p:txBody>
      </p:sp>
      <p:sp>
        <p:nvSpPr>
          <p:cNvPr id="5" name="Date Placeholder 4"/>
          <p:cNvSpPr>
            <a:spLocks noGrp="1"/>
          </p:cNvSpPr>
          <p:nvPr>
            <p:ph type="dt" sz="half" idx="10"/>
          </p:nvPr>
        </p:nvSpPr>
        <p:spPr/>
        <p:txBody>
          <a:bodyPr rtlCol="0"/>
          <a:lstStyle/>
          <a:p>
            <a:pPr rtl="0"/>
            <a:fld id="{3A552D4A-6811-400E-B3D6-0E46414D9E26}" type="datetime1">
              <a:rPr lang="en-US" smtClean="0"/>
              <a:t>12/9/2024</a:t>
            </a:fld>
            <a:endParaRPr lang="en-US" dirty="0"/>
          </a:p>
        </p:txBody>
      </p:sp>
      <p:sp>
        <p:nvSpPr>
          <p:cNvPr id="6" name="Footer Placeholder 5"/>
          <p:cNvSpPr>
            <a:spLocks noGrp="1"/>
          </p:cNvSpPr>
          <p:nvPr>
            <p:ph type="ftr" sz="quarter" idx="11"/>
          </p:nvPr>
        </p:nvSpPr>
        <p:spPr/>
        <p:txBody>
          <a:bodyPr rtlCol="0"/>
          <a:lstStyle/>
          <a:p>
            <a:pPr algn="l" rtl="0"/>
            <a:endParaRPr lang="en-US" dirty="0"/>
          </a:p>
        </p:txBody>
      </p:sp>
      <p:sp>
        <p:nvSpPr>
          <p:cNvPr id="7" name="Slide Number Placehold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GB"/>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87D7C6DD-97B6-4D8D-952A-561C76A601BB}" type="datetime1">
              <a:rPr lang="en-US" smtClean="0"/>
              <a:t>12/9/2024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46531" y="-234587"/>
            <a:ext cx="10993549" cy="1475013"/>
          </a:xfrm>
        </p:spPr>
        <p:txBody>
          <a:bodyPr rtlCol="0">
            <a:normAutofit/>
          </a:bodyPr>
          <a:lstStyle/>
          <a:p>
            <a:pPr rtl="0"/>
            <a:r>
              <a:rPr lang="en-GB" sz="2800" b="1">
                <a:solidFill>
                  <a:schemeClr val="accent1"/>
                </a:solidFill>
              </a:rPr>
              <a:t>Adapting American Teaching Aids for Iraqi EFL Classrooms</a:t>
            </a:r>
            <a:endParaRPr lang="en-gb" sz="2800" b="1">
              <a:solidFill>
                <a:schemeClr val="accent1"/>
              </a:solidFill>
            </a:endParaRP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 name="Subtitle 4">
            <a:extLst>
              <a:ext uri="{FF2B5EF4-FFF2-40B4-BE49-F238E27FC236}">
                <a16:creationId xmlns:a16="http://schemas.microsoft.com/office/drawing/2014/main" id="{C7E9C990-9639-72D5-8D75-3EE0F42FF0D2}"/>
              </a:ext>
            </a:extLst>
          </p:cNvPr>
          <p:cNvSpPr>
            <a:spLocks noGrp="1"/>
          </p:cNvSpPr>
          <p:nvPr>
            <p:ph type="subTitle" idx="1"/>
          </p:nvPr>
        </p:nvSpPr>
        <p:spPr>
          <a:xfrm>
            <a:off x="446534" y="1521871"/>
            <a:ext cx="10993546" cy="2103951"/>
          </a:xfrm>
        </p:spPr>
        <p:txBody>
          <a:bodyPr>
            <a:noAutofit/>
          </a:bodyPr>
          <a:lstStyle/>
          <a:p>
            <a:r>
              <a:rPr lang="en-GB" sz="2300" b="1" i="0" u="none" strike="noStrike" dirty="0">
                <a:solidFill>
                  <a:srgbClr val="000000"/>
                </a:solidFill>
                <a:effectLst/>
                <a:latin typeface="Times New Roman" panose="02020603050405020304" pitchFamily="18" charset="0"/>
              </a:rPr>
              <a:t>Prepared by:</a:t>
            </a:r>
            <a:r>
              <a:rPr lang="en-GB" sz="2300" dirty="0">
                <a:solidFill>
                  <a:srgbClr val="000000"/>
                </a:solidFill>
                <a:latin typeface="-webkit-standard"/>
              </a:rPr>
              <a:t> </a:t>
            </a:r>
            <a:r>
              <a:rPr lang="en-GB" sz="2300" b="1" i="0" u="none" strike="noStrike" dirty="0">
                <a:solidFill>
                  <a:srgbClr val="000000"/>
                </a:solidFill>
                <a:effectLst/>
                <a:latin typeface="Times New Roman" panose="02020603050405020304" pitchFamily="18" charset="0"/>
              </a:rPr>
              <a:t>Mariam Mohammed </a:t>
            </a:r>
            <a:r>
              <a:rPr lang="en-GB" sz="2300" b="1" i="0" u="none" strike="noStrike" dirty="0" err="1">
                <a:solidFill>
                  <a:srgbClr val="000000"/>
                </a:solidFill>
                <a:effectLst/>
                <a:latin typeface="Times New Roman" panose="02020603050405020304" pitchFamily="18" charset="0"/>
              </a:rPr>
              <a:t>Jasim</a:t>
            </a:r>
            <a:endParaRPr lang="en-GB" sz="2300" b="0" i="0" u="none" strike="noStrike" dirty="0">
              <a:solidFill>
                <a:srgbClr val="000000"/>
              </a:solidFill>
              <a:effectLst/>
              <a:latin typeface="-webkit-standard"/>
            </a:endParaRPr>
          </a:p>
          <a:p>
            <a:r>
              <a:rPr lang="en-GB" sz="2300" b="1" i="0" u="none" strike="noStrike" dirty="0">
                <a:solidFill>
                  <a:srgbClr val="000000"/>
                </a:solidFill>
                <a:effectLst/>
                <a:latin typeface="Times New Roman" panose="02020603050405020304" pitchFamily="18" charset="0"/>
              </a:rPr>
              <a:t>Supervised by</a:t>
            </a:r>
            <a:r>
              <a:rPr lang="en-GB" sz="2300" dirty="0">
                <a:solidFill>
                  <a:srgbClr val="000000"/>
                </a:solidFill>
                <a:latin typeface="-webkit-standard"/>
              </a:rPr>
              <a:t>: </a:t>
            </a:r>
            <a:r>
              <a:rPr lang="en-GB" sz="2300" b="1" i="0" u="none" strike="noStrike" dirty="0">
                <a:solidFill>
                  <a:srgbClr val="000000"/>
                </a:solidFill>
                <a:effectLst/>
                <a:latin typeface="Times New Roman" panose="02020603050405020304" pitchFamily="18" charset="0"/>
              </a:rPr>
              <a:t>Asst. Prof. Wafaa Sahib Mehdi Muhammed, Ph.D.</a:t>
            </a:r>
            <a:endParaRPr lang="en-GB" sz="2300" b="0" i="0" u="none" strike="noStrike" dirty="0">
              <a:solidFill>
                <a:srgbClr val="000000"/>
              </a:solidFill>
              <a:effectLst/>
              <a:latin typeface="-webkit-standard"/>
            </a:endParaRPr>
          </a:p>
        </p:txBody>
      </p:sp>
      <p:pic>
        <p:nvPicPr>
          <p:cNvPr id="8" name="Content Placeholder 4">
            <a:extLst>
              <a:ext uri="{FF2B5EF4-FFF2-40B4-BE49-F238E27FC236}">
                <a16:creationId xmlns:a16="http://schemas.microsoft.com/office/drawing/2014/main" id="{908F8A61-02A8-0995-CCC8-989C75626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9" y="3048486"/>
            <a:ext cx="12015381" cy="3809514"/>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19F3-2135-BFDC-5C34-9D00810E4839}"/>
              </a:ext>
            </a:extLst>
          </p:cNvPr>
          <p:cNvSpPr>
            <a:spLocks noGrp="1"/>
          </p:cNvSpPr>
          <p:nvPr>
            <p:ph type="title"/>
          </p:nvPr>
        </p:nvSpPr>
        <p:spPr/>
        <p:txBody>
          <a:bodyPr>
            <a:normAutofit/>
          </a:bodyPr>
          <a:lstStyle/>
          <a:p>
            <a:r>
              <a:rPr lang="en-GB" sz="3900" b="1" i="0" u="none" strike="noStrike">
                <a:solidFill>
                  <a:schemeClr val="accent2"/>
                </a:solidFill>
                <a:effectLst/>
                <a:latin typeface="Times New Roman" panose="02020603050405020304" pitchFamily="18" charset="0"/>
              </a:rPr>
              <a:t>Teaching aids in American Schools</a:t>
            </a:r>
            <a:endParaRPr lang="en-US" sz="3900">
              <a:solidFill>
                <a:schemeClr val="accent2"/>
              </a:solidFill>
            </a:endParaRPr>
          </a:p>
        </p:txBody>
      </p:sp>
      <p:sp>
        <p:nvSpPr>
          <p:cNvPr id="3" name="Content Placeholder 2">
            <a:extLst>
              <a:ext uri="{FF2B5EF4-FFF2-40B4-BE49-F238E27FC236}">
                <a16:creationId xmlns:a16="http://schemas.microsoft.com/office/drawing/2014/main" id="{EC1A0ECB-11B9-A7E0-6F32-FE4ADD31EA27}"/>
              </a:ext>
            </a:extLst>
          </p:cNvPr>
          <p:cNvSpPr>
            <a:spLocks noGrp="1"/>
          </p:cNvSpPr>
          <p:nvPr>
            <p:ph idx="1"/>
          </p:nvPr>
        </p:nvSpPr>
        <p:spPr/>
        <p:txBody>
          <a:bodyPr>
            <a:normAutofit/>
          </a:bodyPr>
          <a:lstStyle/>
          <a:p>
            <a:r>
              <a:rPr lang="en-US" sz="3200" dirty="0"/>
              <a:t> </a:t>
            </a:r>
            <a:r>
              <a:rPr lang="en-US" sz="3200" dirty="0">
                <a:latin typeface="Times New Roman" panose="02020603050405020304" pitchFamily="18" charset="0"/>
                <a:cs typeface="Times New Roman" panose="02020603050405020304" pitchFamily="18" charset="0"/>
              </a:rPr>
              <a:t>Technology-Enhanced Learning </a:t>
            </a:r>
            <a:endParaRPr lang="ar-SA"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Interactive Whiteboards and Visual Learning</a:t>
            </a:r>
            <a:endParaRPr lang="ar-SA"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Gamification and Learning Through Play</a:t>
            </a:r>
            <a:endParaRPr lang="ar-SA"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Visual and Audio Aids for Diverse Learners</a:t>
            </a:r>
            <a:endParaRPr lang="ar-SA"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Student-Centered Learning – Flipped Classrooms- Presentations</a:t>
            </a:r>
          </a:p>
        </p:txBody>
      </p:sp>
    </p:spTree>
    <p:extLst>
      <p:ext uri="{BB962C8B-B14F-4D97-AF65-F5344CB8AC3E}">
        <p14:creationId xmlns:p14="http://schemas.microsoft.com/office/powerpoint/2010/main" val="406773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84961-6CCF-A96A-FEAE-AB60154295BD}"/>
              </a:ext>
            </a:extLst>
          </p:cNvPr>
          <p:cNvSpPr txBox="1"/>
          <p:nvPr/>
        </p:nvSpPr>
        <p:spPr>
          <a:xfrm>
            <a:off x="4956298" y="-182188"/>
            <a:ext cx="9875520" cy="5262979"/>
          </a:xfrm>
          <a:prstGeom prst="rect">
            <a:avLst/>
          </a:prstGeom>
          <a:noFill/>
        </p:spPr>
        <p:txBody>
          <a:bodyPr wrap="square" rtlCol="0">
            <a:spAutoFit/>
          </a:bodyPr>
          <a:lstStyle/>
          <a:p>
            <a:r>
              <a:rPr lang="en-US" sz="4200" dirty="0">
                <a:solidFill>
                  <a:schemeClr val="accent1"/>
                </a:solidFill>
                <a:latin typeface="Times New Roman" panose="02020603050405020304" pitchFamily="18" charset="0"/>
                <a:cs typeface="Times New Roman" panose="02020603050405020304" pitchFamily="18" charset="0"/>
              </a:rPr>
              <a:t>Adaptation</a:t>
            </a:r>
          </a:p>
          <a:p>
            <a:endParaRPr lang="en-US" sz="4200" dirty="0">
              <a:solidFill>
                <a:schemeClr val="accent1"/>
              </a:solidFill>
              <a:latin typeface="Times New Roman" panose="02020603050405020304" pitchFamily="18" charset="0"/>
              <a:cs typeface="Times New Roman" panose="02020603050405020304" pitchFamily="18" charset="0"/>
            </a:endParaRPr>
          </a:p>
          <a:p>
            <a:endParaRPr lang="en-US" sz="4200" dirty="0">
              <a:solidFill>
                <a:schemeClr val="accent1"/>
              </a:solidFill>
              <a:latin typeface="Times New Roman" panose="02020603050405020304" pitchFamily="18" charset="0"/>
              <a:cs typeface="Times New Roman" panose="02020603050405020304" pitchFamily="18" charset="0"/>
            </a:endParaRPr>
          </a:p>
          <a:p>
            <a:endParaRPr lang="en-US" sz="4200" dirty="0">
              <a:solidFill>
                <a:schemeClr val="accent1"/>
              </a:solidFill>
              <a:latin typeface="Times New Roman" panose="02020603050405020304" pitchFamily="18" charset="0"/>
              <a:cs typeface="Times New Roman" panose="02020603050405020304" pitchFamily="18" charset="0"/>
            </a:endParaRPr>
          </a:p>
          <a:p>
            <a:r>
              <a:rPr lang="en-US" sz="4200" dirty="0">
                <a:solidFill>
                  <a:schemeClr val="accent1"/>
                </a:solidFill>
                <a:latin typeface="Times New Roman" panose="02020603050405020304" pitchFamily="18" charset="0"/>
                <a:cs typeface="Times New Roman" panose="02020603050405020304" pitchFamily="18" charset="0"/>
              </a:rPr>
              <a:t>      </a:t>
            </a:r>
          </a:p>
          <a:p>
            <a:endParaRPr lang="en-US" sz="4200" dirty="0">
              <a:solidFill>
                <a:schemeClr val="accent1"/>
              </a:solidFill>
              <a:latin typeface="Times New Roman" panose="02020603050405020304" pitchFamily="18" charset="0"/>
              <a:cs typeface="Times New Roman" panose="02020603050405020304" pitchFamily="18" charset="0"/>
            </a:endParaRPr>
          </a:p>
          <a:p>
            <a:endParaRPr lang="en-US" sz="4200" dirty="0">
              <a:solidFill>
                <a:schemeClr val="accent1"/>
              </a:solidFill>
              <a:latin typeface="Times New Roman" panose="02020603050405020304" pitchFamily="18" charset="0"/>
              <a:cs typeface="Times New Roman" panose="02020603050405020304" pitchFamily="18" charset="0"/>
            </a:endParaRPr>
          </a:p>
          <a:p>
            <a:r>
              <a:rPr lang="en-US" sz="4200" dirty="0">
                <a:solidFill>
                  <a:schemeClr val="accent1"/>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A809F723-A229-47D9-0363-7CCA7976EF8E}"/>
              </a:ext>
            </a:extLst>
          </p:cNvPr>
          <p:cNvSpPr txBox="1"/>
          <p:nvPr/>
        </p:nvSpPr>
        <p:spPr>
          <a:xfrm>
            <a:off x="374573" y="707157"/>
            <a:ext cx="11181102" cy="2554545"/>
          </a:xfrm>
          <a:prstGeom prst="rect">
            <a:avLst/>
          </a:prstGeom>
          <a:noFill/>
        </p:spPr>
        <p:txBody>
          <a:bodyPr wrap="square">
            <a:spAutoFit/>
          </a:bodyPr>
          <a:lstStyle/>
          <a:p>
            <a:pPr marL="285750" indent="-285750" algn="just">
              <a:buFont typeface="Wingdings" pitchFamily="2" charset="2"/>
              <a:buChar char="q"/>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In American schools, interactive tools like whiteboards and  tablets are used. Iraqi schools can focus on affordable offline tools, like preloaded tablets or educational CD drives, to address infrastructure gaps.</a:t>
            </a:r>
          </a:p>
          <a:p>
            <a:pPr algn="just"/>
            <a:endParaRPr lang="en-US" sz="32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D8BC776-7AB7-C976-B854-D8502FC364B9}"/>
              </a:ext>
            </a:extLst>
          </p:cNvPr>
          <p:cNvSpPr txBox="1"/>
          <p:nvPr/>
        </p:nvSpPr>
        <p:spPr>
          <a:xfrm>
            <a:off x="195496" y="3342572"/>
            <a:ext cx="11360179" cy="2554545"/>
          </a:xfrm>
          <a:prstGeom prst="rect">
            <a:avLst/>
          </a:prstGeom>
          <a:noFill/>
        </p:spPr>
        <p:txBody>
          <a:bodyPr wrap="square">
            <a:spAutoFit/>
          </a:bodyPr>
          <a:lstStyle/>
          <a:p>
            <a:pPr marL="285750" indent="-285750" algn="just">
              <a:buFont typeface="Wingdings" pitchFamily="2" charset="2"/>
              <a:buChar char="q"/>
            </a:pPr>
            <a:r>
              <a:rPr lang="en-US" sz="3200" b="1" dirty="0">
                <a:latin typeface="Times New Roman" panose="02020603050405020304" pitchFamily="18" charset="0"/>
                <a:cs typeface="Times New Roman" panose="02020603050405020304" pitchFamily="18" charset="0"/>
              </a:rPr>
              <a:t> To adapt gamification in Iraqi schools, offline activities like vocabulary contests, quizzes, and role-playing can engage students without relying on digital tools. Simple rewards like certificates or stickers can motivate learners in resource-limited settings. </a:t>
            </a:r>
          </a:p>
        </p:txBody>
      </p:sp>
    </p:spTree>
    <p:extLst>
      <p:ext uri="{BB962C8B-B14F-4D97-AF65-F5344CB8AC3E}">
        <p14:creationId xmlns:p14="http://schemas.microsoft.com/office/powerpoint/2010/main" val="323803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CF9CFC-AA9E-4380-5B58-F23255DE2B31}"/>
              </a:ext>
            </a:extLst>
          </p:cNvPr>
          <p:cNvSpPr>
            <a:spLocks noGrp="1"/>
          </p:cNvSpPr>
          <p:nvPr>
            <p:ph type="dt" sz="half" idx="10"/>
          </p:nvPr>
        </p:nvSpPr>
        <p:spPr/>
        <p:txBody>
          <a:bodyPr/>
          <a:lstStyle/>
          <a:p>
            <a:pPr rtl="0"/>
            <a:fld id="{E596831C-B66C-4213-A8C7-0B8BF9EE4B8C}" type="datetime1">
              <a:rPr lang="en-US" smtClean="0"/>
              <a:t>12/9/2024</a:t>
            </a:fld>
            <a:endParaRPr lang="en-US" dirty="0"/>
          </a:p>
        </p:txBody>
      </p:sp>
      <p:sp>
        <p:nvSpPr>
          <p:cNvPr id="4" name="TextBox 3">
            <a:extLst>
              <a:ext uri="{FF2B5EF4-FFF2-40B4-BE49-F238E27FC236}">
                <a16:creationId xmlns:a16="http://schemas.microsoft.com/office/drawing/2014/main" id="{110ECAC0-E33A-AEA8-A7BB-2F9183E6C1D1}"/>
              </a:ext>
            </a:extLst>
          </p:cNvPr>
          <p:cNvSpPr txBox="1"/>
          <p:nvPr/>
        </p:nvSpPr>
        <p:spPr>
          <a:xfrm>
            <a:off x="484094" y="1169490"/>
            <a:ext cx="10660828" cy="5016758"/>
          </a:xfrm>
          <a:prstGeom prst="rect">
            <a:avLst/>
          </a:prstGeom>
          <a:noFill/>
        </p:spPr>
        <p:txBody>
          <a:bodyPr wrap="square">
            <a:spAutoFit/>
          </a:bodyPr>
          <a:lstStyle/>
          <a:p>
            <a:pPr marL="285750" indent="-285750" algn="just">
              <a:buFont typeface="Wingdings" panose="05000000000000000000" pitchFamily="2" charset="2"/>
              <a:buChar char="q"/>
            </a:pPr>
            <a:r>
              <a:rPr lang="en-GB" sz="3200" dirty="0">
                <a:latin typeface="Times New Roman" panose="02020603050405020304" pitchFamily="18" charset="0"/>
                <a:cs typeface="Times New Roman" panose="02020603050405020304" pitchFamily="18" charset="0"/>
              </a:rPr>
              <a:t> Collaborative group or pair-based activities encourage peer learning and critical thinking, fostering engagement despite infrastructural challenges.</a:t>
            </a:r>
          </a:p>
          <a:p>
            <a:pPr marL="285750" indent="-285750" algn="just">
              <a:buFont typeface="Wingdings" panose="05000000000000000000" pitchFamily="2" charset="2"/>
              <a:buChar char="q"/>
            </a:pPr>
            <a:endParaRPr lang="en-GB"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GB" sz="3200" dirty="0">
                <a:latin typeface="Times New Roman" panose="02020603050405020304" pitchFamily="18" charset="0"/>
                <a:cs typeface="Times New Roman" panose="02020603050405020304" pitchFamily="18" charset="0"/>
              </a:rPr>
              <a:t> To adapt student-</a:t>
            </a:r>
            <a:r>
              <a:rPr lang="en-GB" sz="3200" dirty="0" err="1">
                <a:latin typeface="Times New Roman" panose="02020603050405020304" pitchFamily="18" charset="0"/>
                <a:cs typeface="Times New Roman" panose="02020603050405020304" pitchFamily="18" charset="0"/>
              </a:rPr>
              <a:t>centered</a:t>
            </a:r>
            <a:r>
              <a:rPr lang="en-GB" sz="3200" dirty="0">
                <a:latin typeface="Times New Roman" panose="02020603050405020304" pitchFamily="18" charset="0"/>
                <a:cs typeface="Times New Roman" panose="02020603050405020304" pitchFamily="18" charset="0"/>
              </a:rPr>
              <a:t> learning in Iraqi schools, we need to focus on low-resource methods like group discussions, pair-share method, and simple project-based activities that require minimal materials. We need to encourage peer teaching by pairing students to share knowledge and work collaboratively on tasks. </a:t>
            </a:r>
          </a:p>
        </p:txBody>
      </p:sp>
    </p:spTree>
    <p:extLst>
      <p:ext uri="{BB962C8B-B14F-4D97-AF65-F5344CB8AC3E}">
        <p14:creationId xmlns:p14="http://schemas.microsoft.com/office/powerpoint/2010/main" val="2868060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A909F2-A222-3CFC-8C2E-3677CF22819C}"/>
              </a:ext>
            </a:extLst>
          </p:cNvPr>
          <p:cNvSpPr txBox="1"/>
          <p:nvPr/>
        </p:nvSpPr>
        <p:spPr>
          <a:xfrm>
            <a:off x="236669" y="663849"/>
            <a:ext cx="11661290" cy="3539430"/>
          </a:xfrm>
          <a:prstGeom prst="rect">
            <a:avLst/>
          </a:prstGeom>
          <a:noFill/>
        </p:spPr>
        <p:txBody>
          <a:bodyPr wrap="square">
            <a:spAutoFit/>
          </a:bodyPr>
          <a:lstStyle/>
          <a:p>
            <a:pPr marL="285750" indent="-285750" algn="just">
              <a:buFont typeface="Wingdings" pitchFamily="2" charset="2"/>
              <a:buChar char="q"/>
            </a:pPr>
            <a:r>
              <a:rPr lang="en-GB" sz="2800" b="1" i="0" dirty="0">
                <a:effectLst/>
                <a:latin typeface="Times New Roman" panose="02020603050405020304" pitchFamily="18" charset="0"/>
                <a:cs typeface="Times New Roman" panose="02020603050405020304" pitchFamily="18" charset="0"/>
              </a:rPr>
              <a:t> Traditional whiteboards and posters can improve English classes in Iraqi schools by projecting teacher-prepared role-playing scenarios or written dialogues. For instance, in a lesson on English conversation, the instructor can print out scripts and post them on the board, and students can practice the dialogues in groups or pairs. On the whiteboard, teachers can also make vocabulary or grammar tests that let students write their responses and get instant feedback while the lesson is in progress.</a:t>
            </a:r>
            <a:endParaRPr lang="en-GB" sz="2800" b="1"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E7AA101-FD0C-28B2-F0EF-460BF0869D9A}"/>
              </a:ext>
            </a:extLst>
          </p:cNvPr>
          <p:cNvSpPr txBox="1"/>
          <p:nvPr/>
        </p:nvSpPr>
        <p:spPr>
          <a:xfrm>
            <a:off x="236668" y="4170425"/>
            <a:ext cx="11718663" cy="2246769"/>
          </a:xfrm>
          <a:prstGeom prst="rect">
            <a:avLst/>
          </a:prstGeom>
          <a:noFill/>
        </p:spPr>
        <p:txBody>
          <a:bodyPr wrap="square">
            <a:spAutoFit/>
          </a:bodyPr>
          <a:lstStyle/>
          <a:p>
            <a:pPr marL="285750" indent="-285750" algn="just">
              <a:buFont typeface="Wingdings" pitchFamily="2" charset="2"/>
              <a:buChar char="q"/>
            </a:pPr>
            <a:r>
              <a:rPr lang="en-GB" sz="2800" b="1" dirty="0">
                <a:latin typeface="Times New Roman" panose="02020603050405020304" pitchFamily="18" charset="0"/>
                <a:cs typeface="Times New Roman" panose="02020603050405020304" pitchFamily="18" charset="0"/>
              </a:rPr>
              <a:t> </a:t>
            </a:r>
            <a:r>
              <a:rPr lang="en-GB" sz="2800" b="1" i="0" dirty="0">
                <a:effectLst/>
                <a:latin typeface="Times New Roman" panose="02020603050405020304" pitchFamily="18" charset="0"/>
                <a:cs typeface="Times New Roman" panose="02020603050405020304" pitchFamily="18" charset="0"/>
              </a:rPr>
              <a:t>Adapting the Visual and Audio Aids Strategy for Diverse Learners in Iraqi Schools offline resources y Creating and disseminating  pre-loaded podcasts,</a:t>
            </a:r>
            <a:r>
              <a:rPr lang="en-US" sz="2800" b="1" i="0" dirty="0">
                <a:effectLst/>
                <a:latin typeface="Times New Roman" panose="02020603050405020304" pitchFamily="18" charset="0"/>
                <a:cs typeface="Times New Roman" panose="02020603050405020304" pitchFamily="18" charset="0"/>
              </a:rPr>
              <a:t> </a:t>
            </a:r>
            <a:r>
              <a:rPr lang="en-GB" sz="2800" b="1" i="0" dirty="0">
                <a:effectLst/>
                <a:latin typeface="Times New Roman" panose="02020603050405020304" pitchFamily="18" charset="0"/>
                <a:cs typeface="Times New Roman" panose="02020603050405020304" pitchFamily="18" charset="0"/>
              </a:rPr>
              <a:t>or videos that correspond to the Iraqi</a:t>
            </a:r>
            <a:r>
              <a:rPr lang="en-US" sz="2800" b="1" i="0" dirty="0">
                <a:effectLst/>
                <a:latin typeface="Times New Roman" panose="02020603050405020304" pitchFamily="18" charset="0"/>
                <a:cs typeface="Times New Roman" panose="02020603050405020304" pitchFamily="18" charset="0"/>
              </a:rPr>
              <a:t> </a:t>
            </a:r>
            <a:r>
              <a:rPr lang="en-GB" sz="2800" b="1" i="0" dirty="0">
                <a:effectLst/>
                <a:latin typeface="Times New Roman" panose="02020603050405020304" pitchFamily="18" charset="0"/>
                <a:cs typeface="Times New Roman" panose="02020603050405020304" pitchFamily="18" charset="0"/>
              </a:rPr>
              <a:t>curriculum.Alternatively, by using basic equipment like projectors for audio and video content (E-vision) or portable speakers (MP3).</a:t>
            </a:r>
            <a:endParaRPr lang="en-GB" sz="28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15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CD7281-FA3D-602A-7EC8-2577F26B06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705" y="860612"/>
            <a:ext cx="9477487" cy="5548458"/>
          </a:xfrm>
        </p:spPr>
      </p:pic>
    </p:spTree>
    <p:extLst>
      <p:ext uri="{BB962C8B-B14F-4D97-AF65-F5344CB8AC3E}">
        <p14:creationId xmlns:p14="http://schemas.microsoft.com/office/powerpoint/2010/main" val="67601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rtlCol="0">
            <a:normAutofit/>
          </a:bodyPr>
          <a:lstStyle/>
          <a:p>
            <a:pPr rtl="0"/>
            <a:r>
              <a:rPr lang="en-GB" sz="4300" b="1">
                <a:solidFill>
                  <a:schemeClr val="accent2"/>
                </a:solidFill>
              </a:rPr>
              <a:t>Introduction</a:t>
            </a:r>
            <a:endParaRPr lang="en-gb" sz="4300" b="1" dirty="0">
              <a:solidFill>
                <a:schemeClr val="accent2"/>
              </a:solidFill>
            </a:endParaRPr>
          </a:p>
        </p:txBody>
      </p:sp>
      <p:sp>
        <p:nvSpPr>
          <p:cNvPr id="5" name="Content Placeholder 4">
            <a:extLst>
              <a:ext uri="{FF2B5EF4-FFF2-40B4-BE49-F238E27FC236}">
                <a16:creationId xmlns:a16="http://schemas.microsoft.com/office/drawing/2014/main" id="{4D910248-478C-7D10-2341-4BD62E979676}"/>
              </a:ext>
            </a:extLst>
          </p:cNvPr>
          <p:cNvSpPr>
            <a:spLocks noGrp="1"/>
          </p:cNvSpPr>
          <p:nvPr>
            <p:ph idx="1"/>
          </p:nvPr>
        </p:nvSpPr>
        <p:spPr>
          <a:xfrm>
            <a:off x="581192" y="1890876"/>
            <a:ext cx="11029615" cy="4084474"/>
          </a:xfrm>
        </p:spPr>
        <p:txBody>
          <a:bodyPr>
            <a:noAutofit/>
          </a:bodyPr>
          <a:lstStyle/>
          <a:p>
            <a:pPr marL="0" indent="0" algn="just">
              <a:buNone/>
            </a:pPr>
            <a:r>
              <a:rPr lang="en-GB" sz="2900" b="0" i="0" dirty="0">
                <a:solidFill>
                  <a:srgbClr val="111111"/>
                </a:solidFill>
                <a:effectLst/>
                <a:latin typeface="Times New Roman" panose="02020603050405020304" pitchFamily="18" charset="0"/>
                <a:cs typeface="Times New Roman" panose="02020603050405020304" pitchFamily="18" charset="0"/>
              </a:rPr>
              <a:t>Teaching aids enhance learning by</a:t>
            </a:r>
            <a:r>
              <a:rPr lang="en-GB" sz="2900" dirty="0">
                <a:solidFill>
                  <a:srgbClr val="111111"/>
                </a:solidFill>
                <a:latin typeface="Times New Roman" panose="02020603050405020304" pitchFamily="18" charset="0"/>
                <a:cs typeface="Times New Roman" panose="02020603050405020304" pitchFamily="18" charset="0"/>
              </a:rPr>
              <a:t> </a:t>
            </a:r>
            <a:r>
              <a:rPr lang="en-GB" sz="2900" b="0" i="0" dirty="0">
                <a:solidFill>
                  <a:srgbClr val="111111"/>
                </a:solidFill>
                <a:effectLst/>
                <a:latin typeface="Times New Roman" panose="02020603050405020304" pitchFamily="18" charset="0"/>
                <a:cs typeface="Times New Roman" panose="02020603050405020304" pitchFamily="18" charset="0"/>
              </a:rPr>
              <a:t>fostering engagement and addr</a:t>
            </a:r>
            <a:r>
              <a:rPr lang="en-GB" sz="2900" dirty="0">
                <a:solidFill>
                  <a:srgbClr val="111111"/>
                </a:solidFill>
                <a:latin typeface="Times New Roman" panose="02020603050405020304" pitchFamily="18" charset="0"/>
                <a:cs typeface="Times New Roman" panose="02020603050405020304" pitchFamily="18" charset="0"/>
              </a:rPr>
              <a:t>e</a:t>
            </a:r>
            <a:r>
              <a:rPr lang="en-GB" sz="2900" b="0" i="0" dirty="0">
                <a:solidFill>
                  <a:srgbClr val="111111"/>
                </a:solidFill>
                <a:effectLst/>
                <a:latin typeface="Times New Roman" panose="02020603050405020304" pitchFamily="18" charset="0"/>
                <a:cs typeface="Times New Roman" panose="02020603050405020304" pitchFamily="18" charset="0"/>
              </a:rPr>
              <a:t>ssing student needs. </a:t>
            </a:r>
          </a:p>
          <a:p>
            <a:pPr marL="0" indent="0" algn="just">
              <a:buNone/>
            </a:pPr>
            <a:r>
              <a:rPr lang="en-GB" sz="2900" b="0" i="0" dirty="0">
                <a:solidFill>
                  <a:srgbClr val="111111"/>
                </a:solidFill>
                <a:effectLst/>
                <a:latin typeface="Times New Roman" panose="02020603050405020304" pitchFamily="18" charset="0"/>
                <a:cs typeface="Times New Roman" panose="02020603050405020304" pitchFamily="18" charset="0"/>
              </a:rPr>
              <a:t>They simplify complex concepts, promote active participation, and connect theoretical knowledge with practical applications. </a:t>
            </a:r>
          </a:p>
          <a:p>
            <a:pPr marL="0" indent="0" algn="just">
              <a:buNone/>
            </a:pPr>
            <a:r>
              <a:rPr lang="en-GB" sz="2900" b="0" i="0" dirty="0">
                <a:solidFill>
                  <a:srgbClr val="111111"/>
                </a:solidFill>
                <a:effectLst/>
                <a:latin typeface="Times New Roman" panose="02020603050405020304" pitchFamily="18" charset="0"/>
                <a:cs typeface="Times New Roman" panose="02020603050405020304" pitchFamily="18" charset="0"/>
              </a:rPr>
              <a:t>By tailoring some tools to our Iraqi EFL contexts, education becomes more effective and inclusive. This </a:t>
            </a:r>
            <a:r>
              <a:rPr lang="en-GB" sz="2900" dirty="0">
                <a:solidFill>
                  <a:srgbClr val="111111"/>
                </a:solidFill>
                <a:latin typeface="Times New Roman" panose="02020603050405020304" pitchFamily="18" charset="0"/>
                <a:cs typeface="Times New Roman" panose="02020603050405020304" pitchFamily="18" charset="0"/>
              </a:rPr>
              <a:t>may</a:t>
            </a:r>
            <a:r>
              <a:rPr lang="en-GB" sz="2900" b="0" i="0" dirty="0">
                <a:solidFill>
                  <a:srgbClr val="111111"/>
                </a:solidFill>
                <a:effectLst/>
                <a:latin typeface="Times New Roman" panose="02020603050405020304" pitchFamily="18" charset="0"/>
                <a:cs typeface="Times New Roman" panose="02020603050405020304" pitchFamily="18" charset="0"/>
              </a:rPr>
              <a:t> enrich students</a:t>
            </a:r>
            <a:r>
              <a:rPr lang="en-GB" sz="2900" dirty="0">
                <a:solidFill>
                  <a:srgbClr val="111111"/>
                </a:solidFill>
                <a:latin typeface="Times New Roman" panose="02020603050405020304" pitchFamily="18" charset="0"/>
                <a:cs typeface="Times New Roman" panose="02020603050405020304" pitchFamily="18" charset="0"/>
              </a:rPr>
              <a:t>’ </a:t>
            </a:r>
            <a:r>
              <a:rPr lang="en-GB" sz="2900" b="0" i="0" dirty="0">
                <a:solidFill>
                  <a:srgbClr val="111111"/>
                </a:solidFill>
                <a:effectLst/>
                <a:latin typeface="Times New Roman" panose="02020603050405020304" pitchFamily="18" charset="0"/>
                <a:cs typeface="Times New Roman" panose="02020603050405020304" pitchFamily="18" charset="0"/>
              </a:rPr>
              <a:t>skills in a globalized world.</a:t>
            </a:r>
            <a:endParaRPr lang="en-GB" sz="2900" dirty="0">
              <a:solidFill>
                <a:srgbClr val="1111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F16AE7A-CF6D-78BB-E214-B86ADEA30E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88" y="413487"/>
            <a:ext cx="11544832" cy="5617535"/>
          </a:xfrm>
        </p:spPr>
      </p:pic>
    </p:spTree>
    <p:extLst>
      <p:ext uri="{BB962C8B-B14F-4D97-AF65-F5344CB8AC3E}">
        <p14:creationId xmlns:p14="http://schemas.microsoft.com/office/powerpoint/2010/main" val="178815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78C9-F28B-6C04-3602-769E32F6162B}"/>
              </a:ext>
            </a:extLst>
          </p:cNvPr>
          <p:cNvSpPr>
            <a:spLocks noGrp="1"/>
          </p:cNvSpPr>
          <p:nvPr>
            <p:ph type="title"/>
          </p:nvPr>
        </p:nvSpPr>
        <p:spPr>
          <a:xfrm>
            <a:off x="581191" y="502093"/>
            <a:ext cx="11029616" cy="1188720"/>
          </a:xfrm>
        </p:spPr>
        <p:txBody>
          <a:bodyPr>
            <a:normAutofit/>
          </a:bodyPr>
          <a:lstStyle/>
          <a:p>
            <a:r>
              <a:rPr lang="en-US" sz="3800" b="1">
                <a:solidFill>
                  <a:schemeClr val="accent2"/>
                </a:solidFill>
              </a:rPr>
              <a:t>Types of Teaching Aids</a:t>
            </a:r>
          </a:p>
        </p:txBody>
      </p:sp>
      <p:sp>
        <p:nvSpPr>
          <p:cNvPr id="3" name="Content Placeholder 2">
            <a:extLst>
              <a:ext uri="{FF2B5EF4-FFF2-40B4-BE49-F238E27FC236}">
                <a16:creationId xmlns:a16="http://schemas.microsoft.com/office/drawing/2014/main" id="{1EF3EEB9-7C5C-2497-FC33-A8E70F6C4E23}"/>
              </a:ext>
            </a:extLst>
          </p:cNvPr>
          <p:cNvSpPr>
            <a:spLocks noGrp="1"/>
          </p:cNvSpPr>
          <p:nvPr>
            <p:ph idx="1"/>
          </p:nvPr>
        </p:nvSpPr>
        <p:spPr>
          <a:xfrm>
            <a:off x="581191" y="1986446"/>
            <a:ext cx="11610809" cy="4369461"/>
          </a:xfrm>
        </p:spPr>
        <p:txBody>
          <a:bodyPr>
            <a:noAutofit/>
          </a:bodyPr>
          <a:lstStyle/>
          <a:p>
            <a:endParaRPr lang="en-GB" sz="2500" b="1" dirty="0">
              <a:effectLst/>
              <a:latin typeface=".SF UI"/>
            </a:endParaRPr>
          </a:p>
          <a:p>
            <a:r>
              <a:rPr lang="en-GB" sz="2500" b="1" i="0" dirty="0">
                <a:effectLst/>
                <a:latin typeface=".SFUI-Regular"/>
              </a:rPr>
              <a:t>Flashcards</a:t>
            </a:r>
            <a:endParaRPr lang="en-GB" sz="2500" b="1" dirty="0">
              <a:effectLst/>
              <a:latin typeface=".SF UI"/>
            </a:endParaRPr>
          </a:p>
          <a:p>
            <a:r>
              <a:rPr lang="en-GB" sz="2500" b="1" i="0" dirty="0">
                <a:effectLst/>
                <a:latin typeface=".SFUI-Regular"/>
              </a:rPr>
              <a:t>Pictures and Photographs</a:t>
            </a:r>
            <a:endParaRPr lang="en-GB" sz="2500" b="1" dirty="0">
              <a:effectLst/>
              <a:latin typeface=".SF UI"/>
            </a:endParaRPr>
          </a:p>
          <a:p>
            <a:r>
              <a:rPr lang="en-GB" sz="2500" b="1" i="0" dirty="0">
                <a:effectLst/>
                <a:latin typeface=".SFUI-Regular"/>
              </a:rPr>
              <a:t>Audio Aids</a:t>
            </a:r>
            <a:endParaRPr lang="en-GB" sz="2500" b="1" dirty="0">
              <a:effectLst/>
              <a:latin typeface=".SF UI"/>
            </a:endParaRPr>
          </a:p>
          <a:p>
            <a:r>
              <a:rPr lang="en-GB" sz="2500" b="1" i="0" dirty="0">
                <a:effectLst/>
                <a:latin typeface=".SFUI-Regular"/>
              </a:rPr>
              <a:t>Audio-Visual Aids</a:t>
            </a:r>
            <a:endParaRPr lang="en-GB" sz="2500" b="1" dirty="0">
              <a:effectLst/>
              <a:latin typeface=".SF UI"/>
            </a:endParaRPr>
          </a:p>
          <a:p>
            <a:r>
              <a:rPr lang="en-GB" sz="2500" b="1" i="0" dirty="0">
                <a:effectLst/>
                <a:latin typeface=".SFUI-Regular"/>
              </a:rPr>
              <a:t>Overhead Projectors and Transparencies</a:t>
            </a:r>
            <a:endParaRPr lang="en-GB" sz="2500" b="1" dirty="0">
              <a:effectLst/>
              <a:latin typeface=".SF UI"/>
            </a:endParaRPr>
          </a:p>
          <a:p>
            <a:r>
              <a:rPr lang="en-GB" sz="2500" b="1" i="0" dirty="0">
                <a:effectLst/>
                <a:latin typeface=".SFUI-Regular"/>
              </a:rPr>
              <a:t>Games</a:t>
            </a:r>
            <a:endParaRPr lang="en-GB" sz="2500" b="1" dirty="0">
              <a:effectLst/>
              <a:latin typeface=".SF UI"/>
            </a:endParaRPr>
          </a:p>
          <a:p>
            <a:r>
              <a:rPr lang="en-GB" sz="2500" b="1" i="0" dirty="0">
                <a:effectLst/>
                <a:latin typeface=".SFUI-Regular"/>
              </a:rPr>
              <a:t> Language La</a:t>
            </a:r>
            <a:r>
              <a:rPr lang="en-US" sz="2500" b="1" i="0" dirty="0">
                <a:effectLst/>
                <a:latin typeface=".SFUI-Regular"/>
              </a:rPr>
              <a:t>b </a:t>
            </a:r>
            <a:endParaRPr lang="en-GB" sz="2500" b="1" dirty="0">
              <a:effectLst/>
              <a:latin typeface=".SF UI"/>
            </a:endParaRPr>
          </a:p>
          <a:p>
            <a:pPr marL="0" indent="0">
              <a:buNone/>
            </a:pPr>
            <a:endParaRPr lang="en-US" sz="2500" b="1" i="0" dirty="0">
              <a:latin typeface=".SF UI"/>
            </a:endParaRPr>
          </a:p>
          <a:p>
            <a:endParaRPr lang="en-GB" sz="2500" b="1" dirty="0">
              <a:effectLst/>
              <a:latin typeface=".SF UI"/>
            </a:endParaRPr>
          </a:p>
        </p:txBody>
      </p:sp>
    </p:spTree>
    <p:extLst>
      <p:ext uri="{BB962C8B-B14F-4D97-AF65-F5344CB8AC3E}">
        <p14:creationId xmlns:p14="http://schemas.microsoft.com/office/powerpoint/2010/main" val="284841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E78A-8C7E-9FEF-93A1-08B8BE0EA039}"/>
              </a:ext>
            </a:extLst>
          </p:cNvPr>
          <p:cNvSpPr>
            <a:spLocks noGrp="1"/>
          </p:cNvSpPr>
          <p:nvPr>
            <p:ph type="title"/>
          </p:nvPr>
        </p:nvSpPr>
        <p:spPr>
          <a:xfrm rot="10800000" flipV="1">
            <a:off x="581191" y="1892300"/>
            <a:ext cx="11029616" cy="647700"/>
          </a:xfrm>
        </p:spPr>
        <p:txBody>
          <a:bodyPr>
            <a:noAutofit/>
          </a:bodyPr>
          <a:lstStyle/>
          <a:p>
            <a:r>
              <a:rPr lang="en-GB" sz="3500" b="1" u="sng" dirty="0">
                <a:solidFill>
                  <a:schemeClr val="accent2"/>
                </a:solidFill>
                <a:latin typeface="Times New Roman" panose="02020603050405020304" pitchFamily="18" charset="0"/>
              </a:rPr>
              <a:t>ADVANTAGES</a:t>
            </a:r>
            <a:r>
              <a:rPr lang="en-GB" sz="3500" b="1" i="0" u="sng" strike="noStrike" dirty="0">
                <a:solidFill>
                  <a:schemeClr val="accent2"/>
                </a:solidFill>
                <a:effectLst/>
                <a:latin typeface="Times New Roman" panose="02020603050405020304" pitchFamily="18" charset="0"/>
              </a:rPr>
              <a:t> of Activating Teaching Aids</a:t>
            </a:r>
            <a:r>
              <a:rPr lang="en-GB" sz="3500" b="1" i="0" u="none" strike="noStrike" dirty="0">
                <a:solidFill>
                  <a:schemeClr val="accent2"/>
                </a:solidFill>
                <a:effectLst/>
                <a:latin typeface="-webkit-standard"/>
              </a:rPr>
              <a:t/>
            </a:r>
            <a:br>
              <a:rPr lang="en-GB" sz="3500" b="1" i="0" u="none" strike="noStrike" dirty="0">
                <a:solidFill>
                  <a:schemeClr val="accent2"/>
                </a:solidFill>
                <a:effectLst/>
                <a:latin typeface="-webkit-standard"/>
              </a:rPr>
            </a:br>
            <a:r>
              <a:rPr lang="en-GB" sz="3500" b="1" dirty="0">
                <a:solidFill>
                  <a:schemeClr val="accent2"/>
                </a:solidFill>
              </a:rPr>
              <a:t/>
            </a:r>
            <a:br>
              <a:rPr lang="en-GB" sz="3500" b="1" dirty="0">
                <a:solidFill>
                  <a:schemeClr val="accent2"/>
                </a:solidFill>
              </a:rPr>
            </a:br>
            <a:endParaRPr lang="en-US" sz="3500" b="1" dirty="0">
              <a:solidFill>
                <a:schemeClr val="accent2"/>
              </a:solidFill>
            </a:endParaRPr>
          </a:p>
        </p:txBody>
      </p:sp>
      <p:sp>
        <p:nvSpPr>
          <p:cNvPr id="3" name="Content Placeholder 2">
            <a:extLst>
              <a:ext uri="{FF2B5EF4-FFF2-40B4-BE49-F238E27FC236}">
                <a16:creationId xmlns:a16="http://schemas.microsoft.com/office/drawing/2014/main" id="{6E366961-574B-DFB2-37C5-7DBE8AF60627}"/>
              </a:ext>
            </a:extLst>
          </p:cNvPr>
          <p:cNvSpPr>
            <a:spLocks noGrp="1"/>
          </p:cNvSpPr>
          <p:nvPr>
            <p:ph idx="1"/>
          </p:nvPr>
        </p:nvSpPr>
        <p:spPr>
          <a:xfrm>
            <a:off x="581191" y="1892299"/>
            <a:ext cx="11029615" cy="3634486"/>
          </a:xfrm>
        </p:spPr>
        <p:txBody>
          <a:bodyPr>
            <a:normAutofit/>
          </a:bodyPr>
          <a:lstStyle/>
          <a:p>
            <a:r>
              <a:rPr lang="en-US" sz="3300" dirty="0"/>
              <a:t>​</a:t>
            </a:r>
            <a:r>
              <a:rPr lang="en-US" sz="3300" dirty="0">
                <a:latin typeface="Times New Roman" panose="02020603050405020304" pitchFamily="18" charset="0"/>
                <a:cs typeface="Times New Roman" panose="02020603050405020304" pitchFamily="18" charset="0"/>
              </a:rPr>
              <a:t>Enhancing Engagement</a:t>
            </a:r>
            <a:endParaRPr lang="en-GB"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​​Improving Understanding</a:t>
            </a:r>
            <a:endParaRPr lang="en-GB"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​Encouraging Active Learning​</a:t>
            </a:r>
            <a:endParaRPr lang="en-GB"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Catering to Diverse Learning Styles​</a:t>
            </a:r>
            <a:endParaRPr lang="en-GB"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Bridging Theory and Practice</a:t>
            </a:r>
          </a:p>
        </p:txBody>
      </p:sp>
    </p:spTree>
    <p:extLst>
      <p:ext uri="{BB962C8B-B14F-4D97-AF65-F5344CB8AC3E}">
        <p14:creationId xmlns:p14="http://schemas.microsoft.com/office/powerpoint/2010/main" val="187829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5C7D-2217-A0A0-0F0F-433DD78A47AF}"/>
              </a:ext>
            </a:extLst>
          </p:cNvPr>
          <p:cNvSpPr>
            <a:spLocks noGrp="1"/>
          </p:cNvSpPr>
          <p:nvPr>
            <p:ph type="title"/>
          </p:nvPr>
        </p:nvSpPr>
        <p:spPr>
          <a:xfrm>
            <a:off x="581192" y="702156"/>
            <a:ext cx="11029616" cy="951797"/>
          </a:xfrm>
        </p:spPr>
        <p:txBody>
          <a:bodyPr>
            <a:noAutofit/>
          </a:bodyPr>
          <a:lstStyle/>
          <a:p>
            <a:r>
              <a:rPr lang="en-GB" sz="3400" b="1" i="0" u="sng" dirty="0">
                <a:solidFill>
                  <a:schemeClr val="accent2"/>
                </a:solidFill>
                <a:effectLst/>
                <a:latin typeface="Times New Roman" panose="02020603050405020304" pitchFamily="18" charset="0"/>
              </a:rPr>
              <a:t>Problems</a:t>
            </a:r>
            <a:r>
              <a:rPr lang="en-GB" sz="3400" b="1" u="sng" dirty="0">
                <a:solidFill>
                  <a:schemeClr val="accent2"/>
                </a:solidFill>
                <a:latin typeface="Times New Roman" panose="02020603050405020304" pitchFamily="18" charset="0"/>
              </a:rPr>
              <a:t> with</a:t>
            </a:r>
            <a:r>
              <a:rPr lang="en-GB" sz="3400" b="1" i="0" u="sng" dirty="0">
                <a:solidFill>
                  <a:schemeClr val="accent2"/>
                </a:solidFill>
                <a:effectLst/>
                <a:latin typeface="Times New Roman" panose="02020603050405020304" pitchFamily="18" charset="0"/>
              </a:rPr>
              <a:t> Activating Teaching Aids</a:t>
            </a:r>
            <a:endParaRPr lang="en-US" sz="3400" dirty="0">
              <a:solidFill>
                <a:schemeClr val="accent2"/>
              </a:solidFill>
            </a:endParaRPr>
          </a:p>
        </p:txBody>
      </p:sp>
      <p:sp>
        <p:nvSpPr>
          <p:cNvPr id="3" name="Content Placeholder 2">
            <a:extLst>
              <a:ext uri="{FF2B5EF4-FFF2-40B4-BE49-F238E27FC236}">
                <a16:creationId xmlns:a16="http://schemas.microsoft.com/office/drawing/2014/main" id="{0661C638-A20A-3850-19C5-EE61CF50038A}"/>
              </a:ext>
            </a:extLst>
          </p:cNvPr>
          <p:cNvSpPr>
            <a:spLocks noGrp="1"/>
          </p:cNvSpPr>
          <p:nvPr>
            <p:ph idx="1"/>
          </p:nvPr>
        </p:nvSpPr>
        <p:spPr>
          <a:xfrm>
            <a:off x="581192" y="2340864"/>
            <a:ext cx="11029615" cy="3995390"/>
          </a:xfrm>
        </p:spPr>
        <p:txBody>
          <a:bodyPr>
            <a:noAutofit/>
          </a:bodyPr>
          <a:lstStyle/>
          <a:p>
            <a:r>
              <a:rPr lang="en-US" sz="3800" dirty="0">
                <a:latin typeface="Times New Roman" panose="02020603050405020304" pitchFamily="18" charset="0"/>
                <a:cs typeface="Times New Roman" panose="02020603050405020304" pitchFamily="18" charset="0"/>
              </a:rPr>
              <a:t>Resource Constraints</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​Over</a:t>
            </a:r>
            <a:r>
              <a:rPr lang="en-GB" sz="3800" dirty="0">
                <a:latin typeface="Times New Roman" panose="02020603050405020304" pitchFamily="18" charset="0"/>
                <a:cs typeface="Times New Roman" panose="02020603050405020304" pitchFamily="18" charset="0"/>
              </a:rPr>
              <a:t>-</a:t>
            </a:r>
            <a:r>
              <a:rPr lang="en-US" sz="3800" dirty="0">
                <a:latin typeface="Times New Roman" panose="02020603050405020304" pitchFamily="18" charset="0"/>
                <a:cs typeface="Times New Roman" panose="02020603050405020304" pitchFamily="18" charset="0"/>
              </a:rPr>
              <a:t>dependence</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​Technical Issues​</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Time-Consuming​</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​Cultural Irrelevance</a:t>
            </a:r>
          </a:p>
        </p:txBody>
      </p:sp>
    </p:spTree>
    <p:extLst>
      <p:ext uri="{BB962C8B-B14F-4D97-AF65-F5344CB8AC3E}">
        <p14:creationId xmlns:p14="http://schemas.microsoft.com/office/powerpoint/2010/main" val="419375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4095E8-B2FF-9181-44BC-8099BCAC43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1395"/>
            <a:ext cx="11754883" cy="5676605"/>
          </a:xfrm>
        </p:spPr>
      </p:pic>
      <p:sp>
        <p:nvSpPr>
          <p:cNvPr id="3" name="TextBox 2">
            <a:extLst>
              <a:ext uri="{FF2B5EF4-FFF2-40B4-BE49-F238E27FC236}">
                <a16:creationId xmlns:a16="http://schemas.microsoft.com/office/drawing/2014/main" id="{68F10D1C-D082-F908-EB63-5147AC8E8475}"/>
              </a:ext>
            </a:extLst>
          </p:cNvPr>
          <p:cNvSpPr txBox="1"/>
          <p:nvPr/>
        </p:nvSpPr>
        <p:spPr>
          <a:xfrm>
            <a:off x="4282557" y="288843"/>
            <a:ext cx="3189768" cy="892552"/>
          </a:xfrm>
          <a:prstGeom prst="rect">
            <a:avLst/>
          </a:prstGeom>
          <a:solidFill>
            <a:schemeClr val="bg1">
              <a:lumMod val="50000"/>
            </a:schemeClr>
          </a:solidFill>
        </p:spPr>
        <p:txBody>
          <a:bodyPr wrap="square">
            <a:spAutoFit/>
          </a:bodyPr>
          <a:lstStyle/>
          <a:p>
            <a:r>
              <a:rPr lang="en-US" sz="5200" b="1" dirty="0">
                <a:solidFill>
                  <a:schemeClr val="bg1"/>
                </a:solidFill>
              </a:rPr>
              <a:t>The data </a:t>
            </a:r>
          </a:p>
        </p:txBody>
      </p:sp>
    </p:spTree>
    <p:extLst>
      <p:ext uri="{BB962C8B-B14F-4D97-AF65-F5344CB8AC3E}">
        <p14:creationId xmlns:p14="http://schemas.microsoft.com/office/powerpoint/2010/main" val="271786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37BE37C-C80B-1730-528E-DFCCFB35262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7972" y="1456124"/>
            <a:ext cx="3228807" cy="2879260"/>
          </a:xfrm>
        </p:spPr>
      </p:pic>
      <p:pic>
        <p:nvPicPr>
          <p:cNvPr id="7" name="Content Placeholder 6">
            <a:extLst>
              <a:ext uri="{FF2B5EF4-FFF2-40B4-BE49-F238E27FC236}">
                <a16:creationId xmlns:a16="http://schemas.microsoft.com/office/drawing/2014/main" id="{35B8C417-9BBB-22CD-A0C0-C4C156EF5C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8743" y="1544785"/>
            <a:ext cx="3228808" cy="2879260"/>
          </a:xfrm>
        </p:spPr>
      </p:pic>
      <p:sp>
        <p:nvSpPr>
          <p:cNvPr id="9" name="TextBox 8">
            <a:extLst>
              <a:ext uri="{FF2B5EF4-FFF2-40B4-BE49-F238E27FC236}">
                <a16:creationId xmlns:a16="http://schemas.microsoft.com/office/drawing/2014/main" id="{FFB48320-B139-3C21-94A0-DBFCC92D5BDE}"/>
              </a:ext>
            </a:extLst>
          </p:cNvPr>
          <p:cNvSpPr txBox="1"/>
          <p:nvPr/>
        </p:nvSpPr>
        <p:spPr>
          <a:xfrm>
            <a:off x="487972" y="941881"/>
            <a:ext cx="6098952" cy="1028487"/>
          </a:xfrm>
          <a:prstGeom prst="rect">
            <a:avLst/>
          </a:prstGeom>
          <a:noFill/>
        </p:spPr>
        <p:txBody>
          <a:bodyPr wrap="square">
            <a:spAutoFit/>
          </a:bodyPr>
          <a:lstStyle/>
          <a:p>
            <a:pPr algn="l">
              <a:lnSpc>
                <a:spcPts val="1260"/>
              </a:lnSpc>
            </a:pPr>
            <a:r>
              <a:rPr lang="en-GB" sz="2500" b="1" i="0" u="none" strike="noStrike" dirty="0">
                <a:solidFill>
                  <a:srgbClr val="000000"/>
                </a:solidFill>
                <a:effectLst/>
                <a:latin typeface="Times New Roman" panose="02020603050405020304" pitchFamily="18" charset="0"/>
              </a:rPr>
              <a:t>Freedom Writers (2007)</a:t>
            </a:r>
            <a:endParaRPr lang="en-GB" sz="2500" b="1" i="0" u="none" strike="noStrike" dirty="0">
              <a:solidFill>
                <a:srgbClr val="000000"/>
              </a:solidFill>
              <a:effectLst/>
              <a:latin typeface="-webkit-standard"/>
            </a:endParaRPr>
          </a:p>
          <a:p>
            <a:r>
              <a:rPr lang="en-GB" sz="2500" b="1" dirty="0"/>
              <a:t/>
            </a:r>
            <a:br>
              <a:rPr lang="en-GB" sz="2500" b="1" dirty="0"/>
            </a:br>
            <a:endParaRPr lang="en-US" sz="2500" b="1" dirty="0"/>
          </a:p>
        </p:txBody>
      </p:sp>
      <p:sp>
        <p:nvSpPr>
          <p:cNvPr id="11" name="TextBox 10">
            <a:extLst>
              <a:ext uri="{FF2B5EF4-FFF2-40B4-BE49-F238E27FC236}">
                <a16:creationId xmlns:a16="http://schemas.microsoft.com/office/drawing/2014/main" id="{33140F89-BDE3-DED6-618A-B77A65E58206}"/>
              </a:ext>
            </a:extLst>
          </p:cNvPr>
          <p:cNvSpPr txBox="1"/>
          <p:nvPr/>
        </p:nvSpPr>
        <p:spPr>
          <a:xfrm>
            <a:off x="4201014" y="729003"/>
            <a:ext cx="6098952" cy="1241365"/>
          </a:xfrm>
          <a:prstGeom prst="rect">
            <a:avLst/>
          </a:prstGeom>
          <a:noFill/>
        </p:spPr>
        <p:txBody>
          <a:bodyPr wrap="square">
            <a:spAutoFit/>
          </a:bodyPr>
          <a:lstStyle/>
          <a:p>
            <a:pPr algn="l">
              <a:lnSpc>
                <a:spcPts val="1620"/>
              </a:lnSpc>
            </a:pPr>
            <a:r>
              <a:rPr lang="en-GB" sz="2400" b="1" i="0" u="none" strike="noStrike" dirty="0">
                <a:solidFill>
                  <a:srgbClr val="000000"/>
                </a:solidFill>
                <a:effectLst/>
                <a:latin typeface="Times New Roman" panose="02020603050405020304" pitchFamily="18" charset="0"/>
              </a:rPr>
              <a:t/>
            </a:r>
            <a:br>
              <a:rPr lang="en-GB" sz="2400" b="1" i="0" u="none" strike="noStrike" dirty="0">
                <a:solidFill>
                  <a:srgbClr val="000000"/>
                </a:solidFill>
                <a:effectLst/>
                <a:latin typeface="Times New Roman" panose="02020603050405020304" pitchFamily="18" charset="0"/>
              </a:rPr>
            </a:br>
            <a:r>
              <a:rPr lang="en-GB" sz="2400" b="1" i="0" u="none" strike="noStrike" dirty="0">
                <a:solidFill>
                  <a:srgbClr val="000000"/>
                </a:solidFill>
                <a:effectLst/>
                <a:latin typeface="Times New Roman" panose="02020603050405020304" pitchFamily="18" charset="0"/>
              </a:rPr>
              <a:t>Dead Poets Society (1989)</a:t>
            </a:r>
            <a:r>
              <a:rPr lang="en-GB" sz="2400" b="1" i="0" u="none" strike="noStrike" dirty="0">
                <a:solidFill>
                  <a:srgbClr val="000000"/>
                </a:solidFill>
                <a:effectLst/>
                <a:latin typeface="-webkit-standard"/>
              </a:rPr>
              <a:t> </a:t>
            </a:r>
          </a:p>
          <a:p>
            <a:r>
              <a:rPr lang="en-GB" sz="2400" b="1" dirty="0"/>
              <a:t/>
            </a:r>
            <a:br>
              <a:rPr lang="en-GB" sz="2400" b="1" dirty="0"/>
            </a:br>
            <a:endParaRPr lang="en-US" sz="2400" b="1" dirty="0"/>
          </a:p>
        </p:txBody>
      </p:sp>
      <p:pic>
        <p:nvPicPr>
          <p:cNvPr id="3" name="Content Placeholder 5">
            <a:extLst>
              <a:ext uri="{FF2B5EF4-FFF2-40B4-BE49-F238E27FC236}">
                <a16:creationId xmlns:a16="http://schemas.microsoft.com/office/drawing/2014/main" id="{68C0C3C9-44B9-A952-D771-037E693B7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117" y="1456124"/>
            <a:ext cx="3228807" cy="2897274"/>
          </a:xfrm>
          <a:prstGeom prst="rect">
            <a:avLst/>
          </a:prstGeom>
        </p:spPr>
      </p:pic>
      <p:sp>
        <p:nvSpPr>
          <p:cNvPr id="5" name="TextBox 4">
            <a:extLst>
              <a:ext uri="{FF2B5EF4-FFF2-40B4-BE49-F238E27FC236}">
                <a16:creationId xmlns:a16="http://schemas.microsoft.com/office/drawing/2014/main" id="{3A1AF869-82DC-881C-804C-E99169D6B0A2}"/>
              </a:ext>
            </a:extLst>
          </p:cNvPr>
          <p:cNvSpPr txBox="1"/>
          <p:nvPr/>
        </p:nvSpPr>
        <p:spPr>
          <a:xfrm>
            <a:off x="7978017" y="947998"/>
            <a:ext cx="6172790" cy="1151597"/>
          </a:xfrm>
          <a:prstGeom prst="rect">
            <a:avLst/>
          </a:prstGeom>
          <a:noFill/>
        </p:spPr>
        <p:txBody>
          <a:bodyPr wrap="square">
            <a:spAutoFit/>
          </a:bodyPr>
          <a:lstStyle/>
          <a:p>
            <a:pPr algn="l">
              <a:lnSpc>
                <a:spcPts val="1260"/>
              </a:lnSpc>
            </a:pPr>
            <a:r>
              <a:rPr lang="en-GB" sz="2900" b="1" i="0" u="none" strike="noStrike" dirty="0">
                <a:solidFill>
                  <a:srgbClr val="000000"/>
                </a:solidFill>
                <a:effectLst/>
                <a:latin typeface="Times New Roman" panose="02020603050405020304" pitchFamily="18" charset="0"/>
              </a:rPr>
              <a:t>Stand and Deliver (1988)</a:t>
            </a:r>
            <a:endParaRPr lang="en-GB" sz="2900" b="1" i="0" u="none" strike="noStrike" dirty="0">
              <a:solidFill>
                <a:srgbClr val="000000"/>
              </a:solidFill>
              <a:effectLst/>
              <a:latin typeface="-webkit-standard"/>
            </a:endParaRPr>
          </a:p>
          <a:p>
            <a:r>
              <a:rPr lang="en-GB" sz="2900" b="1" dirty="0"/>
              <a:t/>
            </a:r>
            <a:br>
              <a:rPr lang="en-GB" sz="2900" b="1" dirty="0"/>
            </a:br>
            <a:endParaRPr lang="en-US" sz="2900" b="1" dirty="0"/>
          </a:p>
        </p:txBody>
      </p:sp>
    </p:spTree>
    <p:extLst>
      <p:ext uri="{BB962C8B-B14F-4D97-AF65-F5344CB8AC3E}">
        <p14:creationId xmlns:p14="http://schemas.microsoft.com/office/powerpoint/2010/main" val="304791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B7F392-9857-EBFC-4E6E-4F92EEFA4AA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573" y="1062718"/>
            <a:ext cx="3507268" cy="2992437"/>
          </a:xfrm>
        </p:spPr>
      </p:pic>
      <p:pic>
        <p:nvPicPr>
          <p:cNvPr id="7" name="Content Placeholder 6">
            <a:extLst>
              <a:ext uri="{FF2B5EF4-FFF2-40B4-BE49-F238E27FC236}">
                <a16:creationId xmlns:a16="http://schemas.microsoft.com/office/drawing/2014/main" id="{CD7F4B9F-3189-3D6B-D1EA-C0C5CA56D5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38571" y="1114617"/>
            <a:ext cx="3130699" cy="2992437"/>
          </a:xfrm>
        </p:spPr>
      </p:pic>
      <p:sp>
        <p:nvSpPr>
          <p:cNvPr id="9" name="TextBox 8">
            <a:extLst>
              <a:ext uri="{FF2B5EF4-FFF2-40B4-BE49-F238E27FC236}">
                <a16:creationId xmlns:a16="http://schemas.microsoft.com/office/drawing/2014/main" id="{82C5EC08-3794-9E7A-6C5A-639BFDD7328D}"/>
              </a:ext>
            </a:extLst>
          </p:cNvPr>
          <p:cNvSpPr txBox="1"/>
          <p:nvPr/>
        </p:nvSpPr>
        <p:spPr>
          <a:xfrm>
            <a:off x="3735841" y="524109"/>
            <a:ext cx="6098952" cy="538609"/>
          </a:xfrm>
          <a:prstGeom prst="rect">
            <a:avLst/>
          </a:prstGeom>
          <a:noFill/>
        </p:spPr>
        <p:txBody>
          <a:bodyPr wrap="square">
            <a:spAutoFit/>
          </a:bodyPr>
          <a:lstStyle/>
          <a:p>
            <a:r>
              <a:rPr lang="en-US" sz="2900" b="1" dirty="0"/>
              <a:t>School of Rock(1995!</a:t>
            </a:r>
          </a:p>
        </p:txBody>
      </p:sp>
      <p:sp>
        <p:nvSpPr>
          <p:cNvPr id="11" name="TextBox 10">
            <a:extLst>
              <a:ext uri="{FF2B5EF4-FFF2-40B4-BE49-F238E27FC236}">
                <a16:creationId xmlns:a16="http://schemas.microsoft.com/office/drawing/2014/main" id="{A8B0DCC8-53F7-93A6-DE7A-A4C1F676BC25}"/>
              </a:ext>
            </a:extLst>
          </p:cNvPr>
          <p:cNvSpPr txBox="1"/>
          <p:nvPr/>
        </p:nvSpPr>
        <p:spPr>
          <a:xfrm>
            <a:off x="228573" y="576008"/>
            <a:ext cx="6556744" cy="415498"/>
          </a:xfrm>
          <a:prstGeom prst="rect">
            <a:avLst/>
          </a:prstGeom>
          <a:noFill/>
        </p:spPr>
        <p:txBody>
          <a:bodyPr wrap="square">
            <a:spAutoFit/>
          </a:bodyPr>
          <a:lstStyle/>
          <a:p>
            <a:r>
              <a:rPr lang="en-GB" sz="2100" b="1" i="0" u="none" strike="noStrike" dirty="0">
                <a:solidFill>
                  <a:srgbClr val="000000"/>
                </a:solidFill>
                <a:effectLst/>
                <a:latin typeface="Times New Roman" panose="02020603050405020304" pitchFamily="18" charset="0"/>
              </a:rPr>
              <a:t>Mr. Holland’s Opus (1995)</a:t>
            </a:r>
            <a:endParaRPr lang="en-US" sz="2100" b="1" dirty="0"/>
          </a:p>
        </p:txBody>
      </p:sp>
      <p:sp>
        <p:nvSpPr>
          <p:cNvPr id="3" name="TextBox 2">
            <a:extLst>
              <a:ext uri="{FF2B5EF4-FFF2-40B4-BE49-F238E27FC236}">
                <a16:creationId xmlns:a16="http://schemas.microsoft.com/office/drawing/2014/main" id="{2C468047-40C2-687D-E82E-25B7A9394D4D}"/>
              </a:ext>
            </a:extLst>
          </p:cNvPr>
          <p:cNvSpPr txBox="1"/>
          <p:nvPr/>
        </p:nvSpPr>
        <p:spPr>
          <a:xfrm>
            <a:off x="7595405" y="576008"/>
            <a:ext cx="6098952" cy="492443"/>
          </a:xfrm>
          <a:prstGeom prst="rect">
            <a:avLst/>
          </a:prstGeom>
          <a:noFill/>
        </p:spPr>
        <p:txBody>
          <a:bodyPr wrap="square">
            <a:spAutoFit/>
          </a:bodyPr>
          <a:lstStyle/>
          <a:p>
            <a:r>
              <a:rPr lang="en-GB" sz="2600" b="1" i="0" u="none" strike="noStrike" dirty="0">
                <a:solidFill>
                  <a:srgbClr val="000000"/>
                </a:solidFill>
                <a:effectLst/>
                <a:latin typeface="Times New Roman" panose="02020603050405020304" pitchFamily="18" charset="0"/>
              </a:rPr>
              <a:t>The Ron Clark Story (2006)</a:t>
            </a:r>
            <a:endParaRPr lang="en-US" sz="2600" b="1" dirty="0"/>
          </a:p>
        </p:txBody>
      </p:sp>
      <p:pic>
        <p:nvPicPr>
          <p:cNvPr id="5" name="Content Placeholder 6">
            <a:extLst>
              <a:ext uri="{FF2B5EF4-FFF2-40B4-BE49-F238E27FC236}">
                <a16:creationId xmlns:a16="http://schemas.microsoft.com/office/drawing/2014/main" id="{C5670CCA-63EF-86B5-A3CA-2B14A9670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953" y="1164696"/>
            <a:ext cx="3856049" cy="2992437"/>
          </a:xfrm>
          <a:prstGeom prst="rect">
            <a:avLst/>
          </a:prstGeom>
        </p:spPr>
      </p:pic>
      <p:pic>
        <p:nvPicPr>
          <p:cNvPr id="10" name="Content Placeholder 5">
            <a:extLst>
              <a:ext uri="{FF2B5EF4-FFF2-40B4-BE49-F238E27FC236}">
                <a16:creationId xmlns:a16="http://schemas.microsoft.com/office/drawing/2014/main" id="{F6F6CA8A-0BB2-2B65-D863-32145A4CE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571" y="4760001"/>
            <a:ext cx="4745045" cy="1866605"/>
          </a:xfrm>
          <a:prstGeom prst="rect">
            <a:avLst/>
          </a:prstGeom>
        </p:spPr>
      </p:pic>
      <p:sp>
        <p:nvSpPr>
          <p:cNvPr id="13" name="Content Placeholder 2">
            <a:extLst>
              <a:ext uri="{FF2B5EF4-FFF2-40B4-BE49-F238E27FC236}">
                <a16:creationId xmlns:a16="http://schemas.microsoft.com/office/drawing/2014/main" id="{5432899C-C34D-E040-A0A0-F8068A079D32}"/>
              </a:ext>
            </a:extLst>
          </p:cNvPr>
          <p:cNvSpPr txBox="1">
            <a:spLocks/>
          </p:cNvSpPr>
          <p:nvPr/>
        </p:nvSpPr>
        <p:spPr>
          <a:xfrm>
            <a:off x="0" y="3876779"/>
            <a:ext cx="5194767" cy="3633047"/>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900" b="1" dirty="0">
                <a:solidFill>
                  <a:srgbClr val="000000"/>
                </a:solidFill>
                <a:latin typeface="Times New Roman" panose="02020603050405020304" pitchFamily="18" charset="0"/>
              </a:rPr>
              <a:t>Lean on Me (1989</a:t>
            </a:r>
            <a:r>
              <a:rPr lang="ar-SA" sz="2900" b="1" dirty="0">
                <a:solidFill>
                  <a:srgbClr val="000000"/>
                </a:solidFill>
                <a:latin typeface="Times New Roman" panose="02020603050405020304" pitchFamily="18" charset="0"/>
              </a:rPr>
              <a:t>(</a:t>
            </a:r>
            <a:r>
              <a:rPr lang="en-GB" sz="2900" b="1" dirty="0"/>
              <a:t/>
            </a:r>
            <a:br>
              <a:rPr lang="en-GB" sz="2900" b="1" dirty="0"/>
            </a:br>
            <a:endParaRPr lang="en-US" sz="2900" b="1" dirty="0"/>
          </a:p>
        </p:txBody>
      </p:sp>
    </p:spTree>
    <p:extLst>
      <p:ext uri="{BB962C8B-B14F-4D97-AF65-F5344CB8AC3E}">
        <p14:creationId xmlns:p14="http://schemas.microsoft.com/office/powerpoint/2010/main" val="105341571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9148_TF33552983" id="{961483DA-4BD3-44EC-967F-28A9E73D864F}" vid="{5CA6A686-A782-4144-9C39-0617ED3EC6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TotalTime>
  <Words>448</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.SF UI</vt:lpstr>
      <vt:lpstr>.SFUI-Regular</vt:lpstr>
      <vt:lpstr>Calibri</vt:lpstr>
      <vt:lpstr>Franklin Gothic Book</vt:lpstr>
      <vt:lpstr>Franklin Gothic Demi</vt:lpstr>
      <vt:lpstr>Majalla UI</vt:lpstr>
      <vt:lpstr>Times New Roman</vt:lpstr>
      <vt:lpstr>-webkit-standard</vt:lpstr>
      <vt:lpstr>Wingdings</vt:lpstr>
      <vt:lpstr>Wingdings 2</vt:lpstr>
      <vt:lpstr>DividendVTI</vt:lpstr>
      <vt:lpstr>Adapting American Teaching Aids for Iraqi EFL Classrooms</vt:lpstr>
      <vt:lpstr>Introduction</vt:lpstr>
      <vt:lpstr>PowerPoint Presentation</vt:lpstr>
      <vt:lpstr>Types of Teaching Aids</vt:lpstr>
      <vt:lpstr>ADVANTAGES of Activating Teaching Aids  </vt:lpstr>
      <vt:lpstr>Problems with Activating Teaching Aids</vt:lpstr>
      <vt:lpstr>PowerPoint Presentation</vt:lpstr>
      <vt:lpstr>PowerPoint Presentation</vt:lpstr>
      <vt:lpstr>PowerPoint Presentation</vt:lpstr>
      <vt:lpstr>Teaching aids in American Schools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myriam.my0012@outlook.com</dc:creator>
  <cp:lastModifiedBy>Maher</cp:lastModifiedBy>
  <cp:revision>7</cp:revision>
  <dcterms:created xsi:type="dcterms:W3CDTF">2024-11-27T07:12:35Z</dcterms:created>
  <dcterms:modified xsi:type="dcterms:W3CDTF">2024-12-09T07:09:52Z</dcterms:modified>
</cp:coreProperties>
</file>