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8950" y="1510344"/>
            <a:ext cx="5655393" cy="129711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2"/>
                </a:solidFill>
              </a:rPr>
              <a:t>AI-Powered Personalized Learning in Language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6796" y="3823454"/>
            <a:ext cx="5067547" cy="129711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Prof. Dr. </a:t>
            </a:r>
            <a:r>
              <a:rPr lang="en-US" sz="2400" i="1" dirty="0" err="1">
                <a:solidFill>
                  <a:schemeClr val="tx2"/>
                </a:solidFill>
              </a:rPr>
              <a:t>Shaima</a:t>
            </a:r>
            <a:r>
              <a:rPr lang="en-US" sz="2400" i="1" dirty="0">
                <a:solidFill>
                  <a:schemeClr val="tx2"/>
                </a:solidFill>
              </a:rPr>
              <a:t> Mahdi </a:t>
            </a:r>
            <a:r>
              <a:rPr lang="en-US" sz="2400" i="1" dirty="0" err="1">
                <a:solidFill>
                  <a:schemeClr val="tx2"/>
                </a:solidFill>
              </a:rPr>
              <a:t>Saalh</a:t>
            </a:r>
            <a:endParaRPr lang="en-US" sz="2400" i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i="1" dirty="0">
                <a:solidFill>
                  <a:schemeClr val="tx2"/>
                </a:solidFill>
              </a:rPr>
              <a:t>University of Baghdad</a:t>
            </a:r>
          </a:p>
          <a:p>
            <a:pPr>
              <a:lnSpc>
                <a:spcPct val="90000"/>
              </a:lnSpc>
            </a:pPr>
            <a:r>
              <a:rPr lang="en-US" sz="2400" i="1" dirty="0">
                <a:solidFill>
                  <a:schemeClr val="tx2"/>
                </a:solidFill>
              </a:rPr>
              <a:t>College of Education for Women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F693B5FA-98F7-F985-BE62-DA7E2A5D40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8246" y="804672"/>
            <a:ext cx="5156822" cy="523036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AI significantly enhances personalized learning in language education.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Challenges must be addressed for ethical and inclusive implementation.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Call to Action: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Embrace AI as a complementary tool, not replacing traditional methods.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7762" y="797029"/>
            <a:ext cx="3060547" cy="899693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chemeClr val="tx2"/>
                </a:solidFill>
              </a:rPr>
              <a:t>Introduction</a:t>
            </a:r>
          </a:p>
        </p:txBody>
      </p:sp>
      <p:pic>
        <p:nvPicPr>
          <p:cNvPr id="7" name="Graphic 6" descr="Person with Idea">
            <a:extLst>
              <a:ext uri="{FF2B5EF4-FFF2-40B4-BE49-F238E27FC236}">
                <a16:creationId xmlns:a16="http://schemas.microsoft.com/office/drawing/2014/main" id="{3EF54314-E8E7-AE4E-BCB3-1C88E9DCE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265" y="2246777"/>
            <a:ext cx="2746373" cy="27463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6024" y="1800318"/>
            <a:ext cx="6443663" cy="363928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Objective: Understanding AI's role in reshaping personalized learning for language education.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Key Points: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What is personalized learning?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Role of AI in education.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Focus on language learning applications.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976" y="52996"/>
            <a:ext cx="4446455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06" y="1900238"/>
            <a:ext cx="2891790" cy="2671762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AI in Personalized Language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900238"/>
            <a:ext cx="6029325" cy="2834638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- </a:t>
            </a:r>
            <a:r>
              <a:rPr lang="en-US" sz="2800" dirty="0">
                <a:solidFill>
                  <a:schemeClr val="tx2"/>
                </a:solidFill>
              </a:rPr>
              <a:t>Personalized Learning: Tailoring education to individual needs using AI tools.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Key Features: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Real-time feedback and adaptive content.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Scalability for diverse learner profiles.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52" y="1554480"/>
            <a:ext cx="2891790" cy="2303145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Benefits &amp;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066" y="1554480"/>
            <a:ext cx="5371873" cy="3749040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Benefits: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Enhanced self-directed learning.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Higher motivation and engagement.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Significant improvement in language skills.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Challenges: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Ethical considerations (privacy, data security).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Potential inequalities due to digital divides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390" y="800100"/>
            <a:ext cx="2891790" cy="2500312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AI-Powered Platforms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73011" y="5285"/>
            <a:ext cx="5470989" cy="6858000"/>
            <a:chOff x="4897348" y="-5799"/>
            <a:chExt cx="7294653" cy="68580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0444" y="1828799"/>
            <a:ext cx="5892166" cy="377190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Platforms: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Duolingo, Rosetta Stone, AIE.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Outcomes: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Higher completion rates compared to traditional methods.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Statistically significant improvements in engagement and motivation.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58" y="1871663"/>
            <a:ext cx="2891790" cy="2700337"/>
          </a:xfrm>
        </p:spPr>
        <p:txBody>
          <a:bodyPr>
            <a:normAutofit/>
          </a:bodyPr>
          <a:lstStyle/>
          <a:p>
            <a:r>
              <a:rPr lang="en-US" sz="3100" b="1" i="1" dirty="0">
                <a:solidFill>
                  <a:schemeClr val="tx2"/>
                </a:solidFill>
              </a:rPr>
              <a:t>Comparison: AI vs. Traditional Methods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73011" y="5285"/>
            <a:ext cx="5470989" cy="6858000"/>
            <a:chOff x="4897348" y="-5799"/>
            <a:chExt cx="7294653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1048" y="1032987"/>
            <a:ext cx="5648640" cy="47920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- </a:t>
            </a:r>
            <a:r>
              <a:rPr lang="en-US" sz="2800" dirty="0">
                <a:solidFill>
                  <a:schemeClr val="tx2"/>
                </a:solidFill>
              </a:rPr>
              <a:t>Traditional Learning: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Human interaction, fixed pace.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chemeClr val="tx2"/>
                </a:solidFill>
              </a:rPr>
              <a:t>Resource-intensive for personalization.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chemeClr val="tx2"/>
                </a:solidFill>
              </a:rPr>
              <a:t> AI-Based Learning: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Scalable, adaptive, immediate feedback.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Risk of reduced teacher involvement.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US" sz="3100" b="1" i="1" dirty="0">
                <a:solidFill>
                  <a:schemeClr val="tx2"/>
                </a:solidFill>
              </a:rPr>
              <a:t>Implementation Challenges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73011" y="5285"/>
            <a:ext cx="5470989" cy="6858000"/>
            <a:chOff x="4897348" y="-5799"/>
            <a:chExt cx="7294653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3389" y="1032987"/>
            <a:ext cx="4420552" cy="4792027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- </a:t>
            </a:r>
            <a:r>
              <a:rPr lang="en-US" sz="2800" dirty="0">
                <a:solidFill>
                  <a:schemeClr val="tx2"/>
                </a:solidFill>
              </a:rPr>
              <a:t>Technical Challenges: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Development and integration of AI systems.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Ethical Concerns: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Bias in AI algorithms.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Need for robust data protection policies.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- Equity Issues: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Ensuring access to technology for all learners.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US" sz="3100" b="1" i="1" dirty="0">
                <a:solidFill>
                  <a:schemeClr val="tx2"/>
                </a:solidFill>
              </a:rPr>
              <a:t>The Role of Human Teachers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681" y="804672"/>
            <a:ext cx="5163731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Collaborative Approach: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Teachers as facilitators alongside AI.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Emphasizing human interaction and cultural context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US" sz="3100" b="1" i="1" dirty="0">
                <a:solidFill>
                  <a:schemeClr val="tx2"/>
                </a:solidFill>
              </a:rPr>
              <a:t>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804672"/>
            <a:ext cx="5257800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Technological Innovations: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Improved adaptive algorithms.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Integration with AR/VR for immersive learning.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Policy and Ethics: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Guidelines for responsible AI use in education.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  - Bridging the digital divide through infrastructure development.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388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AI-Powered Personalized Learning in Language Education</vt:lpstr>
      <vt:lpstr>Introduction</vt:lpstr>
      <vt:lpstr>AI in Personalized Language Learning</vt:lpstr>
      <vt:lpstr>Benefits &amp; Challenges</vt:lpstr>
      <vt:lpstr>AI-Powered Platforms</vt:lpstr>
      <vt:lpstr>Comparison: AI vs. Traditional Methods</vt:lpstr>
      <vt:lpstr>Implementation Challenges</vt:lpstr>
      <vt:lpstr>The Role of Human Teachers</vt:lpstr>
      <vt:lpstr>Future Directions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AI-Powered Personalized Learning in Language Education</dc:title>
  <dc:subject/>
  <dc:creator>User</dc:creator>
  <cp:keywords/>
  <dc:description>generated using python-pptx</dc:description>
  <cp:lastModifiedBy>Maher</cp:lastModifiedBy>
  <cp:revision>6</cp:revision>
  <dcterms:created xsi:type="dcterms:W3CDTF">2013-01-27T09:14:16Z</dcterms:created>
  <dcterms:modified xsi:type="dcterms:W3CDTF">2024-12-09T07:08:23Z</dcterms:modified>
  <cp:category/>
</cp:coreProperties>
</file>