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98" r:id="rId3"/>
    <p:sldId id="295" r:id="rId4"/>
    <p:sldId id="299" r:id="rId5"/>
    <p:sldId id="290" r:id="rId6"/>
    <p:sldId id="291" r:id="rId7"/>
    <p:sldId id="289" r:id="rId8"/>
    <p:sldId id="269" r:id="rId9"/>
    <p:sldId id="297" r:id="rId10"/>
    <p:sldId id="281" r:id="rId11"/>
    <p:sldId id="280" r:id="rId12"/>
    <p:sldId id="267" r:id="rId13"/>
    <p:sldId id="276" r:id="rId14"/>
    <p:sldId id="277" r:id="rId15"/>
    <p:sldId id="275" r:id="rId16"/>
    <p:sldId id="282" r:id="rId17"/>
    <p:sldId id="300" r:id="rId18"/>
    <p:sldId id="283" r:id="rId19"/>
    <p:sldId id="302" r:id="rId20"/>
    <p:sldId id="284" r:id="rId21"/>
    <p:sldId id="285" r:id="rId22"/>
    <p:sldId id="287" r:id="rId23"/>
    <p:sldId id="286" r:id="rId24"/>
    <p:sldId id="301"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B87B0E3-A7F5-43ED-B4DC-8C938854263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80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7B0E3-A7F5-43ED-B4DC-8C9388542634}" type="slidenum">
              <a:rPr lang="en-US" smtClean="0"/>
              <a:t>‹#›</a:t>
            </a:fld>
            <a:endParaRPr lang="en-US" dirty="0"/>
          </a:p>
        </p:txBody>
      </p:sp>
    </p:spTree>
    <p:extLst>
      <p:ext uri="{BB962C8B-B14F-4D97-AF65-F5344CB8AC3E}">
        <p14:creationId xmlns:p14="http://schemas.microsoft.com/office/powerpoint/2010/main" val="334794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07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588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spTree>
    <p:extLst>
      <p:ext uri="{BB962C8B-B14F-4D97-AF65-F5344CB8AC3E}">
        <p14:creationId xmlns:p14="http://schemas.microsoft.com/office/powerpoint/2010/main" val="348610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37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80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43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37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spTree>
    <p:extLst>
      <p:ext uri="{BB962C8B-B14F-4D97-AF65-F5344CB8AC3E}">
        <p14:creationId xmlns:p14="http://schemas.microsoft.com/office/powerpoint/2010/main" val="149084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7B0E3-A7F5-43ED-B4DC-8C938854263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7B0E3-A7F5-43ED-B4DC-8C9388542634}" type="slidenum">
              <a:rPr lang="en-US" smtClean="0"/>
              <a:t>‹#›</a:t>
            </a:fld>
            <a:endParaRPr lang="en-US" dirty="0"/>
          </a:p>
        </p:txBody>
      </p:sp>
    </p:spTree>
    <p:extLst>
      <p:ext uri="{BB962C8B-B14F-4D97-AF65-F5344CB8AC3E}">
        <p14:creationId xmlns:p14="http://schemas.microsoft.com/office/powerpoint/2010/main" val="286053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87B0E3-A7F5-43ED-B4DC-8C938854263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29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87B0E3-A7F5-43ED-B4DC-8C93885426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86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87B0E3-A7F5-43ED-B4DC-8C9388542634}" type="slidenum">
              <a:rPr lang="en-US" smtClean="0"/>
              <a:t>‹#›</a:t>
            </a:fld>
            <a:endParaRPr lang="en-US" dirty="0"/>
          </a:p>
        </p:txBody>
      </p:sp>
    </p:spTree>
    <p:extLst>
      <p:ext uri="{BB962C8B-B14F-4D97-AF65-F5344CB8AC3E}">
        <p14:creationId xmlns:p14="http://schemas.microsoft.com/office/powerpoint/2010/main" val="256113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7B0E3-A7F5-43ED-B4DC-8C938854263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55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D652E7-FC4C-44B4-AA81-1A114A2BBA45}"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7B0E3-A7F5-43ED-B4DC-8C9388542634}" type="slidenum">
              <a:rPr lang="en-US" smtClean="0"/>
              <a:t>‹#›</a:t>
            </a:fld>
            <a:endParaRPr lang="en-US" dirty="0"/>
          </a:p>
        </p:txBody>
      </p:sp>
    </p:spTree>
    <p:extLst>
      <p:ext uri="{BB962C8B-B14F-4D97-AF65-F5344CB8AC3E}">
        <p14:creationId xmlns:p14="http://schemas.microsoft.com/office/powerpoint/2010/main" val="260942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D652E7-FC4C-44B4-AA81-1A114A2BBA45}" type="datetimeFigureOut">
              <a:rPr lang="en-US" smtClean="0"/>
              <a:t>12/9/2024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87B0E3-A7F5-43ED-B4DC-8C9388542634}" type="slidenum">
              <a:rPr lang="en-US" smtClean="0"/>
              <a:t>‹#›</a:t>
            </a:fld>
            <a:endParaRPr lang="en-US" dirty="0"/>
          </a:p>
        </p:txBody>
      </p:sp>
    </p:spTree>
    <p:extLst>
      <p:ext uri="{BB962C8B-B14F-4D97-AF65-F5344CB8AC3E}">
        <p14:creationId xmlns:p14="http://schemas.microsoft.com/office/powerpoint/2010/main" val="196295239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76DF-9A33-4B22-B567-17A3AD494552}"/>
              </a:ext>
            </a:extLst>
          </p:cNvPr>
          <p:cNvSpPr>
            <a:spLocks noGrp="1"/>
          </p:cNvSpPr>
          <p:nvPr>
            <p:ph type="ctrTitle"/>
          </p:nvPr>
        </p:nvSpPr>
        <p:spPr>
          <a:xfrm>
            <a:off x="2704590" y="499874"/>
            <a:ext cx="6815669" cy="2996362"/>
          </a:xfrm>
        </p:spPr>
        <p:txBody>
          <a:bodyPr>
            <a:normAutofit/>
          </a:bodyPr>
          <a:lstStyle/>
          <a:p>
            <a:pPr algn="ctr"/>
            <a:r>
              <a:rPr lang="en-US" sz="4000" b="1" dirty="0"/>
              <a:t>Autonomous Learning and its Role in Developing Personal and Productivity Skills </a:t>
            </a:r>
          </a:p>
        </p:txBody>
      </p:sp>
      <p:sp>
        <p:nvSpPr>
          <p:cNvPr id="3" name="Subtitle 2">
            <a:extLst>
              <a:ext uri="{FF2B5EF4-FFF2-40B4-BE49-F238E27FC236}">
                <a16:creationId xmlns:a16="http://schemas.microsoft.com/office/drawing/2014/main" id="{7446D1D4-B001-4993-BDB2-A81AAD9F7C17}"/>
              </a:ext>
            </a:extLst>
          </p:cNvPr>
          <p:cNvSpPr>
            <a:spLocks noGrp="1"/>
          </p:cNvSpPr>
          <p:nvPr>
            <p:ph type="subTitle" idx="1"/>
          </p:nvPr>
        </p:nvSpPr>
        <p:spPr>
          <a:xfrm>
            <a:off x="2692398" y="3810000"/>
            <a:ext cx="6815669" cy="1568823"/>
          </a:xfrm>
        </p:spPr>
        <p:txBody>
          <a:bodyPr>
            <a:noAutofit/>
          </a:bodyPr>
          <a:lstStyle/>
          <a:p>
            <a:r>
              <a:rPr lang="en-US" sz="2400" b="1" dirty="0">
                <a:solidFill>
                  <a:srgbClr val="C00000"/>
                </a:solidFill>
              </a:rPr>
              <a:t>By:</a:t>
            </a:r>
          </a:p>
          <a:p>
            <a:r>
              <a:rPr lang="en-US" sz="2400" b="1" dirty="0">
                <a:solidFill>
                  <a:srgbClr val="C00000"/>
                </a:solidFill>
              </a:rPr>
              <a:t>Dr. Hind Salim </a:t>
            </a:r>
            <a:r>
              <a:rPr lang="en-US" sz="2400" b="1" dirty="0" err="1">
                <a:solidFill>
                  <a:srgbClr val="C00000"/>
                </a:solidFill>
              </a:rPr>
              <a:t>Kashkool</a:t>
            </a:r>
            <a:endParaRPr lang="en-US" sz="2400" b="1" dirty="0">
              <a:solidFill>
                <a:srgbClr val="C00000"/>
              </a:solidFill>
            </a:endParaRPr>
          </a:p>
        </p:txBody>
      </p:sp>
    </p:spTree>
    <p:extLst>
      <p:ext uri="{BB962C8B-B14F-4D97-AF65-F5344CB8AC3E}">
        <p14:creationId xmlns:p14="http://schemas.microsoft.com/office/powerpoint/2010/main" val="197520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498D-011D-46AC-8E46-B611B6EEA6E7}"/>
              </a:ext>
            </a:extLst>
          </p:cNvPr>
          <p:cNvSpPr>
            <a:spLocks noGrp="1"/>
          </p:cNvSpPr>
          <p:nvPr>
            <p:ph type="title"/>
          </p:nvPr>
        </p:nvSpPr>
        <p:spPr/>
        <p:txBody>
          <a:bodyPr/>
          <a:lstStyle/>
          <a:p>
            <a:endParaRPr lang="en-US" dirty="0"/>
          </a:p>
        </p:txBody>
      </p:sp>
      <p:pic>
        <p:nvPicPr>
          <p:cNvPr id="19458" name="Picture 2" descr="slide13">
            <a:extLst>
              <a:ext uri="{FF2B5EF4-FFF2-40B4-BE49-F238E27FC236}">
                <a16:creationId xmlns:a16="http://schemas.microsoft.com/office/drawing/2014/main" id="{0474E536-3D75-4BB0-B2AF-CBDC4F5939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8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D4D-7D85-4D68-88BB-0D2D847021A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E6D1CB9-166B-4D7B-87C0-84C45A1AA0C5}"/>
              </a:ext>
            </a:extLst>
          </p:cNvPr>
          <p:cNvSpPr>
            <a:spLocks noGrp="1"/>
          </p:cNvSpPr>
          <p:nvPr>
            <p:ph idx="1"/>
          </p:nvPr>
        </p:nvSpPr>
        <p:spPr/>
        <p:txBody>
          <a:bodyPr/>
          <a:lstStyle/>
          <a:p>
            <a:endParaRPr lang="en-US" dirty="0"/>
          </a:p>
        </p:txBody>
      </p:sp>
      <p:pic>
        <p:nvPicPr>
          <p:cNvPr id="18434" name="Picture 2" descr="https://image1.slideserve.com/1593852/slide24-l.jpg">
            <a:extLst>
              <a:ext uri="{FF2B5EF4-FFF2-40B4-BE49-F238E27FC236}">
                <a16:creationId xmlns:a16="http://schemas.microsoft.com/office/drawing/2014/main" id="{B8C8D659-0061-40E4-BD5A-11CBB33CF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5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D50B-51AB-41CD-9CE2-DF0998E1B5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60924A2-09A1-4C54-A833-3CE8FE5324E4}"/>
              </a:ext>
            </a:extLst>
          </p:cNvPr>
          <p:cNvSpPr>
            <a:spLocks noGrp="1"/>
          </p:cNvSpPr>
          <p:nvPr>
            <p:ph idx="1"/>
          </p:nvPr>
        </p:nvSpPr>
        <p:spPr/>
        <p:txBody>
          <a:bodyPr/>
          <a:lstStyle/>
          <a:p>
            <a:endParaRPr lang="en-US" dirty="0"/>
          </a:p>
        </p:txBody>
      </p:sp>
      <p:pic>
        <p:nvPicPr>
          <p:cNvPr id="10242" name="Picture 2" descr="https://image3.slideserve.com/5761369/different-levels-of-autonomy-in-language-learning-l.jpg">
            <a:extLst>
              <a:ext uri="{FF2B5EF4-FFF2-40B4-BE49-F238E27FC236}">
                <a16:creationId xmlns:a16="http://schemas.microsoft.com/office/drawing/2014/main" id="{9DC7C3F7-EA5D-4D3B-AC60-7F2EEC463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
            <a:ext cx="13033248" cy="747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1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DF48-48FD-4272-8CD7-9009769CE213}"/>
              </a:ext>
            </a:extLst>
          </p:cNvPr>
          <p:cNvSpPr>
            <a:spLocks noGrp="1"/>
          </p:cNvSpPr>
          <p:nvPr>
            <p:ph type="title"/>
          </p:nvPr>
        </p:nvSpPr>
        <p:spPr>
          <a:xfrm>
            <a:off x="402336" y="109728"/>
            <a:ext cx="10341864" cy="987552"/>
          </a:xfrm>
        </p:spPr>
        <p:txBody>
          <a:bodyPr/>
          <a:lstStyle/>
          <a:p>
            <a:r>
              <a:rPr lang="en-US" b="1" dirty="0">
                <a:solidFill>
                  <a:srgbClr val="C00000"/>
                </a:solidFill>
              </a:rPr>
              <a:t>What are Productivity Skills </a:t>
            </a:r>
          </a:p>
        </p:txBody>
      </p:sp>
      <p:sp>
        <p:nvSpPr>
          <p:cNvPr id="3" name="Content Placeholder 2">
            <a:extLst>
              <a:ext uri="{FF2B5EF4-FFF2-40B4-BE49-F238E27FC236}">
                <a16:creationId xmlns:a16="http://schemas.microsoft.com/office/drawing/2014/main" id="{3D7E3283-4E11-4396-BFD8-E332256DFE75}"/>
              </a:ext>
            </a:extLst>
          </p:cNvPr>
          <p:cNvSpPr>
            <a:spLocks noGrp="1"/>
          </p:cNvSpPr>
          <p:nvPr>
            <p:ph idx="1"/>
          </p:nvPr>
        </p:nvSpPr>
        <p:spPr>
          <a:xfrm>
            <a:off x="402336" y="890016"/>
            <a:ext cx="11472672" cy="5571744"/>
          </a:xfrm>
        </p:spPr>
        <p:txBody>
          <a:bodyPr>
            <a:normAutofit lnSpcReduction="10000"/>
          </a:bodyPr>
          <a:lstStyle/>
          <a:p>
            <a:pPr>
              <a:lnSpc>
                <a:spcPct val="150000"/>
              </a:lnSpc>
            </a:pPr>
            <a:r>
              <a:rPr lang="en-US" sz="3200" b="1" dirty="0"/>
              <a:t>Productivity skills are a set of complementary competencies that help individuals effectively and efficiently manage their time, prioritize tasks, and accomplish goals. These skills are critical in today’s fast-paced world, where efficiency and effectiveness are valued in all areas of life. Whether in the workplace, in school, or in personal life, possessing strong productivity skills can significantly increase one’s chances of success and satisfaction.</a:t>
            </a:r>
          </a:p>
        </p:txBody>
      </p:sp>
    </p:spTree>
    <p:extLst>
      <p:ext uri="{BB962C8B-B14F-4D97-AF65-F5344CB8AC3E}">
        <p14:creationId xmlns:p14="http://schemas.microsoft.com/office/powerpoint/2010/main" val="146181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A873C-679C-4487-ADE4-560F1AE79FFD}"/>
              </a:ext>
            </a:extLst>
          </p:cNvPr>
          <p:cNvSpPr>
            <a:spLocks noGrp="1"/>
          </p:cNvSpPr>
          <p:nvPr>
            <p:ph idx="1"/>
          </p:nvPr>
        </p:nvSpPr>
        <p:spPr>
          <a:xfrm>
            <a:off x="829056" y="555812"/>
            <a:ext cx="10582656" cy="5747452"/>
          </a:xfrm>
        </p:spPr>
        <p:txBody>
          <a:bodyPr>
            <a:normAutofit fontScale="92500"/>
          </a:bodyPr>
          <a:lstStyle/>
          <a:p>
            <a:pPr marL="0" indent="0">
              <a:buNone/>
            </a:pPr>
            <a:r>
              <a:rPr lang="en-US" sz="3600" b="1" dirty="0">
                <a:solidFill>
                  <a:srgbClr val="C00000"/>
                </a:solidFill>
              </a:rPr>
              <a:t>Understanding Productivity Skills</a:t>
            </a:r>
          </a:p>
          <a:p>
            <a:pPr marL="0" indent="0">
              <a:lnSpc>
                <a:spcPct val="200000"/>
              </a:lnSpc>
              <a:buNone/>
            </a:pPr>
            <a:r>
              <a:rPr lang="en-US" sz="2800" b="1" dirty="0"/>
              <a:t>       Productivity skills are the abilities and techniques that individuals use to maximize their output while minimizing their input. These skills are vital in helping people achieve their goals by enabling them to manage their time and resources effectively. Productivity skills include the ability to manage time, and set achievable goals. They also involve the ability to focus, eliminate distractions, and work efficiently.</a:t>
            </a:r>
          </a:p>
        </p:txBody>
      </p:sp>
    </p:spTree>
    <p:extLst>
      <p:ext uri="{BB962C8B-B14F-4D97-AF65-F5344CB8AC3E}">
        <p14:creationId xmlns:p14="http://schemas.microsoft.com/office/powerpoint/2010/main" val="106195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1042-1234-43FE-9358-7484513604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AE3D43C-E30E-467E-A838-C8AD84DFD985}"/>
              </a:ext>
            </a:extLst>
          </p:cNvPr>
          <p:cNvSpPr>
            <a:spLocks noGrp="1"/>
          </p:cNvSpPr>
          <p:nvPr>
            <p:ph idx="1"/>
          </p:nvPr>
        </p:nvSpPr>
        <p:spPr/>
        <p:txBody>
          <a:bodyPr/>
          <a:lstStyle/>
          <a:p>
            <a:endParaRPr lang="en-US" dirty="0"/>
          </a:p>
        </p:txBody>
      </p:sp>
      <p:pic>
        <p:nvPicPr>
          <p:cNvPr id="20482" name="Picture 2" descr="https://www.abmotivation.com/wp-content/uploads/2023/08/the-importance-of-productivity-skills-in-achieving-success_1136.jpg">
            <a:extLst>
              <a:ext uri="{FF2B5EF4-FFF2-40B4-BE49-F238E27FC236}">
                <a16:creationId xmlns:a16="http://schemas.microsoft.com/office/drawing/2014/main" id="{88445D84-9612-4277-A780-89BAFE0A9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4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A60C1-E898-4ED6-9E93-B393195143DF}"/>
              </a:ext>
            </a:extLst>
          </p:cNvPr>
          <p:cNvSpPr>
            <a:spLocks noGrp="1"/>
          </p:cNvSpPr>
          <p:nvPr>
            <p:ph idx="1"/>
          </p:nvPr>
        </p:nvSpPr>
        <p:spPr>
          <a:xfrm>
            <a:off x="743712" y="609600"/>
            <a:ext cx="10741152" cy="5699760"/>
          </a:xfrm>
        </p:spPr>
        <p:txBody>
          <a:bodyPr>
            <a:normAutofit/>
          </a:bodyPr>
          <a:lstStyle/>
          <a:p>
            <a:pPr marL="0" indent="0">
              <a:buNone/>
            </a:pPr>
            <a:r>
              <a:rPr lang="en-US" sz="3600" b="1" dirty="0">
                <a:solidFill>
                  <a:srgbClr val="C00000"/>
                </a:solidFill>
              </a:rPr>
              <a:t>Prioritization</a:t>
            </a:r>
          </a:p>
          <a:p>
            <a:pPr marL="0" indent="0">
              <a:buNone/>
            </a:pPr>
            <a:r>
              <a:rPr lang="en-US" sz="3200" b="1" dirty="0"/>
              <a:t>     </a:t>
            </a:r>
            <a:r>
              <a:rPr lang="en-US" sz="3600" b="1" dirty="0"/>
              <a:t>Prioritization is a vital productivity skill that involves identifying the most critical tasks and completing them first. This skill helps individuals to manage their time efficiently and ensures that they achieve their goals. Prioritization involves evaluating tasks based on their urgency, importance, and impact, and then allocating resources accordingly.</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30766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495FD-485C-4250-B8EB-0948AB0A50A6}"/>
              </a:ext>
            </a:extLst>
          </p:cNvPr>
          <p:cNvSpPr>
            <a:spLocks noGrp="1"/>
          </p:cNvSpPr>
          <p:nvPr>
            <p:ph idx="1"/>
          </p:nvPr>
        </p:nvSpPr>
        <p:spPr>
          <a:xfrm>
            <a:off x="708212" y="636493"/>
            <a:ext cx="10685929" cy="5620871"/>
          </a:xfrm>
        </p:spPr>
        <p:txBody>
          <a:bodyPr/>
          <a:lstStyle/>
          <a:p>
            <a:pPr marL="0" indent="0">
              <a:buNone/>
            </a:pPr>
            <a:r>
              <a:rPr lang="en-US" sz="3200" b="1" dirty="0">
                <a:solidFill>
                  <a:srgbClr val="C00000"/>
                </a:solidFill>
                <a:highlight>
                  <a:srgbClr val="C0C0C0"/>
                </a:highlight>
              </a:rPr>
              <a:t>Time Management</a:t>
            </a:r>
          </a:p>
          <a:p>
            <a:pPr marL="0" indent="0" algn="just">
              <a:buNone/>
            </a:pPr>
            <a:r>
              <a:rPr lang="en-US" b="1" dirty="0"/>
              <a:t>     </a:t>
            </a:r>
            <a:r>
              <a:rPr lang="en-US" sz="3600" b="1" dirty="0"/>
              <a:t>Time management is another essential productivity skill that involves the ability to manage time effectively. This skill helps individuals to allocate their time to activities that are most important to them.        Time management also involves setting realistic deadlines, avoiding procrastination, and minimizing interruptions.</a:t>
            </a:r>
          </a:p>
          <a:p>
            <a:endParaRPr lang="en-US" dirty="0"/>
          </a:p>
        </p:txBody>
      </p:sp>
    </p:spTree>
    <p:extLst>
      <p:ext uri="{BB962C8B-B14F-4D97-AF65-F5344CB8AC3E}">
        <p14:creationId xmlns:p14="http://schemas.microsoft.com/office/powerpoint/2010/main" val="113547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A877E-D395-4652-B22F-019C8049B4BF}"/>
              </a:ext>
            </a:extLst>
          </p:cNvPr>
          <p:cNvSpPr>
            <a:spLocks noGrp="1"/>
          </p:cNvSpPr>
          <p:nvPr>
            <p:ph idx="1"/>
          </p:nvPr>
        </p:nvSpPr>
        <p:spPr>
          <a:xfrm>
            <a:off x="829056" y="641130"/>
            <a:ext cx="10741152" cy="5668229"/>
          </a:xfrm>
        </p:spPr>
        <p:txBody>
          <a:bodyPr>
            <a:normAutofit/>
          </a:bodyPr>
          <a:lstStyle/>
          <a:p>
            <a:pPr marL="0" indent="0">
              <a:buNone/>
            </a:pPr>
            <a:r>
              <a:rPr lang="en-US" sz="3200" b="1" dirty="0">
                <a:solidFill>
                  <a:srgbClr val="C00000"/>
                </a:solidFill>
              </a:rPr>
              <a:t>Goal Setting</a:t>
            </a:r>
          </a:p>
          <a:p>
            <a:pPr marL="0" indent="0">
              <a:buNone/>
            </a:pPr>
            <a:r>
              <a:rPr lang="en-US" sz="2800" dirty="0"/>
              <a:t>     </a:t>
            </a:r>
            <a:r>
              <a:rPr lang="en-US" sz="4000" b="1" dirty="0"/>
              <a:t>Goal setting is a crucial productivity skill that involves setting clear, achievable goals. This skill helps individuals to focus on what they want to achieve and enables them to measure their progress. Goal setting also involves breaking down larger goals into smaller, more manageable tasks.</a:t>
            </a:r>
          </a:p>
        </p:txBody>
      </p:sp>
    </p:spTree>
    <p:extLst>
      <p:ext uri="{BB962C8B-B14F-4D97-AF65-F5344CB8AC3E}">
        <p14:creationId xmlns:p14="http://schemas.microsoft.com/office/powerpoint/2010/main" val="117399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CB8E8-A86D-4CFD-B0ED-0A31BA40547C}"/>
              </a:ext>
            </a:extLst>
          </p:cNvPr>
          <p:cNvSpPr>
            <a:spLocks noGrp="1"/>
          </p:cNvSpPr>
          <p:nvPr>
            <p:ph idx="1"/>
          </p:nvPr>
        </p:nvSpPr>
        <p:spPr>
          <a:xfrm>
            <a:off x="1295401" y="704193"/>
            <a:ext cx="9601196" cy="5171675"/>
          </a:xfrm>
        </p:spPr>
        <p:txBody>
          <a:bodyPr>
            <a:normAutofit lnSpcReduction="10000"/>
          </a:bodyPr>
          <a:lstStyle/>
          <a:p>
            <a:pPr marL="0" indent="0">
              <a:buNone/>
            </a:pPr>
            <a:r>
              <a:rPr lang="en-US" sz="4000" b="1" dirty="0">
                <a:solidFill>
                  <a:srgbClr val="C00000"/>
                </a:solidFill>
              </a:rPr>
              <a:t>Focus</a:t>
            </a:r>
          </a:p>
          <a:p>
            <a:pPr marL="0" indent="0">
              <a:buNone/>
            </a:pPr>
            <a:r>
              <a:rPr lang="en-US" sz="4000" b="1" dirty="0"/>
              <a:t>   Focus is a critical productivity skill that involves the ability to concentrate on tasks without getting distracted. This skill helps individuals to work efficiently and complete tasks quickly. Focus involves eliminating distractions, managing interruptions, and maintaining concentration.</a:t>
            </a:r>
          </a:p>
          <a:p>
            <a:endParaRPr lang="en-US" dirty="0"/>
          </a:p>
        </p:txBody>
      </p:sp>
    </p:spTree>
    <p:extLst>
      <p:ext uri="{BB962C8B-B14F-4D97-AF65-F5344CB8AC3E}">
        <p14:creationId xmlns:p14="http://schemas.microsoft.com/office/powerpoint/2010/main" val="128424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8F0C-F58B-4D22-8D71-64073174DE35}"/>
              </a:ext>
            </a:extLst>
          </p:cNvPr>
          <p:cNvSpPr>
            <a:spLocks noGrp="1"/>
          </p:cNvSpPr>
          <p:nvPr>
            <p:ph type="title"/>
          </p:nvPr>
        </p:nvSpPr>
        <p:spPr>
          <a:xfrm>
            <a:off x="1295402" y="896471"/>
            <a:ext cx="9601196" cy="5262281"/>
          </a:xfrm>
        </p:spPr>
        <p:txBody>
          <a:bodyPr>
            <a:normAutofit fontScale="90000"/>
          </a:bodyPr>
          <a:lstStyle/>
          <a:p>
            <a:r>
              <a:rPr lang="en-US" b="1" dirty="0">
                <a:solidFill>
                  <a:srgbClr val="C00000"/>
                </a:solidFill>
              </a:rPr>
              <a:t>What is learner autonomy?</a:t>
            </a:r>
            <a:r>
              <a:rPr lang="en-US" dirty="0"/>
              <a:t/>
            </a:r>
            <a:br>
              <a:rPr lang="en-US" dirty="0"/>
            </a:br>
            <a:r>
              <a:rPr lang="en-US" b="1" dirty="0"/>
              <a:t>Learner autonomy is a concept that describes the ability of learners to take control of their own learning journey. The theory is that by giving learners the freedom to take responsibility for their learning including what they learn and how they learn .</a:t>
            </a:r>
          </a:p>
        </p:txBody>
      </p:sp>
    </p:spTree>
    <p:extLst>
      <p:ext uri="{BB962C8B-B14F-4D97-AF65-F5344CB8AC3E}">
        <p14:creationId xmlns:p14="http://schemas.microsoft.com/office/powerpoint/2010/main" val="1553847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FA92D-E97F-4C2F-B866-0B849FCCBF06}"/>
              </a:ext>
            </a:extLst>
          </p:cNvPr>
          <p:cNvSpPr>
            <a:spLocks noGrp="1"/>
          </p:cNvSpPr>
          <p:nvPr>
            <p:ph idx="1"/>
          </p:nvPr>
        </p:nvSpPr>
        <p:spPr>
          <a:xfrm>
            <a:off x="694944" y="977153"/>
            <a:ext cx="11048821" cy="5289176"/>
          </a:xfrm>
        </p:spPr>
        <p:txBody>
          <a:bodyPr>
            <a:normAutofit/>
          </a:bodyPr>
          <a:lstStyle/>
          <a:p>
            <a:pPr marL="0" indent="0">
              <a:buNone/>
            </a:pPr>
            <a:r>
              <a:rPr lang="en-US" sz="3600" b="1" dirty="0">
                <a:solidFill>
                  <a:srgbClr val="C00000"/>
                </a:solidFill>
              </a:rPr>
              <a:t>Efficiency</a:t>
            </a:r>
          </a:p>
          <a:p>
            <a:pPr marL="0" indent="0">
              <a:buNone/>
            </a:pPr>
            <a:r>
              <a:rPr lang="en-US" sz="3600" b="1" dirty="0"/>
              <a:t>    </a:t>
            </a:r>
            <a:r>
              <a:rPr lang="en-US" sz="4000" b="1" dirty="0"/>
              <a:t>Efficiency is another essential productivity skill that involves the ability to complete tasks quickly and with minimal waste. This skill helps individuals to maximize their output while minimizing their input. Efficiency involves using resources effectively, eliminating unnecessary steps, and streamlining processes.</a:t>
            </a:r>
          </a:p>
        </p:txBody>
      </p:sp>
    </p:spTree>
    <p:extLst>
      <p:ext uri="{BB962C8B-B14F-4D97-AF65-F5344CB8AC3E}">
        <p14:creationId xmlns:p14="http://schemas.microsoft.com/office/powerpoint/2010/main" val="354140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48A39-0D55-4259-91C3-A4E2F2F87397}"/>
              </a:ext>
            </a:extLst>
          </p:cNvPr>
          <p:cNvSpPr>
            <a:spLocks noGrp="1"/>
          </p:cNvSpPr>
          <p:nvPr>
            <p:ph idx="1"/>
          </p:nvPr>
        </p:nvSpPr>
        <p:spPr>
          <a:xfrm>
            <a:off x="890016" y="564776"/>
            <a:ext cx="10338816" cy="5576048"/>
          </a:xfrm>
        </p:spPr>
        <p:txBody>
          <a:bodyPr>
            <a:normAutofit fontScale="62500" lnSpcReduction="20000"/>
          </a:bodyPr>
          <a:lstStyle/>
          <a:p>
            <a:pPr marL="0" indent="0">
              <a:buNone/>
            </a:pPr>
            <a:r>
              <a:rPr lang="en-US" sz="5100" b="1" dirty="0">
                <a:solidFill>
                  <a:srgbClr val="0070C0"/>
                </a:solidFill>
                <a:highlight>
                  <a:srgbClr val="00FF00"/>
                </a:highlight>
              </a:rPr>
              <a:t>How can one develop or improve productivity skills?</a:t>
            </a:r>
          </a:p>
          <a:p>
            <a:pPr marL="0" indent="0">
              <a:buNone/>
            </a:pPr>
            <a:r>
              <a:rPr lang="en-US" dirty="0"/>
              <a:t>     </a:t>
            </a:r>
            <a:r>
              <a:rPr lang="en-US" sz="3800" b="1" dirty="0"/>
              <a:t>Productivity skills can be developed and improved through various techniques, such as :</a:t>
            </a:r>
          </a:p>
          <a:p>
            <a:r>
              <a:rPr lang="en-US" sz="5800" b="1" dirty="0">
                <a:solidFill>
                  <a:srgbClr val="C00000"/>
                </a:solidFill>
              </a:rPr>
              <a:t>Setting realistic goals and deadlines. </a:t>
            </a:r>
          </a:p>
          <a:p>
            <a:r>
              <a:rPr lang="en-US" sz="5800" b="1" dirty="0">
                <a:solidFill>
                  <a:srgbClr val="C00000"/>
                </a:solidFill>
              </a:rPr>
              <a:t> Breaking tasks into smaller manageable chunks.</a:t>
            </a:r>
          </a:p>
          <a:p>
            <a:r>
              <a:rPr lang="en-US" sz="5800" b="1" dirty="0">
                <a:solidFill>
                  <a:srgbClr val="C00000"/>
                </a:solidFill>
              </a:rPr>
              <a:t> Eliminating or delegating non-essential tasks.</a:t>
            </a:r>
          </a:p>
          <a:p>
            <a:r>
              <a:rPr lang="en-US" sz="5800" b="1" dirty="0">
                <a:solidFill>
                  <a:srgbClr val="C00000"/>
                </a:solidFill>
              </a:rPr>
              <a:t> Developing effective communication skills.</a:t>
            </a:r>
          </a:p>
          <a:p>
            <a:r>
              <a:rPr lang="en-US" sz="5800" b="1" dirty="0">
                <a:solidFill>
                  <a:srgbClr val="C00000"/>
                </a:solidFill>
              </a:rPr>
              <a:t>Practicing self discipline and time management strategies. </a:t>
            </a:r>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dirty="0"/>
          </a:p>
        </p:txBody>
      </p:sp>
    </p:spTree>
    <p:extLst>
      <p:ext uri="{BB962C8B-B14F-4D97-AF65-F5344CB8AC3E}">
        <p14:creationId xmlns:p14="http://schemas.microsoft.com/office/powerpoint/2010/main" val="40326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6D33-F2CA-4834-8ABB-13183483E3DE}"/>
              </a:ext>
            </a:extLst>
          </p:cNvPr>
          <p:cNvSpPr>
            <a:spLocks noGrp="1"/>
          </p:cNvSpPr>
          <p:nvPr>
            <p:ph type="title"/>
          </p:nvPr>
        </p:nvSpPr>
        <p:spPr/>
        <p:txBody>
          <a:bodyPr/>
          <a:lstStyle/>
          <a:p>
            <a:endParaRPr lang="en-US"/>
          </a:p>
        </p:txBody>
      </p:sp>
      <p:pic>
        <p:nvPicPr>
          <p:cNvPr id="21506" name="Picture 2" descr="https://thumbs.dreamstime.com/b/writing-note-showing-conclusion-business-photo-showcasing-results-analysis-final-decision-end-event-process-concept-114744111.jpg">
            <a:extLst>
              <a:ext uri="{FF2B5EF4-FFF2-40B4-BE49-F238E27FC236}">
                <a16:creationId xmlns:a16="http://schemas.microsoft.com/office/drawing/2014/main" id="{6BF57375-78B3-4C85-A844-E1D3D11DB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1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528D8-13C6-47D2-942E-B567C05D292D}"/>
              </a:ext>
            </a:extLst>
          </p:cNvPr>
          <p:cNvSpPr>
            <a:spLocks noGrp="1"/>
          </p:cNvSpPr>
          <p:nvPr>
            <p:ph idx="1"/>
          </p:nvPr>
        </p:nvSpPr>
        <p:spPr>
          <a:xfrm>
            <a:off x="316992" y="195072"/>
            <a:ext cx="11631168" cy="6114288"/>
          </a:xfrm>
        </p:spPr>
        <p:txBody>
          <a:bodyPr>
            <a:normAutofit fontScale="85000" lnSpcReduction="20000"/>
          </a:bodyPr>
          <a:lstStyle/>
          <a:p>
            <a:pPr>
              <a:lnSpc>
                <a:spcPct val="200000"/>
              </a:lnSpc>
            </a:pPr>
            <a:r>
              <a:rPr lang="en-US" sz="5400" b="1" dirty="0"/>
              <a:t>     </a:t>
            </a:r>
            <a:r>
              <a:rPr lang="en-US" sz="5400" b="1" dirty="0">
                <a:solidFill>
                  <a:srgbClr val="C00000"/>
                </a:solidFill>
              </a:rPr>
              <a:t>Productivity skills</a:t>
            </a:r>
          </a:p>
          <a:p>
            <a:pPr>
              <a:lnSpc>
                <a:spcPct val="200000"/>
              </a:lnSpc>
            </a:pPr>
            <a:r>
              <a:rPr lang="en-US" sz="3600" b="1" dirty="0">
                <a:solidFill>
                  <a:srgbClr val="C00000"/>
                </a:solidFill>
              </a:rPr>
              <a:t>    </a:t>
            </a:r>
            <a:r>
              <a:rPr lang="en-US" sz="3600" b="1" dirty="0"/>
              <a:t>Are essential  in achieving success as they enable individuals to manage their time and resources effectively, set clear achievable goals, maintain focus, and work efficiently. Contrary to popular misconceptions.</a:t>
            </a:r>
          </a:p>
          <a:p>
            <a:pPr>
              <a:lnSpc>
                <a:spcPct val="200000"/>
              </a:lnSpc>
            </a:pPr>
            <a:r>
              <a:rPr lang="en-US" sz="3600" b="1" dirty="0"/>
              <a:t> </a:t>
            </a:r>
          </a:p>
        </p:txBody>
      </p:sp>
    </p:spTree>
    <p:extLst>
      <p:ext uri="{BB962C8B-B14F-4D97-AF65-F5344CB8AC3E}">
        <p14:creationId xmlns:p14="http://schemas.microsoft.com/office/powerpoint/2010/main" val="78594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E6607-D576-427B-9C6A-08EAB61C60C4}"/>
              </a:ext>
            </a:extLst>
          </p:cNvPr>
          <p:cNvSpPr>
            <a:spLocks noGrp="1"/>
          </p:cNvSpPr>
          <p:nvPr>
            <p:ph idx="1"/>
          </p:nvPr>
        </p:nvSpPr>
        <p:spPr>
          <a:xfrm>
            <a:off x="830317" y="840828"/>
            <a:ext cx="10066280" cy="5035040"/>
          </a:xfrm>
        </p:spPr>
        <p:txBody>
          <a:bodyPr>
            <a:normAutofit fontScale="92500" lnSpcReduction="10000"/>
          </a:bodyPr>
          <a:lstStyle/>
          <a:p>
            <a:pPr marL="0" indent="0">
              <a:buNone/>
            </a:pPr>
            <a:r>
              <a:rPr lang="en-US" sz="5200" b="1" dirty="0">
                <a:solidFill>
                  <a:srgbClr val="C00000"/>
                </a:solidFill>
              </a:rPr>
              <a:t>productivity skills </a:t>
            </a:r>
          </a:p>
          <a:p>
            <a:pPr marL="0" indent="0">
              <a:buNone/>
            </a:pPr>
            <a:r>
              <a:rPr lang="en-US" sz="4800" b="1" dirty="0"/>
              <a:t> Can be learned and developed with practice and determination, and they offer several benefits such as increased efficiency, improved time management, enhanced focus, goal achievement, and better work-life balance</a:t>
            </a:r>
            <a:r>
              <a:rPr lang="en-US" sz="4000" b="1" dirty="0"/>
              <a:t>.</a:t>
            </a:r>
            <a:endParaRPr lang="en-US" sz="4000" dirty="0"/>
          </a:p>
        </p:txBody>
      </p:sp>
    </p:spTree>
    <p:extLst>
      <p:ext uri="{BB962C8B-B14F-4D97-AF65-F5344CB8AC3E}">
        <p14:creationId xmlns:p14="http://schemas.microsoft.com/office/powerpoint/2010/main" val="4011318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2CBD-1AD0-47D0-AC0C-C4083EE700B2}"/>
              </a:ext>
            </a:extLst>
          </p:cNvPr>
          <p:cNvSpPr>
            <a:spLocks noGrp="1"/>
          </p:cNvSpPr>
          <p:nvPr>
            <p:ph type="title"/>
          </p:nvPr>
        </p:nvSpPr>
        <p:spPr/>
        <p:txBody>
          <a:bodyPr/>
          <a:lstStyle/>
          <a:p>
            <a:endParaRPr lang="en-US"/>
          </a:p>
        </p:txBody>
      </p:sp>
      <p:pic>
        <p:nvPicPr>
          <p:cNvPr id="1026" name="Picture 2" descr="http://wallpapercave.com/wp/ly5AX39.jpg">
            <a:extLst>
              <a:ext uri="{FF2B5EF4-FFF2-40B4-BE49-F238E27FC236}">
                <a16:creationId xmlns:a16="http://schemas.microsoft.com/office/drawing/2014/main" id="{AF508B04-2D20-4D19-9320-2490CAF019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1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lidesharecdn.com/autonomy-camtesol-160217065413/95/teachers-perspectives-on-autonomy-6-638.jpg?cb=1456017398">
            <a:extLst>
              <a:ext uri="{FF2B5EF4-FFF2-40B4-BE49-F238E27FC236}">
                <a16:creationId xmlns:a16="http://schemas.microsoft.com/office/drawing/2014/main" id="{03E77397-5ABF-43D5-B22C-FECDCB2960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495" y="600635"/>
            <a:ext cx="10757646" cy="560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2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3DB77-12EC-4F77-B185-4151B0E235D6}"/>
              </a:ext>
            </a:extLst>
          </p:cNvPr>
          <p:cNvSpPr>
            <a:spLocks noGrp="1"/>
          </p:cNvSpPr>
          <p:nvPr>
            <p:ph idx="1"/>
          </p:nvPr>
        </p:nvSpPr>
        <p:spPr>
          <a:xfrm>
            <a:off x="744070" y="744071"/>
            <a:ext cx="10757647" cy="5477435"/>
          </a:xfrm>
        </p:spPr>
        <p:txBody>
          <a:bodyPr>
            <a:normAutofit/>
          </a:bodyPr>
          <a:lstStyle/>
          <a:p>
            <a:pPr marL="0" indent="0">
              <a:buNone/>
            </a:pPr>
            <a:r>
              <a:rPr lang="en-US" sz="4000" b="1" dirty="0">
                <a:solidFill>
                  <a:srgbClr val="C00000"/>
                </a:solidFill>
              </a:rPr>
              <a:t>Key elements of learner autonomy</a:t>
            </a:r>
            <a:r>
              <a:rPr lang="en-US" dirty="0"/>
              <a:t/>
            </a:r>
            <a:br>
              <a:rPr lang="en-US" dirty="0"/>
            </a:br>
            <a:r>
              <a:rPr lang="en-US" sz="2800" dirty="0">
                <a:highlight>
                  <a:srgbClr val="C0C0C0"/>
                </a:highlight>
              </a:rPr>
              <a:t>       </a:t>
            </a:r>
            <a:r>
              <a:rPr lang="en-US" sz="2800" b="1" dirty="0">
                <a:highlight>
                  <a:srgbClr val="C0C0C0"/>
                </a:highlight>
              </a:rPr>
              <a:t>For learners to be fully autonomous, they need to be equipped with a range of skills to help them take responsibility for their learning.</a:t>
            </a:r>
            <a:r>
              <a:rPr lang="en-US" sz="2800" dirty="0">
                <a:highlight>
                  <a:srgbClr val="C0C0C0"/>
                </a:highlight>
              </a:rPr>
              <a:t> </a:t>
            </a:r>
          </a:p>
          <a:p>
            <a:r>
              <a:rPr lang="en-US" b="1" dirty="0"/>
              <a:t>Learners can identify and set their own learning goals</a:t>
            </a:r>
          </a:p>
          <a:p>
            <a:r>
              <a:rPr lang="en-US" b="1" dirty="0"/>
              <a:t>Learners plan and perform their learning activities</a:t>
            </a:r>
          </a:p>
          <a:p>
            <a:r>
              <a:rPr lang="en-US" b="1" dirty="0"/>
              <a:t>Learners are able to reflect on their learning and evaluate their progress</a:t>
            </a:r>
          </a:p>
          <a:p>
            <a:r>
              <a:rPr lang="en-US" b="1" dirty="0"/>
              <a:t>Learners understand the purpose of learning</a:t>
            </a:r>
          </a:p>
          <a:p>
            <a:r>
              <a:rPr lang="en-US" b="1" dirty="0"/>
              <a:t>Learners understand their own learning processes</a:t>
            </a:r>
          </a:p>
          <a:p>
            <a:r>
              <a:rPr lang="en-US" b="1" dirty="0"/>
              <a:t>Learners can apply a range of learning strategies in different contexts</a:t>
            </a:r>
          </a:p>
          <a:p>
            <a:pPr marL="0" indent="0">
              <a:buNone/>
            </a:pPr>
            <a:endParaRPr lang="en-US" sz="2800" dirty="0"/>
          </a:p>
        </p:txBody>
      </p:sp>
    </p:spTree>
    <p:extLst>
      <p:ext uri="{BB962C8B-B14F-4D97-AF65-F5344CB8AC3E}">
        <p14:creationId xmlns:p14="http://schemas.microsoft.com/office/powerpoint/2010/main" val="121335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CB2C-CD2D-439B-8C6F-9CB5D5705321}"/>
              </a:ext>
            </a:extLst>
          </p:cNvPr>
          <p:cNvSpPr>
            <a:spLocks noGrp="1"/>
          </p:cNvSpPr>
          <p:nvPr>
            <p:ph type="title"/>
          </p:nvPr>
        </p:nvSpPr>
        <p:spPr>
          <a:xfrm>
            <a:off x="1295402" y="618565"/>
            <a:ext cx="9601196" cy="726141"/>
          </a:xfrm>
        </p:spPr>
        <p:txBody>
          <a:bodyPr>
            <a:normAutofit fontScale="90000"/>
          </a:bodyPr>
          <a:lstStyle/>
          <a:p>
            <a:pPr algn="l"/>
            <a:r>
              <a:rPr lang="en-US" b="1" dirty="0">
                <a:solidFill>
                  <a:srgbClr val="C00000"/>
                </a:solidFill>
              </a:rPr>
              <a:t>The Concept of Autonomy</a:t>
            </a:r>
          </a:p>
        </p:txBody>
      </p:sp>
      <p:pic>
        <p:nvPicPr>
          <p:cNvPr id="2050" name="Picture 2" descr="https://thumbs.dreamstime.com/b/autonomy-human-mind-pictured-as-word-inside-head-to-symbolize-relation-psyche-d-illustration-172338061.jpg">
            <a:extLst>
              <a:ext uri="{FF2B5EF4-FFF2-40B4-BE49-F238E27FC236}">
                <a16:creationId xmlns:a16="http://schemas.microsoft.com/office/drawing/2014/main" id="{8E6C0A32-DA68-42DF-AA6F-A89D512E6E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1344706"/>
            <a:ext cx="9820833" cy="464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rontiersin.org/files/Articles/471183/fpsyg-10-01857-HTML/image_m/fpsyg-10-01857-g002.jpg">
            <a:extLst>
              <a:ext uri="{FF2B5EF4-FFF2-40B4-BE49-F238E27FC236}">
                <a16:creationId xmlns:a16="http://schemas.microsoft.com/office/drawing/2014/main" id="{CCA8E0B3-34C5-4E78-A2D3-D6B37D0349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847" y="681318"/>
            <a:ext cx="10255624" cy="567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6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DEE4-6C2A-459B-882C-542A31498DA4}"/>
              </a:ext>
            </a:extLst>
          </p:cNvPr>
          <p:cNvSpPr>
            <a:spLocks noGrp="1"/>
          </p:cNvSpPr>
          <p:nvPr>
            <p:ph type="title"/>
          </p:nvPr>
        </p:nvSpPr>
        <p:spPr>
          <a:xfrm>
            <a:off x="1295401" y="645459"/>
            <a:ext cx="9820833" cy="779929"/>
          </a:xfrm>
        </p:spPr>
        <p:txBody>
          <a:bodyPr>
            <a:normAutofit/>
          </a:bodyPr>
          <a:lstStyle/>
          <a:p>
            <a:r>
              <a:rPr lang="en-US" b="1" dirty="0">
                <a:solidFill>
                  <a:srgbClr val="C00000"/>
                </a:solidFill>
              </a:rPr>
              <a:t>Characteristics of Autonomous Learner</a:t>
            </a:r>
          </a:p>
        </p:txBody>
      </p:sp>
      <p:sp>
        <p:nvSpPr>
          <p:cNvPr id="3" name="Content Placeholder 2">
            <a:extLst>
              <a:ext uri="{FF2B5EF4-FFF2-40B4-BE49-F238E27FC236}">
                <a16:creationId xmlns:a16="http://schemas.microsoft.com/office/drawing/2014/main" id="{CEAB4308-4CAD-4D63-83A2-D77C57D0812E}"/>
              </a:ext>
            </a:extLst>
          </p:cNvPr>
          <p:cNvSpPr>
            <a:spLocks noGrp="1"/>
          </p:cNvSpPr>
          <p:nvPr>
            <p:ph idx="1"/>
          </p:nvPr>
        </p:nvSpPr>
        <p:spPr>
          <a:xfrm>
            <a:off x="1295401" y="1362635"/>
            <a:ext cx="9601196" cy="4513233"/>
          </a:xfrm>
        </p:spPr>
        <p:txBody>
          <a:bodyPr>
            <a:normAutofit/>
          </a:bodyPr>
          <a:lstStyle/>
          <a:p>
            <a:r>
              <a:rPr lang="en-US" sz="3200" b="1" dirty="0"/>
              <a:t>They are responsible for their own learning.</a:t>
            </a:r>
          </a:p>
          <a:p>
            <a:r>
              <a:rPr lang="en-US" sz="3200" b="1" dirty="0"/>
              <a:t> Determine the organization of their learning ( what and how to learn).</a:t>
            </a:r>
          </a:p>
          <a:p>
            <a:r>
              <a:rPr lang="en-US" sz="3200" b="1" dirty="0"/>
              <a:t>Are able to learn from others.</a:t>
            </a:r>
          </a:p>
          <a:p>
            <a:r>
              <a:rPr lang="en-US" sz="3200" b="1" dirty="0"/>
              <a:t>Are able to integrate the new knowledge with what they already know.</a:t>
            </a:r>
          </a:p>
          <a:p>
            <a:endParaRPr lang="en-US" sz="3200" b="1" dirty="0"/>
          </a:p>
          <a:p>
            <a:endParaRPr lang="en-US" sz="3200" b="1" dirty="0"/>
          </a:p>
          <a:p>
            <a:endParaRPr lang="en-US" sz="3200" b="1" dirty="0"/>
          </a:p>
        </p:txBody>
      </p:sp>
    </p:spTree>
    <p:extLst>
      <p:ext uri="{BB962C8B-B14F-4D97-AF65-F5344CB8AC3E}">
        <p14:creationId xmlns:p14="http://schemas.microsoft.com/office/powerpoint/2010/main" val="9155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13FB-742B-46DB-B156-E9BEE122D55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A234DCA-4235-4E8A-B083-51241DBAF71B}"/>
              </a:ext>
            </a:extLst>
          </p:cNvPr>
          <p:cNvSpPr>
            <a:spLocks noGrp="1"/>
          </p:cNvSpPr>
          <p:nvPr>
            <p:ph idx="1"/>
          </p:nvPr>
        </p:nvSpPr>
        <p:spPr/>
        <p:txBody>
          <a:bodyPr/>
          <a:lstStyle/>
          <a:p>
            <a:endParaRPr lang="en-US" dirty="0"/>
          </a:p>
        </p:txBody>
      </p:sp>
      <p:pic>
        <p:nvPicPr>
          <p:cNvPr id="8194" name="Picture 2" descr="https://image.slidesharecdn.com/autonomouslearner-140817003515-phpapp02/95/autonomous-learner-3-638.jpg?cb=1408235753">
            <a:extLst>
              <a:ext uri="{FF2B5EF4-FFF2-40B4-BE49-F238E27FC236}">
                <a16:creationId xmlns:a16="http://schemas.microsoft.com/office/drawing/2014/main" id="{5CC6275B-AB6F-4853-AC61-6CEDF3554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
            <a:ext cx="12191999" cy="673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ECF6-9B8E-4D13-B5C7-367B61E435F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E98C32B-7B24-4A47-AC6D-FE272F158EB3}"/>
              </a:ext>
            </a:extLst>
          </p:cNvPr>
          <p:cNvSpPr>
            <a:spLocks noGrp="1"/>
          </p:cNvSpPr>
          <p:nvPr>
            <p:ph idx="1"/>
          </p:nvPr>
        </p:nvSpPr>
        <p:spPr>
          <a:xfrm>
            <a:off x="1295401" y="1264025"/>
            <a:ext cx="9601196" cy="4611844"/>
          </a:xfrm>
        </p:spPr>
        <p:txBody>
          <a:bodyPr>
            <a:normAutofit/>
          </a:bodyPr>
          <a:lstStyle/>
          <a:p>
            <a:pPr marL="0" indent="0" algn="ctr">
              <a:buNone/>
            </a:pPr>
            <a:r>
              <a:rPr lang="en-US" sz="5400" b="1" dirty="0">
                <a:solidFill>
                  <a:srgbClr val="C00000"/>
                </a:solidFill>
                <a:latin typeface="Arial" panose="020B0604020202020204" pitchFamily="34" charset="0"/>
                <a:cs typeface="Arial" panose="020B0604020202020204" pitchFamily="34" charset="0"/>
              </a:rPr>
              <a:t>Autonomy</a:t>
            </a:r>
          </a:p>
          <a:p>
            <a:pPr marL="0" indent="0" algn="ctr">
              <a:buNone/>
            </a:pPr>
            <a:r>
              <a:rPr lang="en-US" sz="5400" b="1" dirty="0">
                <a:solidFill>
                  <a:srgbClr val="C00000"/>
                </a:solidFill>
                <a:latin typeface="Arial" panose="020B0604020202020204" pitchFamily="34" charset="0"/>
                <a:cs typeface="Arial" panose="020B0604020202020204" pitchFamily="34" charset="0"/>
              </a:rPr>
              <a:t> and </a:t>
            </a:r>
          </a:p>
          <a:p>
            <a:pPr marL="0" indent="0" algn="ctr">
              <a:buNone/>
            </a:pPr>
            <a:r>
              <a:rPr lang="en-US" sz="5400" b="1" dirty="0">
                <a:solidFill>
                  <a:srgbClr val="C00000"/>
                </a:solidFill>
                <a:latin typeface="Arial" panose="020B0604020202020204" pitchFamily="34" charset="0"/>
                <a:cs typeface="Arial" panose="020B0604020202020204" pitchFamily="34" charset="0"/>
              </a:rPr>
              <a:t>Communication</a:t>
            </a:r>
          </a:p>
        </p:txBody>
      </p:sp>
    </p:spTree>
    <p:extLst>
      <p:ext uri="{BB962C8B-B14F-4D97-AF65-F5344CB8AC3E}">
        <p14:creationId xmlns:p14="http://schemas.microsoft.com/office/powerpoint/2010/main" val="334355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328</TotalTime>
  <Words>578</Words>
  <Application>Microsoft Office PowerPoint</Application>
  <PresentationFormat>Widescreen</PresentationFormat>
  <Paragraphs>49</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Organic</vt:lpstr>
      <vt:lpstr>Autonomous Learning and its Role in Developing Personal and Productivity Skills </vt:lpstr>
      <vt:lpstr>What is learner autonomy? Learner autonomy is a concept that describes the ability of learners to take control of their own learning journey. The theory is that by giving learners the freedom to take responsibility for their learning including what they learn and how they learn .</vt:lpstr>
      <vt:lpstr>PowerPoint Presentation</vt:lpstr>
      <vt:lpstr>PowerPoint Presentation</vt:lpstr>
      <vt:lpstr>The Concept of Autonomy</vt:lpstr>
      <vt:lpstr>PowerPoint Presentation</vt:lpstr>
      <vt:lpstr>Characteristics of Autonomous Learner</vt:lpstr>
      <vt:lpstr>PowerPoint Presentation</vt:lpstr>
      <vt:lpstr>PowerPoint Presentation</vt:lpstr>
      <vt:lpstr>PowerPoint Presentation</vt:lpstr>
      <vt:lpstr>PowerPoint Presentation</vt:lpstr>
      <vt:lpstr>PowerPoint Presentation</vt:lpstr>
      <vt:lpstr>What are Productivity 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Learning and its Role in Developing Productive Skills</dc:title>
  <dc:creator>com</dc:creator>
  <cp:lastModifiedBy>Maher</cp:lastModifiedBy>
  <cp:revision>42</cp:revision>
  <dcterms:created xsi:type="dcterms:W3CDTF">2024-11-28T16:17:01Z</dcterms:created>
  <dcterms:modified xsi:type="dcterms:W3CDTF">2024-12-09T07:08:03Z</dcterms:modified>
</cp:coreProperties>
</file>