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79" r:id="rId5"/>
    <p:sldId id="280" r:id="rId6"/>
    <p:sldId id="293" r:id="rId7"/>
    <p:sldId id="296" r:id="rId8"/>
    <p:sldId id="285" r:id="rId9"/>
    <p:sldId id="290" r:id="rId10"/>
    <p:sldId id="289" r:id="rId11"/>
    <p:sldId id="288" r:id="rId12"/>
    <p:sldId id="287" r:id="rId13"/>
    <p:sldId id="295" r:id="rId14"/>
    <p:sldId id="291" r:id="rId15"/>
    <p:sldId id="292" r:id="rId16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7T03:54:33.091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7T03:53:57.97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7T03:57:38.8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497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49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497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4974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2261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9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g"/><Relationship Id="rId7" Type="http://schemas.openxmlformats.org/officeDocument/2006/relationships/image" Target="../media/image8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3.png"/><Relationship Id="rId4" Type="http://schemas.openxmlformats.org/officeDocument/2006/relationships/customXml" Target="../ink/ink2.xml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76807" y="10"/>
            <a:ext cx="4786896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5" y="201283"/>
            <a:ext cx="3577088" cy="1488035"/>
          </a:xfrm>
        </p:spPr>
        <p:txBody>
          <a:bodyPr anchor="b">
            <a:normAutofit/>
          </a:bodyPr>
          <a:lstStyle/>
          <a:p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6895" y="126522"/>
            <a:ext cx="7405104" cy="6579078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endParaRPr lang="en-US" sz="3200" b="1" dirty="0"/>
          </a:p>
          <a:p>
            <a:pPr marL="36900" lvl="0" indent="0">
              <a:buNone/>
            </a:pPr>
            <a:endParaRPr lang="en-US" sz="3200" b="1" dirty="0"/>
          </a:p>
          <a:p>
            <a:pPr marL="36900" lvl="0" indent="0" algn="ctr">
              <a:buNone/>
            </a:pPr>
            <a:r>
              <a:rPr lang="en-US" sz="3200" b="1" dirty="0">
                <a:solidFill>
                  <a:schemeClr val="tx1">
                    <a:lumMod val="85000"/>
                  </a:schemeClr>
                </a:solidFill>
              </a:rPr>
              <a:t>Integrating Technology for Personalized Learning in EFL Content</a:t>
            </a:r>
          </a:p>
          <a:p>
            <a:pPr marL="36900" lvl="0" indent="0" algn="ctr">
              <a:buNone/>
            </a:pPr>
            <a:endParaRPr lang="en-US" sz="3200" b="1" dirty="0">
              <a:solidFill>
                <a:schemeClr val="tx1">
                  <a:lumMod val="85000"/>
                </a:schemeClr>
              </a:solidFill>
            </a:endParaRPr>
          </a:p>
          <a:p>
            <a:pPr marL="36900" lvl="0" indent="0">
              <a:buNone/>
            </a:pPr>
            <a:endParaRPr lang="en-US" sz="3200" b="1" dirty="0">
              <a:solidFill>
                <a:schemeClr val="tx1">
                  <a:lumMod val="85000"/>
                </a:schemeClr>
              </a:solidFill>
            </a:endParaRPr>
          </a:p>
          <a:p>
            <a:pPr marL="36900" lvl="0" indent="0">
              <a:buNone/>
            </a:pPr>
            <a:endParaRPr lang="en-US" sz="3200" b="1" dirty="0">
              <a:solidFill>
                <a:schemeClr val="tx1">
                  <a:lumMod val="85000"/>
                </a:schemeClr>
              </a:solidFill>
            </a:endParaRPr>
          </a:p>
          <a:p>
            <a:pPr marL="36900" indent="0" algn="ctr">
              <a:buNone/>
            </a:pPr>
            <a:r>
              <a:rPr lang="en-US" sz="3200" b="1" dirty="0">
                <a:solidFill>
                  <a:schemeClr val="tx1">
                    <a:lumMod val="85000"/>
                  </a:schemeClr>
                </a:solidFill>
              </a:rPr>
              <a:t>Prof. DR. Baan </a:t>
            </a:r>
            <a:r>
              <a:rPr lang="en-US" sz="3200" b="1" dirty="0" err="1">
                <a:solidFill>
                  <a:schemeClr val="tx1">
                    <a:lumMod val="85000"/>
                  </a:schemeClr>
                </a:solidFill>
              </a:rPr>
              <a:t>Jafar</a:t>
            </a:r>
            <a:r>
              <a:rPr lang="en-US" sz="3200" b="1" dirty="0">
                <a:solidFill>
                  <a:schemeClr val="tx1">
                    <a:lumMod val="85000"/>
                  </a:schemeClr>
                </a:solidFill>
              </a:rPr>
              <a:t> Sadiq</a:t>
            </a:r>
          </a:p>
          <a:p>
            <a:pPr marL="36900" indent="0" algn="ctr">
              <a:buNone/>
            </a:pPr>
            <a:r>
              <a:rPr lang="en-US" sz="3200" b="1" dirty="0">
                <a:solidFill>
                  <a:schemeClr val="tx1">
                    <a:lumMod val="85000"/>
                  </a:schemeClr>
                </a:solidFill>
              </a:rPr>
              <a:t>Assist. Instr. Hiba Ahmed Kareem</a:t>
            </a:r>
          </a:p>
          <a:p>
            <a:pPr marL="36900" lvl="0" indent="0">
              <a:buNone/>
            </a:pPr>
            <a:endParaRPr lang="en-US" sz="3200" b="1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6DE8E6-A4F7-434B-A70F-7D449B1A0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404" y="-12934"/>
            <a:ext cx="4731174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D8730E-A03C-45E7-BD64-D69BBD3780B6}"/>
              </a:ext>
            </a:extLst>
          </p:cNvPr>
          <p:cNvSpPr/>
          <p:nvPr/>
        </p:nvSpPr>
        <p:spPr>
          <a:xfrm>
            <a:off x="6461858" y="4031877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800" b="1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74B5-7047-4FEE-84BD-EDEA0211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2508016" cy="1257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9503F-15C2-447E-B9A4-DE4B46D75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554" y="0"/>
            <a:ext cx="4781080" cy="685799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4DBF41-2607-42EF-A81E-350DB241F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6656" y="2309018"/>
            <a:ext cx="5177721" cy="410328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99623F-13CD-4EC2-92B8-B8CD3CFB9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74" y="287548"/>
            <a:ext cx="11829690" cy="630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43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8E55-867E-4580-8A4D-C88A68DD6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4026265" cy="12573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1F4F-B1B8-4E5C-AA98-A462B4A2F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5629" y="103518"/>
            <a:ext cx="6711352" cy="6688346"/>
          </a:xfrm>
        </p:spPr>
        <p:txBody>
          <a:bodyPr/>
          <a:lstStyle/>
          <a:p>
            <a:pPr marL="36900" indent="0">
              <a:lnSpc>
                <a:spcPct val="150000"/>
              </a:lnSpc>
              <a:buNone/>
            </a:pPr>
            <a:r>
              <a:rPr lang="en-US" b="1" dirty="0"/>
              <a:t>- Technology offers significant potential for personalizing EFL instruction and improving student outcomes.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36900" indent="0">
              <a:lnSpc>
                <a:spcPct val="150000"/>
              </a:lnSpc>
              <a:buNone/>
            </a:pPr>
            <a:r>
              <a:rPr lang="en-US" b="1" dirty="0"/>
              <a:t>- Continuous advancements in AI and machine learning can further personalize language learning.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 marL="36900" indent="0">
              <a:lnSpc>
                <a:spcPct val="150000"/>
              </a:lnSpc>
              <a:buNone/>
            </a:pPr>
            <a:r>
              <a:rPr lang="en-US" b="1" dirty="0"/>
              <a:t>- Teachers should keep exploring innovative technologies to meet evolving student needs.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0034CC-B7EB-4ECF-87CA-E71BB31147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76808" y="0"/>
            <a:ext cx="5367676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8E6759-2CAD-4006-B365-F281130C5024}"/>
              </a:ext>
            </a:extLst>
          </p:cNvPr>
          <p:cNvSpPr/>
          <p:nvPr/>
        </p:nvSpPr>
        <p:spPr>
          <a:xfrm>
            <a:off x="-76809" y="0"/>
            <a:ext cx="51491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Conclusion and Future Directions Content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72B75-DDD3-4A08-B204-FCB93CD5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40" y="3053751"/>
            <a:ext cx="4577751" cy="34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3487-0B54-4AB4-872F-930E72BB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AA8CADE-25A4-49D7-A506-8F967788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9425" y="3052762"/>
            <a:ext cx="2590800" cy="176212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B1498E-8045-4054-B67E-2F248EADA5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155275" y="0"/>
            <a:ext cx="6333833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ACC578-FFF3-432A-9EF2-6DBD207ED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23" y="517585"/>
            <a:ext cx="11703169" cy="600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2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C5FF-29CF-4268-BED8-23C0F43CF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3865239" cy="1257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FE195-F6B9-4DAC-BE51-0DD3DF4CF7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043577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CBC9B8-1A58-4B17-A54F-3D1F5818C303}"/>
              </a:ext>
            </a:extLst>
          </p:cNvPr>
          <p:cNvSpPr/>
          <p:nvPr/>
        </p:nvSpPr>
        <p:spPr>
          <a:xfrm>
            <a:off x="207033" y="83251"/>
            <a:ext cx="48422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Introduction to Personalized Learning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450024-F368-42AF-B60F-D1298D54F465}"/>
              </a:ext>
            </a:extLst>
          </p:cNvPr>
          <p:cNvSpPr/>
          <p:nvPr/>
        </p:nvSpPr>
        <p:spPr>
          <a:xfrm>
            <a:off x="5120592" y="-57509"/>
            <a:ext cx="6802762" cy="587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Personalized learning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refers to tailoring education to the individual learning needs, interests, and abilities of students.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English as a Foreign Language (EFL)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Personalized learning</a:t>
            </a:r>
            <a:r>
              <a:rPr lang="en-US" sz="2400" dirty="0"/>
              <a:t> </a:t>
            </a:r>
            <a:r>
              <a:rPr lang="en-US" sz="2800" dirty="0"/>
              <a:t>means adapting the teaching methods, materials, and assessment strategies to ensure that each learner has the opportunity to progress at their own pace and in a way that works best for them, all while focusing on acquiring the English language skills.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67C68-0065-49C2-B465-3346AA62C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3" y="1662023"/>
            <a:ext cx="4502990" cy="497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17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76808" y="10"/>
            <a:ext cx="5627003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25" y="201283"/>
            <a:ext cx="5275756" cy="1488035"/>
          </a:xfrm>
        </p:spPr>
        <p:txBody>
          <a:bodyPr anchor="b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Role of Technology in Personalized Learning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807" y="97766"/>
            <a:ext cx="6594192" cy="6760233"/>
          </a:xfrm>
        </p:spPr>
        <p:txBody>
          <a:bodyPr anchor="t">
            <a:normAutofit/>
          </a:bodyPr>
          <a:lstStyle/>
          <a:p>
            <a:pPr marL="36900" lvl="0" indent="0">
              <a:lnSpc>
                <a:spcPct val="150000"/>
              </a:lnSpc>
              <a:buNone/>
            </a:pPr>
            <a:r>
              <a:rPr lang="en-US" sz="2800" b="1" dirty="0"/>
              <a:t>1.Adaptive Learning Platforms</a:t>
            </a:r>
          </a:p>
          <a:p>
            <a:pPr marL="36900" indent="0">
              <a:lnSpc>
                <a:spcPct val="150000"/>
              </a:lnSpc>
              <a:buNone/>
            </a:pPr>
            <a:r>
              <a:rPr lang="en-US" sz="2800" b="1" dirty="0"/>
              <a:t>2. Digital Content &amp; Resources</a:t>
            </a:r>
          </a:p>
          <a:p>
            <a:pPr marL="36900" lvl="0" indent="0">
              <a:lnSpc>
                <a:spcPct val="150000"/>
              </a:lnSpc>
              <a:buNone/>
            </a:pPr>
            <a:r>
              <a:rPr lang="en-US" sz="2800" b="1" dirty="0"/>
              <a:t>3. Gamification &amp; Game-Based Learning </a:t>
            </a:r>
          </a:p>
          <a:p>
            <a:pPr marL="36900" lvl="0" indent="0">
              <a:lnSpc>
                <a:spcPct val="150000"/>
              </a:lnSpc>
              <a:buNone/>
            </a:pPr>
            <a:r>
              <a:rPr lang="en-US" sz="2800" b="1" dirty="0"/>
              <a:t>4. Collaboration Tools &amp; Social Learning</a:t>
            </a:r>
          </a:p>
          <a:p>
            <a:pPr marL="36900" lvl="0" indent="0">
              <a:lnSpc>
                <a:spcPct val="150000"/>
              </a:lnSpc>
              <a:buNone/>
            </a:pPr>
            <a:r>
              <a:rPr lang="it-IT" sz="2800" b="1" dirty="0"/>
              <a:t>5. Artificial Intelligence (AI) &amp; Virtual Assistant (VA)</a:t>
            </a:r>
          </a:p>
          <a:p>
            <a:pPr marL="36900" lvl="0" indent="0">
              <a:lnSpc>
                <a:spcPct val="150000"/>
              </a:lnSpc>
              <a:buNone/>
            </a:pPr>
            <a:r>
              <a:rPr lang="en-US" sz="2800" b="1" dirty="0"/>
              <a:t>6. VR/AR for Immersive Learning </a:t>
            </a:r>
            <a:r>
              <a:rPr lang="it-IT" sz="2800" b="1" dirty="0"/>
              <a:t>istants</a:t>
            </a:r>
          </a:p>
          <a:p>
            <a:pPr marL="36900" lvl="0" indent="0">
              <a:lnSpc>
                <a:spcPct val="150000"/>
              </a:lnSpc>
              <a:buNone/>
            </a:pPr>
            <a:r>
              <a:rPr lang="en-US" sz="2800" b="1" dirty="0"/>
              <a:t>7. Assistive Technology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6E6C05F-A76A-43FF-A898-6DBC12CF4DB3}"/>
                  </a:ext>
                </a:extLst>
              </p14:cNvPr>
              <p14:cNvContentPartPr/>
              <p14:nvPr/>
            </p14:nvContentPartPr>
            <p14:xfrm>
              <a:off x="8108848" y="3266309"/>
              <a:ext cx="25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6E6C05F-A76A-43FF-A898-6DBC12CF4DB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54848" y="3158309"/>
                <a:ext cx="11016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C77131E-B18F-4850-8A99-4DCB3EBD2A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4542" y="1689318"/>
            <a:ext cx="4882551" cy="468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9F3EE0-D5A8-467F-83B3-C0D1BAD7F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701833" cy="6856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29F376-C56F-4E40-8A7D-94CDF674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1" y="155936"/>
            <a:ext cx="3218961" cy="14313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C548A6-0F5B-441A-A913-DA723C652777}"/>
                  </a:ext>
                </a:extLst>
              </p14:cNvPr>
              <p14:cNvContentPartPr/>
              <p14:nvPr/>
            </p14:nvContentPartPr>
            <p14:xfrm>
              <a:off x="2593594" y="5440214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C548A6-0F5B-441A-A913-DA723C6527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594" y="533221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429640F-21AC-4057-9A44-212D9772B377}"/>
                  </a:ext>
                </a:extLst>
              </p14:cNvPr>
              <p14:cNvContentPartPr/>
              <p14:nvPr/>
            </p14:nvContentPartPr>
            <p14:xfrm>
              <a:off x="6440914" y="1276454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429640F-21AC-4057-9A44-212D9772B37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86914" y="1168454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F1C3F54C-E519-4072-8236-9935DD8F1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01" y="1730697"/>
            <a:ext cx="3138448" cy="13633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4FB7EF-8D1C-4A7B-9BAF-476AE239A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01" y="3237446"/>
            <a:ext cx="3135568" cy="1633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6714C9-79DB-46A0-87CC-319BF31128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4981080"/>
            <a:ext cx="3427562" cy="148873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149F734-742E-483D-90F4-9D0A86E2CF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10773"/>
              </p:ext>
            </p:extLst>
          </p:nvPr>
        </p:nvGraphicFramePr>
        <p:xfrm>
          <a:off x="3812875" y="149525"/>
          <a:ext cx="8310177" cy="6675120"/>
        </p:xfrm>
        <a:graphic>
          <a:graphicData uri="http://schemas.openxmlformats.org/drawingml/2006/table">
            <a:tbl>
              <a:tblPr/>
              <a:tblGrid>
                <a:gridCol w="4376468">
                  <a:extLst>
                    <a:ext uri="{9D8B030D-6E8A-4147-A177-3AD203B41FA5}">
                      <a16:colId xmlns:a16="http://schemas.microsoft.com/office/drawing/2014/main" val="196437813"/>
                    </a:ext>
                  </a:extLst>
                </a:gridCol>
                <a:gridCol w="3933709">
                  <a:extLst>
                    <a:ext uri="{9D8B030D-6E8A-4147-A177-3AD203B41FA5}">
                      <a16:colId xmlns:a16="http://schemas.microsoft.com/office/drawing/2014/main" val="2862113553"/>
                    </a:ext>
                  </a:extLst>
                </a:gridCol>
              </a:tblGrid>
              <a:tr h="65100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/>
                        <a:t>1.Role of the EFL Teachers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  <a:p>
                      <a:r>
                        <a:rPr lang="en-US" sz="2400" b="1" dirty="0"/>
                        <a:t>-Identify Individual Needs</a:t>
                      </a:r>
                    </a:p>
                    <a:p>
                      <a:r>
                        <a:rPr lang="en-US" sz="2400" b="1" dirty="0"/>
                        <a:t>-Adapt Teaching Strategies</a:t>
                      </a:r>
                    </a:p>
                    <a:p>
                      <a:r>
                        <a:rPr lang="en-US" sz="2400" b="1" dirty="0"/>
                        <a:t>-Provide Personalized Feedback</a:t>
                      </a:r>
                    </a:p>
                    <a:p>
                      <a:r>
                        <a:rPr lang="en-US" sz="2400" b="1" dirty="0"/>
                        <a:t>-Foster a Positive Learning Environment. </a:t>
                      </a:r>
                    </a:p>
                    <a:p>
                      <a:endParaRPr lang="en-US" sz="2400" b="1" dirty="0"/>
                    </a:p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3. </a:t>
                      </a:r>
                      <a:r>
                        <a:rPr lang="en-US" sz="2400" b="1" u="sng" dirty="0"/>
                        <a:t>Role of the Textbook</a:t>
                      </a:r>
                    </a:p>
                    <a:p>
                      <a:r>
                        <a:rPr lang="en-US" sz="2400" b="1" dirty="0"/>
                        <a:t/>
                      </a:r>
                      <a:br>
                        <a:rPr lang="en-US" sz="2400" b="1" dirty="0"/>
                      </a:br>
                      <a:r>
                        <a:rPr lang="en-US" sz="2400" b="1" dirty="0"/>
                        <a:t>-</a:t>
                      </a:r>
                      <a:r>
                        <a:rPr lang="en-US" sz="2400" b="1" u="none" dirty="0"/>
                        <a:t>Structured Learning Path</a:t>
                      </a:r>
                      <a:br>
                        <a:rPr lang="en-US" sz="2400" b="1" u="none" dirty="0"/>
                      </a:br>
                      <a:r>
                        <a:rPr lang="en-US" sz="2400" b="1" u="none" dirty="0"/>
                        <a:t>-Variety of Exercises</a:t>
                      </a:r>
                      <a:br>
                        <a:rPr lang="en-US" sz="2400" b="1" u="none" dirty="0"/>
                      </a:br>
                      <a:r>
                        <a:rPr lang="en-US" sz="2400" b="1" u="none" dirty="0"/>
                        <a:t> -Flexibility</a:t>
                      </a:r>
                      <a:br>
                        <a:rPr lang="en-US" sz="2400" b="1" u="none" dirty="0"/>
                      </a:br>
                      <a:r>
                        <a:rPr lang="en-US" sz="2400" b="1" u="none" dirty="0"/>
                        <a:t>-Incorporate Real-World Context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/>
                        <a:t>2.Role of the EFL Students</a:t>
                      </a:r>
                    </a:p>
                    <a:p>
                      <a:endParaRPr lang="en-US" sz="2400" b="1" u="sng" dirty="0"/>
                    </a:p>
                    <a:p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-Self-Directed Learning</a:t>
                      </a:r>
                    </a:p>
                    <a:p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-Reflective Practice</a:t>
                      </a:r>
                    </a:p>
                    <a:p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-Engagement:</a:t>
                      </a:r>
                    </a:p>
                    <a:p>
                      <a:r>
                        <a:rPr lang="en-US" sz="2400" b="1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-Use of Technology</a:t>
                      </a:r>
                    </a:p>
                    <a:p>
                      <a:endParaRPr lang="en-US" sz="2400" b="1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r>
                        <a:rPr lang="en-US" sz="2400" b="1" dirty="0"/>
                        <a:t>4. </a:t>
                      </a:r>
                      <a:r>
                        <a:rPr lang="en-US" sz="2400" b="1" u="sng" dirty="0"/>
                        <a:t>Role of the Classroom</a:t>
                      </a:r>
                    </a:p>
                    <a:p>
                      <a:endParaRPr lang="en-US" sz="2400" b="1" u="sng" dirty="0"/>
                    </a:p>
                    <a:p>
                      <a:r>
                        <a:rPr lang="en-US" sz="2400" b="1" u="none" dirty="0"/>
                        <a:t>-Flexible Space</a:t>
                      </a:r>
                      <a:br>
                        <a:rPr lang="en-US" sz="2400" b="1" u="none" dirty="0"/>
                      </a:br>
                      <a:r>
                        <a:rPr lang="en-US" sz="2400" b="1" u="none" dirty="0"/>
                        <a:t>-Technology Integration</a:t>
                      </a:r>
                      <a:br>
                        <a:rPr lang="en-US" sz="2400" b="1" u="none" dirty="0"/>
                      </a:br>
                      <a:r>
                        <a:rPr lang="en-US" sz="2400" b="1" u="none" dirty="0"/>
                        <a:t>-Collaboration</a:t>
                      </a:r>
                      <a:br>
                        <a:rPr lang="en-US" sz="2400" b="1" u="none" dirty="0"/>
                      </a:br>
                      <a:r>
                        <a:rPr lang="en-US" sz="2400" b="1" u="none" dirty="0"/>
                        <a:t>-Real-World Practice</a:t>
                      </a:r>
                      <a:br>
                        <a:rPr lang="en-US" sz="2400" b="1" u="none" dirty="0"/>
                      </a:br>
                      <a:endParaRPr lang="en-US" sz="2400" b="1" u="none" dirty="0"/>
                    </a:p>
                    <a:p>
                      <a:endParaRPr lang="en-US" sz="2400" b="1" dirty="0">
                        <a:solidFill>
                          <a:schemeClr val="tx1">
                            <a:lumMod val="85000"/>
                          </a:schemeClr>
                        </a:solidFill>
                      </a:endParaRPr>
                    </a:p>
                    <a:p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019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98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AABCE-B65E-456D-9398-34614B6A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946" y="92015"/>
            <a:ext cx="6372045" cy="6665343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</a:pPr>
            <a:r>
              <a:rPr lang="en-US" sz="2000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Adaptive Learning Platforms 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(e.g., Duolingo, Rosetta Stone)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Language Learning Apps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 (e.g., </a:t>
            </a:r>
            <a:r>
              <a:rPr lang="en-US" sz="2400" b="1" dirty="0" err="1">
                <a:solidFill>
                  <a:schemeClr val="tx1"/>
                </a:solidFill>
              </a:rPr>
              <a:t>Babbel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Memrise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Online Grammar and Vocabulary Tools 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(e.g., Grammarly, Quizlet)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Speech Recognition Technology </a:t>
            </a: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(e.g., Google Speech, Pronunciation Power)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BEA0E-CA11-4678-8C99-6075AD01F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3008348" cy="37147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AD356F-A283-449E-B31B-EB06723A4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0"/>
            <a:ext cx="5632219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1EA0CD-6970-4C00-B4B9-C730B5AF8413}"/>
              </a:ext>
            </a:extLst>
          </p:cNvPr>
          <p:cNvSpPr/>
          <p:nvPr/>
        </p:nvSpPr>
        <p:spPr>
          <a:xfrm>
            <a:off x="-51758" y="137458"/>
            <a:ext cx="5683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Types of  Applications for Personalized EFL Learning Content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445843-438D-4D8C-8F54-B4517EE89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06" y="2076450"/>
            <a:ext cx="5089586" cy="43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721E-03E1-4E54-80B4-399B211C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898" y="92014"/>
            <a:ext cx="6333834" cy="662508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b="1" u="sng" dirty="0">
                <a:solidFill>
                  <a:schemeClr val="tx1"/>
                </a:solidFill>
              </a:rPr>
              <a:t>Flexibility</a:t>
            </a:r>
            <a:r>
              <a:rPr lang="en-US" sz="2800" b="1" dirty="0">
                <a:solidFill>
                  <a:schemeClr val="tx1"/>
                </a:solidFill>
              </a:rPr>
              <a:t>: Learners can progress at their own pace.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u="sng" dirty="0">
                <a:solidFill>
                  <a:schemeClr val="tx1"/>
                </a:solidFill>
              </a:rPr>
              <a:t>Access to a Range of Resources</a:t>
            </a:r>
            <a:r>
              <a:rPr lang="en-US" sz="2800" b="1" dirty="0">
                <a:solidFill>
                  <a:schemeClr val="tx1"/>
                </a:solidFill>
              </a:rPr>
              <a:t>: Multimedia content, interactive activities.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3. </a:t>
            </a:r>
            <a:r>
              <a:rPr lang="en-US" sz="2800" b="1" u="sng" dirty="0">
                <a:solidFill>
                  <a:schemeClr val="tx1"/>
                </a:solidFill>
              </a:rPr>
              <a:t>Real-Time Feedback</a:t>
            </a:r>
            <a:r>
              <a:rPr lang="en-US" sz="2800" b="1" dirty="0">
                <a:solidFill>
                  <a:schemeClr val="tx1"/>
                </a:solidFill>
              </a:rPr>
              <a:t>: Instant corrections and improvements.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/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b="1" u="sng" dirty="0">
                <a:solidFill>
                  <a:schemeClr val="tx1"/>
                </a:solidFill>
              </a:rPr>
              <a:t>Engagement</a:t>
            </a:r>
            <a:r>
              <a:rPr lang="en-US" sz="2800" b="1" dirty="0">
                <a:solidFill>
                  <a:schemeClr val="tx1"/>
                </a:solidFill>
              </a:rPr>
              <a:t>: Gamification and interactive elements increase motivation.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148088-CB8B-4DE3-AE45-1A36F9B4F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3009900"/>
            <a:ext cx="2466975" cy="18478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40CEB-62AA-4B13-8E3E-AE0DAE3055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68180" y="46810"/>
            <a:ext cx="5739443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35ECDF-59DD-41E4-8CE0-E537BC5F6617}"/>
              </a:ext>
            </a:extLst>
          </p:cNvPr>
          <p:cNvSpPr/>
          <p:nvPr/>
        </p:nvSpPr>
        <p:spPr>
          <a:xfrm>
            <a:off x="-68180" y="46810"/>
            <a:ext cx="57394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Benefits of Using Technology for Personalized EFL Learning Content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F03490-4C72-4B64-B2C9-4D90101B6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1869057"/>
            <a:ext cx="5446143" cy="48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73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9063-00C9-4704-9827-E55F5EA4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8302" y="51758"/>
            <a:ext cx="7234687" cy="668834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</a:rPr>
              <a:t>-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Access to Devices</a:t>
            </a:r>
            <a:r>
              <a:rPr lang="en-US" sz="2400" b="1" dirty="0">
                <a:solidFill>
                  <a:schemeClr val="tx1"/>
                </a:solidFill>
              </a:rPr>
              <a:t>: Ensuring all students have access to necessary technology.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800" b="1" u="sng" dirty="0">
                <a:solidFill>
                  <a:schemeClr val="tx1"/>
                </a:solidFill>
              </a:rPr>
              <a:t>Teacher Training</a:t>
            </a:r>
            <a:r>
              <a:rPr lang="en-US" sz="2400" b="1" dirty="0">
                <a:solidFill>
                  <a:schemeClr val="tx1"/>
                </a:solidFill>
              </a:rPr>
              <a:t>: Providing professional development for teachers to effectively use technology.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800" b="1" u="sng" dirty="0">
                <a:solidFill>
                  <a:schemeClr val="tx1"/>
                </a:solidFill>
              </a:rPr>
              <a:t>Student Motivation</a:t>
            </a:r>
            <a:r>
              <a:rPr lang="en-US" sz="2400" b="1" dirty="0">
                <a:solidFill>
                  <a:schemeClr val="tx1"/>
                </a:solidFill>
              </a:rPr>
              <a:t>: Overcoming engagement issues with digital learning.</a:t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/>
            </a:r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- </a:t>
            </a:r>
            <a:r>
              <a:rPr lang="en-US" sz="2800" b="1" u="sng" dirty="0">
                <a:solidFill>
                  <a:schemeClr val="tx1"/>
                </a:solidFill>
              </a:rPr>
              <a:t>Technical Issues</a:t>
            </a:r>
            <a:r>
              <a:rPr lang="en-US" sz="2400" b="1" dirty="0">
                <a:solidFill>
                  <a:schemeClr val="tx1"/>
                </a:solidFill>
              </a:rPr>
              <a:t>: Addressing potential connectivity or platform-related problems.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381ED7-0497-437B-9A3C-D7204B8D9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982232"/>
            <a:ext cx="3330575" cy="190318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9F5D9-515E-4EED-B4C3-18AD82343B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257289" y="0"/>
            <a:ext cx="4946418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1D4492-B263-484B-A77B-5EA5A7B0FBB8}"/>
              </a:ext>
            </a:extLst>
          </p:cNvPr>
          <p:cNvSpPr/>
          <p:nvPr/>
        </p:nvSpPr>
        <p:spPr>
          <a:xfrm>
            <a:off x="0" y="242342"/>
            <a:ext cx="4474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Challenges in Integrating Technology Content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8750F1-807E-471F-A40C-59AA0489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1" y="2671681"/>
            <a:ext cx="4149725" cy="387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1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336A-AD74-4731-AC3C-4338370A3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328" y="322053"/>
            <a:ext cx="4153721" cy="1257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B3624-FEF7-4046-8CE8-961B0F71D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" y="0"/>
            <a:ext cx="5147093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CAC205-E1F1-47EB-925D-16536BE12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389" y="241540"/>
            <a:ext cx="6826369" cy="5549659"/>
          </a:xfrm>
        </p:spPr>
        <p:txBody>
          <a:bodyPr>
            <a:normAutofit/>
          </a:bodyPr>
          <a:lstStyle/>
          <a:p>
            <a:pPr marL="3690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Blended Learning</a:t>
            </a:r>
            <a:r>
              <a:rPr lang="en-US" b="1" dirty="0">
                <a:solidFill>
                  <a:schemeClr val="tx1"/>
                </a:solidFill>
              </a:rPr>
              <a:t>: Combining face-to-face teaching with online learning.</a:t>
            </a:r>
          </a:p>
          <a:p>
            <a:pPr marL="36900" indent="0">
              <a:lnSpc>
                <a:spcPct val="12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3690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Flipped Classroom</a:t>
            </a:r>
            <a:r>
              <a:rPr lang="en-US" b="1" dirty="0">
                <a:solidFill>
                  <a:schemeClr val="tx1"/>
                </a:solidFill>
              </a:rPr>
              <a:t>: Students engage with content online before class and apply learning in class.</a:t>
            </a:r>
          </a:p>
          <a:p>
            <a:pPr marL="36900" indent="0">
              <a:lnSpc>
                <a:spcPct val="120000"/>
              </a:lnSpc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36900" indent="0">
              <a:lnSpc>
                <a:spcPct val="120000"/>
              </a:lnSpc>
              <a:buNone/>
            </a:pPr>
            <a:r>
              <a:rPr lang="en-US" b="1" dirty="0">
                <a:solidFill>
                  <a:schemeClr val="tx1"/>
                </a:solidFill>
              </a:rPr>
              <a:t>- </a:t>
            </a:r>
            <a:r>
              <a:rPr lang="en-US" sz="2400" b="1" u="sng" dirty="0">
                <a:solidFill>
                  <a:schemeClr val="tx1"/>
                </a:solidFill>
              </a:rPr>
              <a:t>Gamification</a:t>
            </a:r>
            <a:r>
              <a:rPr lang="en-US" b="1" dirty="0">
                <a:solidFill>
                  <a:schemeClr val="tx1"/>
                </a:solidFill>
              </a:rPr>
              <a:t>: Using game-like elements (leaderboards, points) to increase motivation.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7A9F47-E84E-457D-B151-8157EE6D18E0}"/>
              </a:ext>
            </a:extLst>
          </p:cNvPr>
          <p:cNvSpPr/>
          <p:nvPr/>
        </p:nvSpPr>
        <p:spPr>
          <a:xfrm>
            <a:off x="103517" y="161352"/>
            <a:ext cx="4968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Best Practices for Integrating Technology in EFL Classrooms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B7C06-76DF-490F-B69E-063AE76C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7" y="3428994"/>
            <a:ext cx="4859547" cy="300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6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74B5-7047-4FEE-84BD-EDEA0211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2508016" cy="1257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9503F-15C2-447E-B9A4-DE4B46D75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59554" y="0"/>
            <a:ext cx="4781080" cy="685799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4DBF41-2607-42EF-A81E-350DB241F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0294" y="322054"/>
            <a:ext cx="11174083" cy="6274278"/>
          </a:xfrm>
        </p:spPr>
      </p:pic>
    </p:spTree>
    <p:extLst>
      <p:ext uri="{BB962C8B-B14F-4D97-AF65-F5344CB8AC3E}">
        <p14:creationId xmlns:p14="http://schemas.microsoft.com/office/powerpoint/2010/main" val="292382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</TotalTime>
  <Words>364</Words>
  <Application>Microsoft Office PowerPoint</Application>
  <PresentationFormat>Widescreen</PresentationFormat>
  <Paragraphs>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Goudy Old Style</vt:lpstr>
      <vt:lpstr>Trebuchet MS</vt:lpstr>
      <vt:lpstr>Wingdings 2</vt:lpstr>
      <vt:lpstr>SlateVTI</vt:lpstr>
      <vt:lpstr>PowerPoint Presentation</vt:lpstr>
      <vt:lpstr>PowerPoint Presentation</vt:lpstr>
      <vt:lpstr>The Role of Technology in Personalized Learning Content</vt:lpstr>
      <vt:lpstr>PowerPoint Presentation</vt:lpstr>
      <vt:lpstr>- Adaptive Learning Platforms  (e.g., Duolingo, Rosetta Stone)    - Language Learning Apps  (e.g., Babbel, Memrise)    - Online Grammar and Vocabulary Tools  (e.g., Grammarly, Quizlet)    - Speech Recognition Technology  (e.g., Google Speech, Pronunciation Power) </vt:lpstr>
      <vt:lpstr>1. Flexibility: Learners can progress at their own pace.  2. Access to a Range of Resources: Multimedia content, interactive activities.  3. Real-Time Feedback: Instant corrections and improvements.  4. Engagement: Gamification and interactive elements increase motivation. </vt:lpstr>
      <vt:lpstr>- Access to Devices: Ensuring all students have access to necessary technology.  - Teacher Training: Providing professional development for teachers to effectively use technology.  - Student Motivation: Overcoming engagement issues with digital learning.  - Technical Issues: Addressing potential connectivity or platform-related problems.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Learning: EFL Teacher, Student, Textbook, and Classroom</dc:title>
  <dc:creator>DR.HIBA AHMED</dc:creator>
  <cp:lastModifiedBy>Maher</cp:lastModifiedBy>
  <cp:revision>79</cp:revision>
  <cp:lastPrinted>2024-11-17T10:08:11Z</cp:lastPrinted>
  <dcterms:created xsi:type="dcterms:W3CDTF">2024-11-16T20:59:40Z</dcterms:created>
  <dcterms:modified xsi:type="dcterms:W3CDTF">2024-12-09T07:06:51Z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