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9547C2B-B087-40DD-8973-029840EB47B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01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2D342-66F8-456F-A80C-8A36FC08F07A}"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22692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2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79062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83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49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93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3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281428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2D342-66F8-456F-A80C-8A36FC08F07A}"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47C2B-B087-40DD-8973-029840EB47B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91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12D342-66F8-456F-A80C-8A36FC08F07A}"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414337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2D342-66F8-456F-A80C-8A36FC08F07A}"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47C2B-B087-40DD-8973-029840EB47B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1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12D342-66F8-456F-A80C-8A36FC08F07A}"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47C2B-B087-40DD-8973-029840EB47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97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2D342-66F8-456F-A80C-8A36FC08F07A}"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5008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2D342-66F8-456F-A80C-8A36FC08F07A}"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47C2B-B087-40DD-8973-029840EB47B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6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2D342-66F8-456F-A80C-8A36FC08F07A}"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47C2B-B087-40DD-8973-029840EB47B9}" type="slidenum">
              <a:rPr lang="en-US" smtClean="0"/>
              <a:t>‹#›</a:t>
            </a:fld>
            <a:endParaRPr lang="en-US"/>
          </a:p>
        </p:txBody>
      </p:sp>
    </p:spTree>
    <p:extLst>
      <p:ext uri="{BB962C8B-B14F-4D97-AF65-F5344CB8AC3E}">
        <p14:creationId xmlns:p14="http://schemas.microsoft.com/office/powerpoint/2010/main" val="364008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12D342-66F8-456F-A80C-8A36FC08F07A}" type="datetimeFigureOut">
              <a:rPr lang="en-US" smtClean="0"/>
              <a:t>12/9/2024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547C2B-B087-40DD-8973-029840EB47B9}" type="slidenum">
              <a:rPr lang="en-US" smtClean="0"/>
              <a:t>‹#›</a:t>
            </a:fld>
            <a:endParaRPr lang="en-US"/>
          </a:p>
        </p:txBody>
      </p:sp>
    </p:spTree>
    <p:extLst>
      <p:ext uri="{BB962C8B-B14F-4D97-AF65-F5344CB8AC3E}">
        <p14:creationId xmlns:p14="http://schemas.microsoft.com/office/powerpoint/2010/main" val="35214451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23CF-CD7C-4814-AC79-2FD2BC068325}"/>
              </a:ext>
            </a:extLst>
          </p:cNvPr>
          <p:cNvSpPr>
            <a:spLocks noGrp="1"/>
          </p:cNvSpPr>
          <p:nvPr>
            <p:ph type="ctrTitle"/>
          </p:nvPr>
        </p:nvSpPr>
        <p:spPr/>
        <p:txBody>
          <a:bodyPr>
            <a:normAutofit fontScale="90000"/>
          </a:bodyPr>
          <a:lstStyle/>
          <a:p>
            <a:r>
              <a:rPr lang="en-US" sz="5400" dirty="0">
                <a:latin typeface="Times New Roman" panose="02020603050405020304" pitchFamily="18" charset="0"/>
                <a:cs typeface="Times New Roman" panose="02020603050405020304" pitchFamily="18" charset="0"/>
              </a:rPr>
              <a:t>Preparing Learners for Using Language Corpora</a:t>
            </a:r>
          </a:p>
        </p:txBody>
      </p:sp>
      <p:sp>
        <p:nvSpPr>
          <p:cNvPr id="3" name="Subtitle 2">
            <a:extLst>
              <a:ext uri="{FF2B5EF4-FFF2-40B4-BE49-F238E27FC236}">
                <a16:creationId xmlns:a16="http://schemas.microsoft.com/office/drawing/2014/main" id="{E62E1F5D-4209-4C0B-8BA0-AAC731C29CFA}"/>
              </a:ext>
            </a:extLst>
          </p:cNvPr>
          <p:cNvSpPr>
            <a:spLocks noGrp="1"/>
          </p:cNvSpPr>
          <p:nvPr>
            <p:ph type="subTitle" idx="1"/>
          </p:nvPr>
        </p:nvSpPr>
        <p:spPr/>
        <p:txBody>
          <a:bodyPr>
            <a:normAutofit/>
          </a:bodyPr>
          <a:lstStyle/>
          <a:p>
            <a:r>
              <a:rPr lang="en-US" sz="3600" dirty="0">
                <a:latin typeface="Times New Roman" panose="02020603050405020304" pitchFamily="18" charset="0"/>
                <a:cs typeface="Times New Roman" panose="02020603050405020304" pitchFamily="18" charset="0"/>
              </a:rPr>
              <a:t>Dr. Shatha N. Qaiwer (Ph.D.)</a:t>
            </a:r>
          </a:p>
        </p:txBody>
      </p:sp>
    </p:spTree>
    <p:extLst>
      <p:ext uri="{BB962C8B-B14F-4D97-AF65-F5344CB8AC3E}">
        <p14:creationId xmlns:p14="http://schemas.microsoft.com/office/powerpoint/2010/main" val="237620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C576-C4E4-449E-A0B4-865E06391B6E}"/>
              </a:ext>
            </a:extLst>
          </p:cNvPr>
          <p:cNvSpPr>
            <a:spLocks noGrp="1"/>
          </p:cNvSpPr>
          <p:nvPr>
            <p:ph type="title"/>
          </p:nvPr>
        </p:nvSpPr>
        <p:spPr>
          <a:xfrm>
            <a:off x="838200" y="365126"/>
            <a:ext cx="10515600" cy="912345"/>
          </a:xfrm>
        </p:spPr>
        <p:txBody>
          <a:bodyPr>
            <a:normAutofit/>
          </a:bodyPr>
          <a:lstStyle/>
          <a:p>
            <a:r>
              <a:rPr lang="en-US" sz="2400" dirty="0">
                <a:latin typeface="Times New Roman" panose="02020603050405020304" pitchFamily="18" charset="0"/>
                <a:cs typeface="Times New Roman" panose="02020603050405020304" pitchFamily="18" charset="0"/>
              </a:rPr>
              <a:t>Finding Out What Students Know? Survey techniques </a:t>
            </a:r>
          </a:p>
        </p:txBody>
      </p:sp>
      <p:sp>
        <p:nvSpPr>
          <p:cNvPr id="3" name="Content Placeholder 2">
            <a:extLst>
              <a:ext uri="{FF2B5EF4-FFF2-40B4-BE49-F238E27FC236}">
                <a16:creationId xmlns:a16="http://schemas.microsoft.com/office/drawing/2014/main" id="{B692BBA0-3AF7-4F25-B334-DA65F202EF84}"/>
              </a:ext>
            </a:extLst>
          </p:cNvPr>
          <p:cNvSpPr>
            <a:spLocks noGrp="1"/>
          </p:cNvSpPr>
          <p:nvPr>
            <p:ph idx="1"/>
          </p:nvPr>
        </p:nvSpPr>
        <p:spPr>
          <a:xfrm>
            <a:off x="838200" y="1277472"/>
            <a:ext cx="10515600" cy="4899492"/>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Class Discussion or Questionnaire:  What learners already know? What are their attitudes towards the corpus-based approach</a:t>
            </a:r>
          </a:p>
          <a:p>
            <a:pPr algn="just"/>
            <a:r>
              <a:rPr lang="en-US" sz="2400" dirty="0">
                <a:latin typeface="Times New Roman" panose="02020603050405020304" pitchFamily="18" charset="0"/>
                <a:cs typeface="Times New Roman" panose="02020603050405020304" pitchFamily="18" charset="0"/>
              </a:rPr>
              <a:t>A combination of survey format can be used as scales, ranks, or checklists</a:t>
            </a:r>
          </a:p>
          <a:p>
            <a:pPr algn="just"/>
            <a:r>
              <a:rPr lang="en-US" sz="2400" dirty="0">
                <a:latin typeface="Times New Roman" panose="02020603050405020304" pitchFamily="18" charset="0"/>
                <a:cs typeface="Times New Roman" panose="02020603050405020304" pitchFamily="18" charset="0"/>
              </a:rPr>
              <a:t>A survey may be outlined as follows: </a:t>
            </a:r>
          </a:p>
          <a:p>
            <a:pPr marL="457200" indent="-457200" algn="just">
              <a:buFont typeface="+mj-lt"/>
              <a:buAutoNum type="alphaLcParenR"/>
            </a:pPr>
            <a:r>
              <a:rPr lang="en-US" sz="2400" dirty="0">
                <a:latin typeface="Times New Roman" panose="02020603050405020304" pitchFamily="18" charset="0"/>
                <a:cs typeface="Times New Roman" panose="02020603050405020304" pitchFamily="18" charset="0"/>
              </a:rPr>
              <a:t>Part1: General info about corpora</a:t>
            </a:r>
          </a:p>
          <a:p>
            <a:pPr marL="457200" indent="-457200" algn="just">
              <a:buFont typeface="+mj-lt"/>
              <a:buAutoNum type="alphaLcParenR"/>
            </a:pPr>
            <a:r>
              <a:rPr lang="en-US" sz="2400" dirty="0">
                <a:latin typeface="Times New Roman" panose="02020603050405020304" pitchFamily="18" charset="0"/>
                <a:cs typeface="Times New Roman" panose="02020603050405020304" pitchFamily="18" charset="0"/>
              </a:rPr>
              <a:t>Part2: test on basic corpus terminology</a:t>
            </a:r>
          </a:p>
          <a:p>
            <a:pPr marL="457200" indent="-457200" algn="just">
              <a:buFont typeface="+mj-lt"/>
              <a:buAutoNum type="alphaLcParenR"/>
            </a:pPr>
            <a:r>
              <a:rPr lang="en-US" sz="2400" dirty="0">
                <a:latin typeface="Times New Roman" panose="02020603050405020304" pitchFamily="18" charset="0"/>
                <a:cs typeface="Times New Roman" panose="02020603050405020304" pitchFamily="18" charset="0"/>
              </a:rPr>
              <a:t>Part3: Corpora and corpus information tools</a:t>
            </a:r>
          </a:p>
          <a:p>
            <a:pPr marL="457200" indent="-457200" algn="just">
              <a:buFont typeface="+mj-lt"/>
              <a:buAutoNum type="alphaLcParenR"/>
            </a:pPr>
            <a:r>
              <a:rPr lang="en-US" sz="2400" dirty="0">
                <a:latin typeface="Times New Roman" panose="02020603050405020304" pitchFamily="18" charset="0"/>
                <a:cs typeface="Times New Roman" panose="02020603050405020304" pitchFamily="18" charset="0"/>
              </a:rPr>
              <a:t>Part4: Experiences with corpus-based material</a:t>
            </a:r>
          </a:p>
          <a:p>
            <a:pPr marL="457200" indent="-457200" algn="just">
              <a:buFont typeface="+mj-lt"/>
              <a:buAutoNum type="alphaLcParenR"/>
            </a:pPr>
            <a:r>
              <a:rPr lang="en-US" sz="2400" dirty="0">
                <a:latin typeface="Times New Roman" panose="02020603050405020304" pitchFamily="18" charset="0"/>
                <a:cs typeface="Times New Roman" panose="02020603050405020304" pitchFamily="18" charset="0"/>
              </a:rPr>
              <a:t>Part5: Attitudes towards corpus-based activities/ Problems of using language corpora</a:t>
            </a:r>
          </a:p>
          <a:p>
            <a:pPr algn="just"/>
            <a:r>
              <a:rPr lang="en-US" sz="2400" dirty="0">
                <a:latin typeface="Times New Roman" panose="02020603050405020304" pitchFamily="18" charset="0"/>
                <a:cs typeface="Times New Roman" panose="02020603050405020304" pitchFamily="18" charset="0"/>
              </a:rPr>
              <a:t>The teacher may give quizzes or test to find out whether students really know what they report in the survey</a:t>
            </a:r>
          </a:p>
        </p:txBody>
      </p:sp>
    </p:spTree>
    <p:extLst>
      <p:ext uri="{BB962C8B-B14F-4D97-AF65-F5344CB8AC3E}">
        <p14:creationId xmlns:p14="http://schemas.microsoft.com/office/powerpoint/2010/main" val="371210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F98-60F8-4389-AE47-A79DD4F02D92}"/>
              </a:ext>
            </a:extLst>
          </p:cNvPr>
          <p:cNvSpPr>
            <a:spLocks noGrp="1"/>
          </p:cNvSpPr>
          <p:nvPr>
            <p:ph type="title"/>
          </p:nvPr>
        </p:nvSpPr>
        <p:spPr>
          <a:xfrm>
            <a:off x="838200" y="365126"/>
            <a:ext cx="10515600" cy="549274"/>
          </a:xfrm>
        </p:spPr>
        <p:txBody>
          <a:bodyPr>
            <a:normAutofit/>
          </a:bodyPr>
          <a:lstStyle/>
          <a:p>
            <a:r>
              <a:rPr lang="en-US" sz="2400" dirty="0">
                <a:latin typeface="Times New Roman" panose="02020603050405020304" pitchFamily="18" charset="0"/>
                <a:cs typeface="Times New Roman" panose="02020603050405020304" pitchFamily="18" charset="0"/>
              </a:rPr>
              <a:t>Learner as researcher/ Discovery Learning</a:t>
            </a:r>
          </a:p>
        </p:txBody>
      </p:sp>
      <p:sp>
        <p:nvSpPr>
          <p:cNvPr id="3" name="Content Placeholder 2">
            <a:extLst>
              <a:ext uri="{FF2B5EF4-FFF2-40B4-BE49-F238E27FC236}">
                <a16:creationId xmlns:a16="http://schemas.microsoft.com/office/drawing/2014/main" id="{CE69EB3A-1D77-4E2D-8478-CA542BF20995}"/>
              </a:ext>
            </a:extLst>
          </p:cNvPr>
          <p:cNvSpPr>
            <a:spLocks noGrp="1"/>
          </p:cNvSpPr>
          <p:nvPr>
            <p:ph idx="1"/>
          </p:nvPr>
        </p:nvSpPr>
        <p:spPr>
          <a:xfrm>
            <a:off x="838200" y="1021976"/>
            <a:ext cx="10515600" cy="5154987"/>
          </a:xfrm>
        </p:spPr>
        <p:txBody>
          <a:bodyPr>
            <a:normAutofit/>
          </a:bodyPr>
          <a:lstStyle/>
          <a:p>
            <a:pPr algn="just"/>
            <a:r>
              <a:rPr lang="en-US" sz="2400" dirty="0">
                <a:latin typeface="Times New Roman" panose="02020603050405020304" pitchFamily="18" charset="0"/>
                <a:cs typeface="Times New Roman" panose="02020603050405020304" pitchFamily="18" charset="0"/>
              </a:rPr>
              <a:t>Use language corpora to uncover language patterns and use</a:t>
            </a:r>
          </a:p>
          <a:p>
            <a:pPr algn="just"/>
            <a:r>
              <a:rPr lang="en-US" sz="2400" dirty="0">
                <a:latin typeface="Times New Roman" panose="02020603050405020304" pitchFamily="18" charset="0"/>
                <a:cs typeface="Times New Roman" panose="02020603050405020304" pitchFamily="18" charset="0"/>
              </a:rPr>
              <a:t>Take the role of a researcher or language detective in which their generalization (finding)  are drive by corpus data (data-driven learning or Discovery Learning</a:t>
            </a:r>
          </a:p>
          <a:p>
            <a:pPr algn="just"/>
            <a:r>
              <a:rPr lang="en-US" sz="2400" dirty="0">
                <a:latin typeface="Times New Roman" panose="02020603050405020304" pitchFamily="18" charset="0"/>
                <a:cs typeface="Times New Roman" panose="02020603050405020304" pitchFamily="18" charset="0"/>
              </a:rPr>
              <a:t>Learners act as travelers exploring a corpus to find possible answers o their linguistic queries.</a:t>
            </a:r>
          </a:p>
          <a:p>
            <a:pPr algn="just"/>
            <a:r>
              <a:rPr lang="en-US" sz="2400" dirty="0">
                <a:latin typeface="Times New Roman" panose="02020603050405020304" pitchFamily="18" charset="0"/>
                <a:cs typeface="Times New Roman" panose="02020603050405020304" pitchFamily="18" charset="0"/>
              </a:rPr>
              <a:t>Learners should base their conclusion on a fairly large and general corpus to avoid the trap of overgeneralization</a:t>
            </a:r>
          </a:p>
          <a:p>
            <a:pPr algn="just"/>
            <a:r>
              <a:rPr lang="en-US" sz="2400" dirty="0">
                <a:latin typeface="Times New Roman" panose="02020603050405020304" pitchFamily="18" charset="0"/>
                <a:cs typeface="Times New Roman" panose="02020603050405020304" pitchFamily="18" charset="0"/>
              </a:rPr>
              <a:t> They should be trained to query the data . </a:t>
            </a:r>
          </a:p>
        </p:txBody>
      </p:sp>
    </p:spTree>
    <p:extLst>
      <p:ext uri="{BB962C8B-B14F-4D97-AF65-F5344CB8AC3E}">
        <p14:creationId xmlns:p14="http://schemas.microsoft.com/office/powerpoint/2010/main" val="362190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3AF0-0C37-41F9-9AEC-C592E47A3069}"/>
              </a:ext>
            </a:extLst>
          </p:cNvPr>
          <p:cNvSpPr>
            <a:spLocks noGrp="1"/>
          </p:cNvSpPr>
          <p:nvPr>
            <p:ph type="title"/>
          </p:nvPr>
        </p:nvSpPr>
        <p:spPr>
          <a:xfrm>
            <a:off x="838200" y="365126"/>
            <a:ext cx="10515600" cy="737534"/>
          </a:xfrm>
        </p:spPr>
        <p:txBody>
          <a:bodyPr>
            <a:normAutofit/>
          </a:bodyPr>
          <a:lstStyle/>
          <a:p>
            <a:r>
              <a:rPr lang="en-US" sz="2800" dirty="0">
                <a:latin typeface="Times New Roman" panose="02020603050405020304" pitchFamily="18" charset="0"/>
                <a:cs typeface="Times New Roman" panose="02020603050405020304" pitchFamily="18" charset="0"/>
              </a:rPr>
              <a:t>Hypothesis Testing</a:t>
            </a:r>
          </a:p>
        </p:txBody>
      </p:sp>
      <p:sp>
        <p:nvSpPr>
          <p:cNvPr id="3" name="Content Placeholder 2">
            <a:extLst>
              <a:ext uri="{FF2B5EF4-FFF2-40B4-BE49-F238E27FC236}">
                <a16:creationId xmlns:a16="http://schemas.microsoft.com/office/drawing/2014/main" id="{9AF5949B-878B-45E4-AB9B-E05F3F0F8512}"/>
              </a:ext>
            </a:extLst>
          </p:cNvPr>
          <p:cNvSpPr>
            <a:spLocks noGrp="1"/>
          </p:cNvSpPr>
          <p:nvPr>
            <p:ph idx="1"/>
          </p:nvPr>
        </p:nvSpPr>
        <p:spPr>
          <a:xfrm>
            <a:off x="838200" y="1102660"/>
            <a:ext cx="10515600" cy="5074303"/>
          </a:xfrm>
        </p:spPr>
        <p:txBody>
          <a:bodyPr>
            <a:normAutofit/>
          </a:bodyPr>
          <a:lstStyle/>
          <a:p>
            <a:pPr algn="just"/>
            <a:r>
              <a:rPr lang="en-US" sz="2400" dirty="0">
                <a:latin typeface="Times New Roman" panose="02020603050405020304" pitchFamily="18" charset="0"/>
                <a:cs typeface="Times New Roman" panose="02020603050405020304" pitchFamily="18" charset="0"/>
              </a:rPr>
              <a:t>May form hypothesis regarding meaning or use of particular words or phrases and consult a corpus to rejector confirm such hypotheses. Ex, when signaling cause and effect , ‘owing to” seems to correlate with negative situations whereas ‘ thanks to’ occurs with positive ones. ( The Bank of English corpus confirms that) [ bad weather, inability ] [ Thanks to latest technology ]</a:t>
            </a:r>
          </a:p>
          <a:p>
            <a:pPr algn="just"/>
            <a:r>
              <a:rPr lang="en-US" sz="2400" dirty="0">
                <a:latin typeface="Times New Roman" panose="02020603050405020304" pitchFamily="18" charset="0"/>
                <a:cs typeface="Times New Roman" panose="02020603050405020304" pitchFamily="18" charset="0"/>
              </a:rPr>
              <a:t>Concordances may reject a hypothesis. Ex most EFL teachers prescribe that ‘ever’ never used in the perfect aspect in an affirmative sentence. But learners who search the BNC will find examples where ever is used with superlative adjectives in a statement such as </a:t>
            </a:r>
            <a:r>
              <a:rPr lang="en-US" sz="2400" dirty="0">
                <a:solidFill>
                  <a:srgbClr val="FF0000"/>
                </a:solidFill>
                <a:latin typeface="Times New Roman" panose="02020603050405020304" pitchFamily="18" charset="0"/>
                <a:cs typeface="Times New Roman" panose="02020603050405020304" pitchFamily="18" charset="0"/>
              </a:rPr>
              <a:t>This is the  most beautiful place I have ever been</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It was the worst performance we have ever given.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98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2E57-D8DC-4BEA-A854-C715F11FC769}"/>
              </a:ext>
            </a:extLst>
          </p:cNvPr>
          <p:cNvSpPr>
            <a:spLocks noGrp="1"/>
          </p:cNvSpPr>
          <p:nvPr>
            <p:ph type="title"/>
          </p:nvPr>
        </p:nvSpPr>
        <p:spPr>
          <a:xfrm>
            <a:off x="838200" y="365126"/>
            <a:ext cx="10515600" cy="750980"/>
          </a:xfrm>
        </p:spPr>
        <p:txBody>
          <a:bodyPr>
            <a:normAutofit fontScale="90000"/>
          </a:bodyPr>
          <a:lstStyle/>
          <a:p>
            <a:r>
              <a:rPr lang="en-US" dirty="0">
                <a:latin typeface="Times New Roman" panose="02020603050405020304" pitchFamily="18" charset="0"/>
                <a:cs typeface="Times New Roman" panose="02020603050405020304" pitchFamily="18" charset="0"/>
              </a:rPr>
              <a:t>Self-error Correction </a:t>
            </a:r>
          </a:p>
        </p:txBody>
      </p:sp>
      <p:sp>
        <p:nvSpPr>
          <p:cNvPr id="3" name="Content Placeholder 2">
            <a:extLst>
              <a:ext uri="{FF2B5EF4-FFF2-40B4-BE49-F238E27FC236}">
                <a16:creationId xmlns:a16="http://schemas.microsoft.com/office/drawing/2014/main" id="{8F83730A-8F38-4ABE-BFF8-F70FE25A9768}"/>
              </a:ext>
            </a:extLst>
          </p:cNvPr>
          <p:cNvSpPr>
            <a:spLocks noGrp="1"/>
          </p:cNvSpPr>
          <p:nvPr>
            <p:ph idx="1"/>
          </p:nvPr>
        </p:nvSpPr>
        <p:spPr>
          <a:xfrm>
            <a:off x="838200" y="1116106"/>
            <a:ext cx="10515600" cy="5060857"/>
          </a:xfrm>
        </p:spPr>
        <p:txBody>
          <a:bodyPr>
            <a:normAutofit/>
          </a:bodyPr>
          <a:lstStyle/>
          <a:p>
            <a:pPr algn="just"/>
            <a:r>
              <a:rPr lang="en-US" sz="2400" dirty="0">
                <a:latin typeface="Times New Roman" panose="02020603050405020304" pitchFamily="18" charset="0"/>
                <a:cs typeface="Times New Roman" panose="02020603050405020304" pitchFamily="18" charset="0"/>
              </a:rPr>
              <a:t>Todd (2001) asked students to choose two misused content word for self-correction consulting data from a web-based concordance such as ‘</a:t>
            </a:r>
            <a:r>
              <a:rPr lang="en-US" sz="2400" dirty="0" err="1">
                <a:latin typeface="Times New Roman" panose="02020603050405020304" pitchFamily="18" charset="0"/>
                <a:cs typeface="Times New Roman" panose="02020603050405020304" pitchFamily="18" charset="0"/>
              </a:rPr>
              <a:t>alltheweb</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webcorp</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Chambers (2006), students used the corpus data to revise their first draft writings in a number of areas of grammatical and lexical errors. </a:t>
            </a:r>
          </a:p>
          <a:p>
            <a:pPr algn="just"/>
            <a:r>
              <a:rPr lang="en-US" sz="2400" dirty="0">
                <a:latin typeface="Times New Roman" panose="02020603050405020304" pitchFamily="18" charset="0"/>
                <a:cs typeface="Times New Roman" panose="02020603050405020304" pitchFamily="18" charset="0"/>
              </a:rPr>
              <a:t> Students can brows a  general corpus to induce rules or patterns in the revision process.</a:t>
            </a:r>
          </a:p>
          <a:p>
            <a:pPr algn="just"/>
            <a:r>
              <a:rPr lang="en-US" sz="2400" dirty="0">
                <a:latin typeface="Times New Roman" panose="02020603050405020304" pitchFamily="18" charset="0"/>
                <a:cs typeface="Times New Roman" panose="02020603050405020304" pitchFamily="18" charset="0"/>
              </a:rPr>
              <a:t> They can exploit a learner corpus which consists of texts written by learners to compare ad contrast  their own writings with texts retrieved from native speaker corpora which can help them correct language mistakes in their writing tasks </a:t>
            </a:r>
          </a:p>
        </p:txBody>
      </p:sp>
    </p:spTree>
    <p:extLst>
      <p:ext uri="{BB962C8B-B14F-4D97-AF65-F5344CB8AC3E}">
        <p14:creationId xmlns:p14="http://schemas.microsoft.com/office/powerpoint/2010/main" val="35816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5447-A276-4276-9C10-3497A549FEC4}"/>
              </a:ext>
            </a:extLst>
          </p:cNvPr>
          <p:cNvSpPr>
            <a:spLocks noGrp="1"/>
          </p:cNvSpPr>
          <p:nvPr>
            <p:ph type="title"/>
          </p:nvPr>
        </p:nvSpPr>
        <p:spPr>
          <a:xfrm>
            <a:off x="838200" y="365125"/>
            <a:ext cx="10515600" cy="724087"/>
          </a:xfrm>
        </p:spPr>
        <p:txBody>
          <a:bodyPr>
            <a:normAutofit/>
          </a:bodyPr>
          <a:lstStyle/>
          <a:p>
            <a:r>
              <a:rPr lang="en-US" sz="2800" dirty="0">
                <a:latin typeface="Times New Roman" panose="02020603050405020304" pitchFamily="18" charset="0"/>
                <a:cs typeface="Times New Roman" panose="02020603050405020304" pitchFamily="18" charset="0"/>
              </a:rPr>
              <a:t>Learn about a Genre</a:t>
            </a:r>
          </a:p>
        </p:txBody>
      </p:sp>
      <p:sp>
        <p:nvSpPr>
          <p:cNvPr id="3" name="Content Placeholder 2">
            <a:extLst>
              <a:ext uri="{FF2B5EF4-FFF2-40B4-BE49-F238E27FC236}">
                <a16:creationId xmlns:a16="http://schemas.microsoft.com/office/drawing/2014/main" id="{C2198F83-1200-4F46-AC49-53C43608FB99}"/>
              </a:ext>
            </a:extLst>
          </p:cNvPr>
          <p:cNvSpPr>
            <a:spLocks noGrp="1"/>
          </p:cNvSpPr>
          <p:nvPr>
            <p:ph idx="1"/>
          </p:nvPr>
        </p:nvSpPr>
        <p:spPr>
          <a:xfrm>
            <a:off x="838200" y="1089212"/>
            <a:ext cx="10515600" cy="5087751"/>
          </a:xfrm>
        </p:spPr>
        <p:txBody>
          <a:bodyPr>
            <a:normAutofit/>
          </a:bodyPr>
          <a:lstStyle/>
          <a:p>
            <a:pPr algn="just"/>
            <a:r>
              <a:rPr lang="en-US" sz="2400" dirty="0">
                <a:latin typeface="Times New Roman" panose="02020603050405020304" pitchFamily="18" charset="0"/>
                <a:cs typeface="Times New Roman" panose="02020603050405020304" pitchFamily="18" charset="0"/>
              </a:rPr>
              <a:t>They can learn about different text types such as narratives , newspaper articles and academic essays. Ex. Corpora made up of texts in a particular genre can reveal words, phrases, or patterns typical to that text type. </a:t>
            </a:r>
          </a:p>
          <a:p>
            <a:pPr algn="just"/>
            <a:r>
              <a:rPr lang="en-US" sz="2400" dirty="0">
                <a:latin typeface="Times New Roman" panose="02020603050405020304" pitchFamily="18" charset="0"/>
                <a:cs typeface="Times New Roman" panose="02020603050405020304" pitchFamily="18" charset="0"/>
              </a:rPr>
              <a:t>These can help students learn about distinctive </a:t>
            </a:r>
            <a:r>
              <a:rPr lang="en-US" sz="2400" dirty="0" err="1">
                <a:latin typeface="Times New Roman" panose="02020603050405020304" pitchFamily="18" charset="0"/>
                <a:cs typeface="Times New Roman" panose="02020603050405020304" pitchFamily="18" charset="0"/>
              </a:rPr>
              <a:t>lexico</a:t>
            </a:r>
            <a:r>
              <a:rPr lang="en-US" sz="2400" dirty="0">
                <a:latin typeface="Times New Roman" panose="02020603050405020304" pitchFamily="18" charset="0"/>
                <a:cs typeface="Times New Roman" panose="02020603050405020304" pitchFamily="18" charset="0"/>
              </a:rPr>
              <a:t>-grammatical pattern which characterize a particular move such as reporting clauses in academic citations or language features in different stretches of lecture introductions</a:t>
            </a:r>
          </a:p>
          <a:p>
            <a:pPr algn="just"/>
            <a:r>
              <a:rPr lang="en-US" sz="2400" dirty="0">
                <a:latin typeface="Times New Roman" panose="02020603050405020304" pitchFamily="18" charset="0"/>
                <a:cs typeface="Times New Roman" panose="02020603050405020304" pitchFamily="18" charset="0"/>
              </a:rPr>
              <a:t> to carry out genre analysis, they can make sue of specialized corpora  but they also need to learn to compile their own corpora composed of specialized texts to address their specific queries.</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45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A49D-5666-4ADA-A685-1C61985881DE}"/>
              </a:ext>
            </a:extLst>
          </p:cNvPr>
          <p:cNvSpPr>
            <a:spLocks noGrp="1"/>
          </p:cNvSpPr>
          <p:nvPr>
            <p:ph type="title"/>
          </p:nvPr>
        </p:nvSpPr>
        <p:spPr>
          <a:xfrm>
            <a:off x="838200" y="365125"/>
            <a:ext cx="10515600" cy="885451"/>
          </a:xfrm>
        </p:spPr>
        <p:txBody>
          <a:bodyPr>
            <a:normAutofit/>
          </a:bodyPr>
          <a:lstStyle/>
          <a:p>
            <a:r>
              <a:rPr lang="en-US" sz="2800" dirty="0">
                <a:latin typeface="Times New Roman" panose="02020603050405020304" pitchFamily="18" charset="0"/>
                <a:cs typeface="Times New Roman" panose="02020603050405020304" pitchFamily="18" charset="0"/>
              </a:rPr>
              <a:t>Generating targets for self-study in specialized areas</a:t>
            </a:r>
          </a:p>
        </p:txBody>
      </p:sp>
      <p:sp>
        <p:nvSpPr>
          <p:cNvPr id="3" name="Content Placeholder 2">
            <a:extLst>
              <a:ext uri="{FF2B5EF4-FFF2-40B4-BE49-F238E27FC236}">
                <a16:creationId xmlns:a16="http://schemas.microsoft.com/office/drawing/2014/main" id="{99C1C306-69B9-4EF1-878B-E3FC04C33B99}"/>
              </a:ext>
            </a:extLst>
          </p:cNvPr>
          <p:cNvSpPr>
            <a:spLocks noGrp="1"/>
          </p:cNvSpPr>
          <p:nvPr>
            <p:ph idx="1"/>
          </p:nvPr>
        </p:nvSpPr>
        <p:spPr>
          <a:xfrm>
            <a:off x="838200" y="1250576"/>
            <a:ext cx="10515600" cy="4926387"/>
          </a:xfrm>
        </p:spPr>
        <p:txBody>
          <a:bodyPr/>
          <a:lstStyle/>
          <a:p>
            <a:pPr algn="just"/>
            <a:r>
              <a:rPr lang="en-US" dirty="0">
                <a:latin typeface="Times New Roman" panose="02020603050405020304" pitchFamily="18" charset="0"/>
                <a:cs typeface="Times New Roman" panose="02020603050405020304" pitchFamily="18" charset="0"/>
              </a:rPr>
              <a:t>Learners can do other tasks on specialized corpora such as generating a word list based on texts under examination as done in large scale studies such as that of Coxhead and Nation(2001)</a:t>
            </a:r>
          </a:p>
          <a:p>
            <a:pPr algn="just"/>
            <a:r>
              <a:rPr lang="en-US" dirty="0">
                <a:latin typeface="Times New Roman" panose="02020603050405020304" pitchFamily="18" charset="0"/>
                <a:cs typeface="Times New Roman" panose="02020603050405020304" pitchFamily="18" charset="0"/>
              </a:rPr>
              <a:t>They can come up with a small glossary or terminology or simply create a word list which reflects their needs and at a later stage methodically learn these words </a:t>
            </a:r>
          </a:p>
          <a:p>
            <a:pPr algn="just"/>
            <a:r>
              <a:rPr lang="en-US" dirty="0">
                <a:latin typeface="Times New Roman" panose="02020603050405020304" pitchFamily="18" charset="0"/>
                <a:cs typeface="Times New Roman" panose="02020603050405020304" pitchFamily="18" charset="0"/>
              </a:rPr>
              <a:t>If they decide to do tasks of this nature, they should be guided all through the process of compiling their own corpus with emphasis on criteria for choosing texts such as corpus size, number of texts and authorship</a:t>
            </a:r>
          </a:p>
        </p:txBody>
      </p:sp>
    </p:spTree>
    <p:extLst>
      <p:ext uri="{BB962C8B-B14F-4D97-AF65-F5344CB8AC3E}">
        <p14:creationId xmlns:p14="http://schemas.microsoft.com/office/powerpoint/2010/main" val="3779837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681</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Times New Roman</vt:lpstr>
      <vt:lpstr>Organic</vt:lpstr>
      <vt:lpstr>Preparing Learners for Using Language Corpora</vt:lpstr>
      <vt:lpstr>Finding Out What Students Know? Survey techniques </vt:lpstr>
      <vt:lpstr>Learner as researcher/ Discovery Learning</vt:lpstr>
      <vt:lpstr>Hypothesis Testing</vt:lpstr>
      <vt:lpstr>Self-error Correction </vt:lpstr>
      <vt:lpstr>Learn about a Genre</vt:lpstr>
      <vt:lpstr>Generating targets for self-study in specialized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Learners for Using Language Corpora</dc:title>
  <dc:creator>Shatha</dc:creator>
  <cp:lastModifiedBy>Maher</cp:lastModifiedBy>
  <cp:revision>2</cp:revision>
  <dcterms:created xsi:type="dcterms:W3CDTF">2024-11-25T22:02:06Z</dcterms:created>
  <dcterms:modified xsi:type="dcterms:W3CDTF">2024-12-09T07:05:44Z</dcterms:modified>
</cp:coreProperties>
</file>