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71" r:id="rId3"/>
    <p:sldId id="272" r:id="rId4"/>
    <p:sldId id="273" r:id="rId5"/>
    <p:sldId id="293" r:id="rId6"/>
    <p:sldId id="294" r:id="rId7"/>
    <p:sldId id="289" r:id="rId8"/>
    <p:sldId id="292" r:id="rId9"/>
    <p:sldId id="274" r:id="rId10"/>
    <p:sldId id="291" r:id="rId11"/>
    <p:sldId id="290" r:id="rId12"/>
    <p:sldId id="288" r:id="rId13"/>
    <p:sldId id="277" r:id="rId14"/>
    <p:sldId id="276" r:id="rId15"/>
    <p:sldId id="275" r:id="rId16"/>
    <p:sldId id="279" r:id="rId17"/>
    <p:sldId id="278" r:id="rId18"/>
    <p:sldId id="287" r:id="rId19"/>
    <p:sldId id="281" r:id="rId20"/>
    <p:sldId id="280" r:id="rId21"/>
    <p:sldId id="282" r:id="rId22"/>
    <p:sldId id="285" r:id="rId23"/>
    <p:sldId id="286" r:id="rId24"/>
    <p:sldId id="28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3" autoAdjust="0"/>
    <p:restoredTop sz="93910" autoAdjust="0"/>
  </p:normalViewPr>
  <p:slideViewPr>
    <p:cSldViewPr snapToGrid="0">
      <p:cViewPr varScale="1">
        <p:scale>
          <a:sx n="64" d="100"/>
          <a:sy n="64" d="100"/>
        </p:scale>
        <p:origin x="696" y="72"/>
      </p:cViewPr>
      <p:guideLst/>
    </p:cSldViewPr>
  </p:slideViewPr>
  <p:notesTextViewPr>
    <p:cViewPr>
      <p:scale>
        <a:sx n="1" d="1"/>
        <a:sy n="1" d="1"/>
      </p:scale>
      <p:origin x="0" y="0"/>
    </p:cViewPr>
  </p:notesTextViewPr>
  <p:notesViewPr>
    <p:cSldViewPr snapToGrid="0">
      <p:cViewPr varScale="1">
        <p:scale>
          <a:sx n="49" d="100"/>
          <a:sy n="49" d="100"/>
        </p:scale>
        <p:origin x="2910"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FCEA61-2D21-4D0B-BCBE-5517BC06F1F3}"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en-US"/>
        </a:p>
      </dgm:t>
    </dgm:pt>
    <dgm:pt modelId="{E6032EC0-0708-4E51-992A-68C15D67CCEE}">
      <dgm:prSet/>
      <dgm:spPr/>
      <dgm:t>
        <a:bodyPr/>
        <a:lstStyle/>
        <a:p>
          <a:pPr rtl="1"/>
          <a:r>
            <a:rPr lang="ar-QA" b="1" dirty="0">
              <a:solidFill>
                <a:schemeClr val="bg1"/>
              </a:solidFill>
            </a:rPr>
            <a:t>أولا: صف</a:t>
          </a:r>
          <a:r>
            <a:rPr lang="ar-IQ" b="1" dirty="0">
              <a:solidFill>
                <a:schemeClr val="bg1"/>
              </a:solidFill>
            </a:rPr>
            <a:t>ـــــ</a:t>
          </a:r>
          <a:r>
            <a:rPr lang="ar-QA" b="1" dirty="0">
              <a:solidFill>
                <a:schemeClr val="bg1"/>
              </a:solidFill>
            </a:rPr>
            <a:t>ات ع</a:t>
          </a:r>
          <a:r>
            <a:rPr lang="ar-IQ" b="1" dirty="0">
              <a:solidFill>
                <a:schemeClr val="bg1"/>
              </a:solidFill>
            </a:rPr>
            <a:t>ـ</a:t>
          </a:r>
          <a:r>
            <a:rPr lang="ar-QA" b="1" dirty="0">
              <a:solidFill>
                <a:schemeClr val="bg1"/>
              </a:solidFill>
            </a:rPr>
            <a:t>ق</a:t>
          </a:r>
          <a:r>
            <a:rPr lang="ar-IQ" b="1" dirty="0">
              <a:solidFill>
                <a:schemeClr val="bg1"/>
              </a:solidFill>
            </a:rPr>
            <a:t>ــ</a:t>
          </a:r>
          <a:r>
            <a:rPr lang="ar-QA" b="1" dirty="0">
              <a:solidFill>
                <a:schemeClr val="bg1"/>
              </a:solidFill>
            </a:rPr>
            <a:t>ل</a:t>
          </a:r>
          <a:r>
            <a:rPr lang="ar-IQ" b="1" dirty="0">
              <a:solidFill>
                <a:schemeClr val="bg1"/>
              </a:solidFill>
            </a:rPr>
            <a:t>ـــ</a:t>
          </a:r>
          <a:r>
            <a:rPr lang="ar-QA" b="1" dirty="0">
              <a:solidFill>
                <a:schemeClr val="bg1"/>
              </a:solidFill>
            </a:rPr>
            <a:t>ي</a:t>
          </a:r>
          <a:r>
            <a:rPr lang="ar-IQ" b="1" dirty="0">
              <a:solidFill>
                <a:schemeClr val="bg1"/>
              </a:solidFill>
            </a:rPr>
            <a:t>ــــــــــ</a:t>
          </a:r>
          <a:r>
            <a:rPr lang="ar-QA" b="1" dirty="0">
              <a:solidFill>
                <a:schemeClr val="bg1"/>
              </a:solidFill>
            </a:rPr>
            <a:t>ة</a:t>
          </a:r>
          <a:endParaRPr lang="en-US" b="1" dirty="0">
            <a:solidFill>
              <a:schemeClr val="bg1"/>
            </a:solidFill>
          </a:endParaRPr>
        </a:p>
      </dgm:t>
    </dgm:pt>
    <dgm:pt modelId="{79026746-DEAA-4E1D-8E7D-DCBEE4512BDA}" type="parTrans" cxnId="{4CD5E9AC-8D54-4884-847C-EE0444A9B1AC}">
      <dgm:prSet/>
      <dgm:spPr/>
      <dgm:t>
        <a:bodyPr/>
        <a:lstStyle/>
        <a:p>
          <a:endParaRPr lang="en-US"/>
        </a:p>
      </dgm:t>
    </dgm:pt>
    <dgm:pt modelId="{6B57EED7-B07E-4A60-8D09-2BBED9EFFCA9}" type="sibTrans" cxnId="{4CD5E9AC-8D54-4884-847C-EE0444A9B1AC}">
      <dgm:prSet/>
      <dgm:spPr/>
      <dgm:t>
        <a:bodyPr/>
        <a:lstStyle/>
        <a:p>
          <a:endParaRPr lang="en-US"/>
        </a:p>
      </dgm:t>
    </dgm:pt>
    <dgm:pt modelId="{0693F42E-0B9C-4852-AE86-7A5F427B7384}">
      <dgm:prSet/>
      <dgm:spPr/>
      <dgm:t>
        <a:bodyPr/>
        <a:lstStyle/>
        <a:p>
          <a:r>
            <a:rPr lang="ar-SA"/>
            <a:t>الذكاء:</a:t>
          </a:r>
          <a:endParaRPr lang="en-US"/>
        </a:p>
      </dgm:t>
    </dgm:pt>
    <dgm:pt modelId="{17FF14F0-4F81-4413-AD52-251AEAC66D29}" type="parTrans" cxnId="{8B046897-FA7B-48E1-A724-FF1FAA97599C}">
      <dgm:prSet/>
      <dgm:spPr/>
      <dgm:t>
        <a:bodyPr/>
        <a:lstStyle/>
        <a:p>
          <a:endParaRPr lang="en-US"/>
        </a:p>
      </dgm:t>
    </dgm:pt>
    <dgm:pt modelId="{64101AF1-CAB2-464C-9835-440D7A347955}" type="sibTrans" cxnId="{8B046897-FA7B-48E1-A724-FF1FAA97599C}">
      <dgm:prSet/>
      <dgm:spPr/>
      <dgm:t>
        <a:bodyPr/>
        <a:lstStyle/>
        <a:p>
          <a:endParaRPr lang="en-US"/>
        </a:p>
      </dgm:t>
    </dgm:pt>
    <dgm:pt modelId="{A39B53F0-5BAE-4622-AB4F-F5BBCADB715F}">
      <dgm:prSet/>
      <dgm:spPr/>
      <dgm:t>
        <a:bodyPr/>
        <a:lstStyle/>
        <a:p>
          <a:r>
            <a:rPr lang="ar-QA"/>
            <a:t>حب الاستطلاع:</a:t>
          </a:r>
          <a:endParaRPr lang="en-US"/>
        </a:p>
      </dgm:t>
    </dgm:pt>
    <dgm:pt modelId="{3189C420-F6C6-422B-8BD6-F91203A24C4C}" type="parTrans" cxnId="{346C54D6-5172-4243-918B-31A6F67C7421}">
      <dgm:prSet/>
      <dgm:spPr/>
      <dgm:t>
        <a:bodyPr/>
        <a:lstStyle/>
        <a:p>
          <a:endParaRPr lang="en-US"/>
        </a:p>
      </dgm:t>
    </dgm:pt>
    <dgm:pt modelId="{8EF01E98-FF6F-4281-847D-84E22A969F35}" type="sibTrans" cxnId="{346C54D6-5172-4243-918B-31A6F67C7421}">
      <dgm:prSet/>
      <dgm:spPr/>
      <dgm:t>
        <a:bodyPr/>
        <a:lstStyle/>
        <a:p>
          <a:endParaRPr lang="en-US"/>
        </a:p>
      </dgm:t>
    </dgm:pt>
    <dgm:pt modelId="{B24B7B7C-848B-4EA6-AC89-BBB3EBF90F38}">
      <dgm:prSet/>
      <dgm:spPr/>
      <dgm:t>
        <a:bodyPr/>
        <a:lstStyle/>
        <a:p>
          <a:r>
            <a:rPr lang="ar-QA"/>
            <a:t>الثقافة:</a:t>
          </a:r>
          <a:endParaRPr lang="en-US"/>
        </a:p>
      </dgm:t>
    </dgm:pt>
    <dgm:pt modelId="{E35C6706-0512-4A87-AA99-54E81E68EBFA}" type="parTrans" cxnId="{DD37E0F5-64C0-4E4D-9EDB-B1B65F1FFFE7}">
      <dgm:prSet/>
      <dgm:spPr/>
      <dgm:t>
        <a:bodyPr/>
        <a:lstStyle/>
        <a:p>
          <a:endParaRPr lang="en-US"/>
        </a:p>
      </dgm:t>
    </dgm:pt>
    <dgm:pt modelId="{B0949E2F-6CD5-4BA3-ABCE-6A707E40BCA4}" type="sibTrans" cxnId="{DD37E0F5-64C0-4E4D-9EDB-B1B65F1FFFE7}">
      <dgm:prSet/>
      <dgm:spPr/>
      <dgm:t>
        <a:bodyPr/>
        <a:lstStyle/>
        <a:p>
          <a:endParaRPr lang="en-US"/>
        </a:p>
      </dgm:t>
    </dgm:pt>
    <dgm:pt modelId="{A1CC4CD9-022A-4D44-B5EC-8251C2D5DADC}">
      <dgm:prSet/>
      <dgm:spPr/>
      <dgm:t>
        <a:bodyPr/>
        <a:lstStyle/>
        <a:p>
          <a:r>
            <a:rPr lang="ar-SA"/>
            <a:t>واسع الأفق: </a:t>
          </a:r>
          <a:endParaRPr lang="en-US"/>
        </a:p>
      </dgm:t>
    </dgm:pt>
    <dgm:pt modelId="{67F8B1ED-4F29-4351-A420-B95362EB4758}" type="parTrans" cxnId="{32F330DC-EE9E-4B00-B936-BA0F872E7C1A}">
      <dgm:prSet/>
      <dgm:spPr/>
      <dgm:t>
        <a:bodyPr/>
        <a:lstStyle/>
        <a:p>
          <a:endParaRPr lang="en-US"/>
        </a:p>
      </dgm:t>
    </dgm:pt>
    <dgm:pt modelId="{F59922E3-4E7F-467A-A840-75BAEB49B6C9}" type="sibTrans" cxnId="{32F330DC-EE9E-4B00-B936-BA0F872E7C1A}">
      <dgm:prSet/>
      <dgm:spPr/>
      <dgm:t>
        <a:bodyPr/>
        <a:lstStyle/>
        <a:p>
          <a:endParaRPr lang="en-US"/>
        </a:p>
      </dgm:t>
    </dgm:pt>
    <dgm:pt modelId="{89099822-A447-4CED-A04A-1AE69E001A28}">
      <dgm:prSet/>
      <dgm:spPr/>
      <dgm:t>
        <a:bodyPr/>
        <a:lstStyle/>
        <a:p>
          <a:r>
            <a:rPr lang="ar-SA"/>
            <a:t>5. </a:t>
          </a:r>
          <a:r>
            <a:rPr lang="ar-QA"/>
            <a:t>الابتكار</a:t>
          </a:r>
          <a:r>
            <a:rPr lang="ar-SA"/>
            <a:t>: </a:t>
          </a:r>
          <a:endParaRPr lang="en-US"/>
        </a:p>
      </dgm:t>
    </dgm:pt>
    <dgm:pt modelId="{D88B9ED3-2A1D-4206-BABD-BB1B9EB714A4}" type="parTrans" cxnId="{06EF01BB-253E-4F61-84F3-C5118B540C66}">
      <dgm:prSet/>
      <dgm:spPr/>
      <dgm:t>
        <a:bodyPr/>
        <a:lstStyle/>
        <a:p>
          <a:endParaRPr lang="en-US"/>
        </a:p>
      </dgm:t>
    </dgm:pt>
    <dgm:pt modelId="{F6FB2230-0AF2-4C62-B095-0F20FDB66A0E}" type="sibTrans" cxnId="{06EF01BB-253E-4F61-84F3-C5118B540C66}">
      <dgm:prSet/>
      <dgm:spPr/>
      <dgm:t>
        <a:bodyPr/>
        <a:lstStyle/>
        <a:p>
          <a:endParaRPr lang="en-US"/>
        </a:p>
      </dgm:t>
    </dgm:pt>
    <dgm:pt modelId="{E2B6488F-8EF3-4CBF-9B47-7895172E5551}">
      <dgm:prSet/>
      <dgm:spPr/>
      <dgm:t>
        <a:bodyPr/>
        <a:lstStyle/>
        <a:p>
          <a:r>
            <a:rPr lang="ar-SA"/>
            <a:t>6. </a:t>
          </a:r>
          <a:r>
            <a:rPr lang="ar-QA"/>
            <a:t>التروي (الصبر والمثابرة ):</a:t>
          </a:r>
          <a:endParaRPr lang="en-US"/>
        </a:p>
      </dgm:t>
    </dgm:pt>
    <dgm:pt modelId="{671B43FA-4DDB-4BED-A6C8-9559D1A4949A}" type="parTrans" cxnId="{3FC40654-8BE2-4328-8533-747ACA2A6894}">
      <dgm:prSet/>
      <dgm:spPr/>
      <dgm:t>
        <a:bodyPr/>
        <a:lstStyle/>
        <a:p>
          <a:endParaRPr lang="en-US"/>
        </a:p>
      </dgm:t>
    </dgm:pt>
    <dgm:pt modelId="{58D73B17-291A-456B-A3A2-F588F29AABBE}" type="sibTrans" cxnId="{3FC40654-8BE2-4328-8533-747ACA2A6894}">
      <dgm:prSet/>
      <dgm:spPr/>
      <dgm:t>
        <a:bodyPr/>
        <a:lstStyle/>
        <a:p>
          <a:endParaRPr lang="en-US"/>
        </a:p>
      </dgm:t>
    </dgm:pt>
    <dgm:pt modelId="{B0877EC8-8734-4544-9656-48E94C31E7BD}" type="pres">
      <dgm:prSet presAssocID="{61FCEA61-2D21-4D0B-BCBE-5517BC06F1F3}" presName="Name0" presStyleCnt="0">
        <dgm:presLayoutVars>
          <dgm:dir/>
          <dgm:animLvl val="lvl"/>
          <dgm:resizeHandles val="exact"/>
        </dgm:presLayoutVars>
      </dgm:prSet>
      <dgm:spPr/>
    </dgm:pt>
    <dgm:pt modelId="{A69ADEEA-3D09-46FB-829F-8D933D410830}" type="pres">
      <dgm:prSet presAssocID="{E6032EC0-0708-4E51-992A-68C15D67CCEE}" presName="linNode" presStyleCnt="0"/>
      <dgm:spPr/>
    </dgm:pt>
    <dgm:pt modelId="{EA6C02AD-BF7A-4947-9FA0-31255B602200}" type="pres">
      <dgm:prSet presAssocID="{E6032EC0-0708-4E51-992A-68C15D67CCEE}" presName="parentText" presStyleLbl="node1" presStyleIdx="0" presStyleCnt="7" custScaleX="224595">
        <dgm:presLayoutVars>
          <dgm:chMax val="1"/>
          <dgm:bulletEnabled val="1"/>
        </dgm:presLayoutVars>
      </dgm:prSet>
      <dgm:spPr/>
    </dgm:pt>
    <dgm:pt modelId="{BE440F56-FEA6-4F74-AED6-68A8346CD338}" type="pres">
      <dgm:prSet presAssocID="{6B57EED7-B07E-4A60-8D09-2BBED9EFFCA9}" presName="sp" presStyleCnt="0"/>
      <dgm:spPr/>
    </dgm:pt>
    <dgm:pt modelId="{15D04F60-6992-40B4-8E12-9D914F6577A9}" type="pres">
      <dgm:prSet presAssocID="{0693F42E-0B9C-4852-AE86-7A5F427B7384}" presName="linNode" presStyleCnt="0"/>
      <dgm:spPr/>
    </dgm:pt>
    <dgm:pt modelId="{008C1C40-5308-4FEB-AB32-3245CB735ABA}" type="pres">
      <dgm:prSet presAssocID="{0693F42E-0B9C-4852-AE86-7A5F427B7384}" presName="parentText" presStyleLbl="node1" presStyleIdx="1" presStyleCnt="7">
        <dgm:presLayoutVars>
          <dgm:chMax val="1"/>
          <dgm:bulletEnabled val="1"/>
        </dgm:presLayoutVars>
      </dgm:prSet>
      <dgm:spPr/>
    </dgm:pt>
    <dgm:pt modelId="{C5F9A4A4-91D7-4E35-83E6-D4A27933857C}" type="pres">
      <dgm:prSet presAssocID="{64101AF1-CAB2-464C-9835-440D7A347955}" presName="sp" presStyleCnt="0"/>
      <dgm:spPr/>
    </dgm:pt>
    <dgm:pt modelId="{20A7C76B-0246-41AA-BFF5-D3B2AD4F7415}" type="pres">
      <dgm:prSet presAssocID="{A39B53F0-5BAE-4622-AB4F-F5BBCADB715F}" presName="linNode" presStyleCnt="0"/>
      <dgm:spPr/>
    </dgm:pt>
    <dgm:pt modelId="{10BBCBCE-F177-4C2A-AEC6-85CD8BF1068F}" type="pres">
      <dgm:prSet presAssocID="{A39B53F0-5BAE-4622-AB4F-F5BBCADB715F}" presName="parentText" presStyleLbl="node1" presStyleIdx="2" presStyleCnt="7">
        <dgm:presLayoutVars>
          <dgm:chMax val="1"/>
          <dgm:bulletEnabled val="1"/>
        </dgm:presLayoutVars>
      </dgm:prSet>
      <dgm:spPr/>
    </dgm:pt>
    <dgm:pt modelId="{40B37C17-7B5C-4DA8-B370-7BD92664DB09}" type="pres">
      <dgm:prSet presAssocID="{8EF01E98-FF6F-4281-847D-84E22A969F35}" presName="sp" presStyleCnt="0"/>
      <dgm:spPr/>
    </dgm:pt>
    <dgm:pt modelId="{2BDF6C60-14BD-4B56-BD6B-B6633A3231C2}" type="pres">
      <dgm:prSet presAssocID="{B24B7B7C-848B-4EA6-AC89-BBB3EBF90F38}" presName="linNode" presStyleCnt="0"/>
      <dgm:spPr/>
    </dgm:pt>
    <dgm:pt modelId="{024FECAB-CA2A-4E5F-AB08-29508663A291}" type="pres">
      <dgm:prSet presAssocID="{B24B7B7C-848B-4EA6-AC89-BBB3EBF90F38}" presName="parentText" presStyleLbl="node1" presStyleIdx="3" presStyleCnt="7">
        <dgm:presLayoutVars>
          <dgm:chMax val="1"/>
          <dgm:bulletEnabled val="1"/>
        </dgm:presLayoutVars>
      </dgm:prSet>
      <dgm:spPr/>
    </dgm:pt>
    <dgm:pt modelId="{120D84F7-8E9B-4699-8B4C-332DE0E73415}" type="pres">
      <dgm:prSet presAssocID="{B0949E2F-6CD5-4BA3-ABCE-6A707E40BCA4}" presName="sp" presStyleCnt="0"/>
      <dgm:spPr/>
    </dgm:pt>
    <dgm:pt modelId="{0353A7FA-CCCE-4EDA-97B7-6B462FAE330D}" type="pres">
      <dgm:prSet presAssocID="{A1CC4CD9-022A-4D44-B5EC-8251C2D5DADC}" presName="linNode" presStyleCnt="0"/>
      <dgm:spPr/>
    </dgm:pt>
    <dgm:pt modelId="{49A47323-AE0C-4EAA-BD8A-D3A415B04A53}" type="pres">
      <dgm:prSet presAssocID="{A1CC4CD9-022A-4D44-B5EC-8251C2D5DADC}" presName="parentText" presStyleLbl="node1" presStyleIdx="4" presStyleCnt="7">
        <dgm:presLayoutVars>
          <dgm:chMax val="1"/>
          <dgm:bulletEnabled val="1"/>
        </dgm:presLayoutVars>
      </dgm:prSet>
      <dgm:spPr/>
    </dgm:pt>
    <dgm:pt modelId="{207352A4-AB40-400E-A583-69D02DB68B03}" type="pres">
      <dgm:prSet presAssocID="{F59922E3-4E7F-467A-A840-75BAEB49B6C9}" presName="sp" presStyleCnt="0"/>
      <dgm:spPr/>
    </dgm:pt>
    <dgm:pt modelId="{B2DA9F05-61AE-4F26-BE6D-AEF0A9892FB0}" type="pres">
      <dgm:prSet presAssocID="{89099822-A447-4CED-A04A-1AE69E001A28}" presName="linNode" presStyleCnt="0"/>
      <dgm:spPr/>
    </dgm:pt>
    <dgm:pt modelId="{A98E018B-F54A-45AD-87D8-B690C064A6E8}" type="pres">
      <dgm:prSet presAssocID="{89099822-A447-4CED-A04A-1AE69E001A28}" presName="parentText" presStyleLbl="node1" presStyleIdx="5" presStyleCnt="7">
        <dgm:presLayoutVars>
          <dgm:chMax val="1"/>
          <dgm:bulletEnabled val="1"/>
        </dgm:presLayoutVars>
      </dgm:prSet>
      <dgm:spPr/>
    </dgm:pt>
    <dgm:pt modelId="{D599413C-3BD7-4C9F-8FF9-0CBE84FC3A39}" type="pres">
      <dgm:prSet presAssocID="{F6FB2230-0AF2-4C62-B095-0F20FDB66A0E}" presName="sp" presStyleCnt="0"/>
      <dgm:spPr/>
    </dgm:pt>
    <dgm:pt modelId="{7578ECAD-7FC6-42CB-B210-8174D47C3DA2}" type="pres">
      <dgm:prSet presAssocID="{E2B6488F-8EF3-4CBF-9B47-7895172E5551}" presName="linNode" presStyleCnt="0"/>
      <dgm:spPr/>
    </dgm:pt>
    <dgm:pt modelId="{C5FF7F77-858B-4EE1-BB3F-38C7C831F27E}" type="pres">
      <dgm:prSet presAssocID="{E2B6488F-8EF3-4CBF-9B47-7895172E5551}" presName="parentText" presStyleLbl="node1" presStyleIdx="6" presStyleCnt="7">
        <dgm:presLayoutVars>
          <dgm:chMax val="1"/>
          <dgm:bulletEnabled val="1"/>
        </dgm:presLayoutVars>
      </dgm:prSet>
      <dgm:spPr/>
    </dgm:pt>
  </dgm:ptLst>
  <dgm:cxnLst>
    <dgm:cxn modelId="{9A67B707-C52E-4A11-B7D0-3AA267E24D2E}" type="presOf" srcId="{E2B6488F-8EF3-4CBF-9B47-7895172E5551}" destId="{C5FF7F77-858B-4EE1-BB3F-38C7C831F27E}" srcOrd="0" destOrd="0" presId="urn:microsoft.com/office/officeart/2005/8/layout/vList5"/>
    <dgm:cxn modelId="{1423BB6C-CCA2-449E-BA16-09ED1753B2BE}" type="presOf" srcId="{61FCEA61-2D21-4D0B-BCBE-5517BC06F1F3}" destId="{B0877EC8-8734-4544-9656-48E94C31E7BD}" srcOrd="0" destOrd="0" presId="urn:microsoft.com/office/officeart/2005/8/layout/vList5"/>
    <dgm:cxn modelId="{3FC40654-8BE2-4328-8533-747ACA2A6894}" srcId="{61FCEA61-2D21-4D0B-BCBE-5517BC06F1F3}" destId="{E2B6488F-8EF3-4CBF-9B47-7895172E5551}" srcOrd="6" destOrd="0" parTransId="{671B43FA-4DDB-4BED-A6C8-9559D1A4949A}" sibTransId="{58D73B17-291A-456B-A3A2-F588F29AABBE}"/>
    <dgm:cxn modelId="{5CF29055-62BF-4754-8C41-3FC17D5509B5}" type="presOf" srcId="{89099822-A447-4CED-A04A-1AE69E001A28}" destId="{A98E018B-F54A-45AD-87D8-B690C064A6E8}" srcOrd="0" destOrd="0" presId="urn:microsoft.com/office/officeart/2005/8/layout/vList5"/>
    <dgm:cxn modelId="{81BA0F78-05D6-4019-A82C-592ECD5749E8}" type="presOf" srcId="{A39B53F0-5BAE-4622-AB4F-F5BBCADB715F}" destId="{10BBCBCE-F177-4C2A-AEC6-85CD8BF1068F}" srcOrd="0" destOrd="0" presId="urn:microsoft.com/office/officeart/2005/8/layout/vList5"/>
    <dgm:cxn modelId="{00931181-40F3-44E7-8289-7A1B123A4948}" type="presOf" srcId="{B24B7B7C-848B-4EA6-AC89-BBB3EBF90F38}" destId="{024FECAB-CA2A-4E5F-AB08-29508663A291}" srcOrd="0" destOrd="0" presId="urn:microsoft.com/office/officeart/2005/8/layout/vList5"/>
    <dgm:cxn modelId="{8B046897-FA7B-48E1-A724-FF1FAA97599C}" srcId="{61FCEA61-2D21-4D0B-BCBE-5517BC06F1F3}" destId="{0693F42E-0B9C-4852-AE86-7A5F427B7384}" srcOrd="1" destOrd="0" parTransId="{17FF14F0-4F81-4413-AD52-251AEAC66D29}" sibTransId="{64101AF1-CAB2-464C-9835-440D7A347955}"/>
    <dgm:cxn modelId="{4CD5E9AC-8D54-4884-847C-EE0444A9B1AC}" srcId="{61FCEA61-2D21-4D0B-BCBE-5517BC06F1F3}" destId="{E6032EC0-0708-4E51-992A-68C15D67CCEE}" srcOrd="0" destOrd="0" parTransId="{79026746-DEAA-4E1D-8E7D-DCBEE4512BDA}" sibTransId="{6B57EED7-B07E-4A60-8D09-2BBED9EFFCA9}"/>
    <dgm:cxn modelId="{06EF01BB-253E-4F61-84F3-C5118B540C66}" srcId="{61FCEA61-2D21-4D0B-BCBE-5517BC06F1F3}" destId="{89099822-A447-4CED-A04A-1AE69E001A28}" srcOrd="5" destOrd="0" parTransId="{D88B9ED3-2A1D-4206-BABD-BB1B9EB714A4}" sibTransId="{F6FB2230-0AF2-4C62-B095-0F20FDB66A0E}"/>
    <dgm:cxn modelId="{0A7E7CD4-1AF8-490B-A6A2-389A8346DEF3}" type="presOf" srcId="{E6032EC0-0708-4E51-992A-68C15D67CCEE}" destId="{EA6C02AD-BF7A-4947-9FA0-31255B602200}" srcOrd="0" destOrd="0" presId="urn:microsoft.com/office/officeart/2005/8/layout/vList5"/>
    <dgm:cxn modelId="{346C54D6-5172-4243-918B-31A6F67C7421}" srcId="{61FCEA61-2D21-4D0B-BCBE-5517BC06F1F3}" destId="{A39B53F0-5BAE-4622-AB4F-F5BBCADB715F}" srcOrd="2" destOrd="0" parTransId="{3189C420-F6C6-422B-8BD6-F91203A24C4C}" sibTransId="{8EF01E98-FF6F-4281-847D-84E22A969F35}"/>
    <dgm:cxn modelId="{32F330DC-EE9E-4B00-B936-BA0F872E7C1A}" srcId="{61FCEA61-2D21-4D0B-BCBE-5517BC06F1F3}" destId="{A1CC4CD9-022A-4D44-B5EC-8251C2D5DADC}" srcOrd="4" destOrd="0" parTransId="{67F8B1ED-4F29-4351-A420-B95362EB4758}" sibTransId="{F59922E3-4E7F-467A-A840-75BAEB49B6C9}"/>
    <dgm:cxn modelId="{BA19AAE6-69C4-4BE5-AAF9-18F0295755B5}" type="presOf" srcId="{A1CC4CD9-022A-4D44-B5EC-8251C2D5DADC}" destId="{49A47323-AE0C-4EAA-BD8A-D3A415B04A53}" srcOrd="0" destOrd="0" presId="urn:microsoft.com/office/officeart/2005/8/layout/vList5"/>
    <dgm:cxn modelId="{DD37E0F5-64C0-4E4D-9EDB-B1B65F1FFFE7}" srcId="{61FCEA61-2D21-4D0B-BCBE-5517BC06F1F3}" destId="{B24B7B7C-848B-4EA6-AC89-BBB3EBF90F38}" srcOrd="3" destOrd="0" parTransId="{E35C6706-0512-4A87-AA99-54E81E68EBFA}" sibTransId="{B0949E2F-6CD5-4BA3-ABCE-6A707E40BCA4}"/>
    <dgm:cxn modelId="{BA29A1F8-EB72-4BDB-A7CD-DAE4776F014F}" type="presOf" srcId="{0693F42E-0B9C-4852-AE86-7A5F427B7384}" destId="{008C1C40-5308-4FEB-AB32-3245CB735ABA}" srcOrd="0" destOrd="0" presId="urn:microsoft.com/office/officeart/2005/8/layout/vList5"/>
    <dgm:cxn modelId="{DD35F49D-6E8F-42D8-94E9-B82DBD8ECD7F}" type="presParOf" srcId="{B0877EC8-8734-4544-9656-48E94C31E7BD}" destId="{A69ADEEA-3D09-46FB-829F-8D933D410830}" srcOrd="0" destOrd="0" presId="urn:microsoft.com/office/officeart/2005/8/layout/vList5"/>
    <dgm:cxn modelId="{2F7D181F-5CB8-462C-B9E7-1E89BDA5CE81}" type="presParOf" srcId="{A69ADEEA-3D09-46FB-829F-8D933D410830}" destId="{EA6C02AD-BF7A-4947-9FA0-31255B602200}" srcOrd="0" destOrd="0" presId="urn:microsoft.com/office/officeart/2005/8/layout/vList5"/>
    <dgm:cxn modelId="{76FA1A71-8494-4C76-B885-D1E0D5C833B3}" type="presParOf" srcId="{B0877EC8-8734-4544-9656-48E94C31E7BD}" destId="{BE440F56-FEA6-4F74-AED6-68A8346CD338}" srcOrd="1" destOrd="0" presId="urn:microsoft.com/office/officeart/2005/8/layout/vList5"/>
    <dgm:cxn modelId="{9FB9AB96-7AFB-493F-9760-ABB15A176239}" type="presParOf" srcId="{B0877EC8-8734-4544-9656-48E94C31E7BD}" destId="{15D04F60-6992-40B4-8E12-9D914F6577A9}" srcOrd="2" destOrd="0" presId="urn:microsoft.com/office/officeart/2005/8/layout/vList5"/>
    <dgm:cxn modelId="{E2116DF5-FE00-48D1-A568-AB7AD9BD84B4}" type="presParOf" srcId="{15D04F60-6992-40B4-8E12-9D914F6577A9}" destId="{008C1C40-5308-4FEB-AB32-3245CB735ABA}" srcOrd="0" destOrd="0" presId="urn:microsoft.com/office/officeart/2005/8/layout/vList5"/>
    <dgm:cxn modelId="{3A47ACE3-3746-42BE-872F-E67DAB97F56C}" type="presParOf" srcId="{B0877EC8-8734-4544-9656-48E94C31E7BD}" destId="{C5F9A4A4-91D7-4E35-83E6-D4A27933857C}" srcOrd="3" destOrd="0" presId="urn:microsoft.com/office/officeart/2005/8/layout/vList5"/>
    <dgm:cxn modelId="{51EA8873-371F-4DE4-A5B0-89C65EFEC532}" type="presParOf" srcId="{B0877EC8-8734-4544-9656-48E94C31E7BD}" destId="{20A7C76B-0246-41AA-BFF5-D3B2AD4F7415}" srcOrd="4" destOrd="0" presId="urn:microsoft.com/office/officeart/2005/8/layout/vList5"/>
    <dgm:cxn modelId="{97407A12-6DF7-46C6-B533-7BAF936D0BF7}" type="presParOf" srcId="{20A7C76B-0246-41AA-BFF5-D3B2AD4F7415}" destId="{10BBCBCE-F177-4C2A-AEC6-85CD8BF1068F}" srcOrd="0" destOrd="0" presId="urn:microsoft.com/office/officeart/2005/8/layout/vList5"/>
    <dgm:cxn modelId="{3C55B29E-275C-4632-A334-86385715D2FE}" type="presParOf" srcId="{B0877EC8-8734-4544-9656-48E94C31E7BD}" destId="{40B37C17-7B5C-4DA8-B370-7BD92664DB09}" srcOrd="5" destOrd="0" presId="urn:microsoft.com/office/officeart/2005/8/layout/vList5"/>
    <dgm:cxn modelId="{B0EBD848-2098-45D6-A873-66292A48BFFC}" type="presParOf" srcId="{B0877EC8-8734-4544-9656-48E94C31E7BD}" destId="{2BDF6C60-14BD-4B56-BD6B-B6633A3231C2}" srcOrd="6" destOrd="0" presId="urn:microsoft.com/office/officeart/2005/8/layout/vList5"/>
    <dgm:cxn modelId="{A0FC3211-5E22-4851-B464-98BA469E647A}" type="presParOf" srcId="{2BDF6C60-14BD-4B56-BD6B-B6633A3231C2}" destId="{024FECAB-CA2A-4E5F-AB08-29508663A291}" srcOrd="0" destOrd="0" presId="urn:microsoft.com/office/officeart/2005/8/layout/vList5"/>
    <dgm:cxn modelId="{7BB9B834-F105-4864-BB72-B841C52545D4}" type="presParOf" srcId="{B0877EC8-8734-4544-9656-48E94C31E7BD}" destId="{120D84F7-8E9B-4699-8B4C-332DE0E73415}" srcOrd="7" destOrd="0" presId="urn:microsoft.com/office/officeart/2005/8/layout/vList5"/>
    <dgm:cxn modelId="{4220DEC6-8803-4352-90B3-4725DF0CE508}" type="presParOf" srcId="{B0877EC8-8734-4544-9656-48E94C31E7BD}" destId="{0353A7FA-CCCE-4EDA-97B7-6B462FAE330D}" srcOrd="8" destOrd="0" presId="urn:microsoft.com/office/officeart/2005/8/layout/vList5"/>
    <dgm:cxn modelId="{2FEF4BE5-1379-4056-B83E-28FCE954390C}" type="presParOf" srcId="{0353A7FA-CCCE-4EDA-97B7-6B462FAE330D}" destId="{49A47323-AE0C-4EAA-BD8A-D3A415B04A53}" srcOrd="0" destOrd="0" presId="urn:microsoft.com/office/officeart/2005/8/layout/vList5"/>
    <dgm:cxn modelId="{22A27BA2-3D4D-4215-B71B-B59F00C74A94}" type="presParOf" srcId="{B0877EC8-8734-4544-9656-48E94C31E7BD}" destId="{207352A4-AB40-400E-A583-69D02DB68B03}" srcOrd="9" destOrd="0" presId="urn:microsoft.com/office/officeart/2005/8/layout/vList5"/>
    <dgm:cxn modelId="{6DC6FD54-8694-49D2-A7B0-9FC13ECBF886}" type="presParOf" srcId="{B0877EC8-8734-4544-9656-48E94C31E7BD}" destId="{B2DA9F05-61AE-4F26-BE6D-AEF0A9892FB0}" srcOrd="10" destOrd="0" presId="urn:microsoft.com/office/officeart/2005/8/layout/vList5"/>
    <dgm:cxn modelId="{017CF7F4-EE32-4B17-99AF-AF05E0C897F4}" type="presParOf" srcId="{B2DA9F05-61AE-4F26-BE6D-AEF0A9892FB0}" destId="{A98E018B-F54A-45AD-87D8-B690C064A6E8}" srcOrd="0" destOrd="0" presId="urn:microsoft.com/office/officeart/2005/8/layout/vList5"/>
    <dgm:cxn modelId="{7064698F-87AB-47BF-9C4D-D03765876200}" type="presParOf" srcId="{B0877EC8-8734-4544-9656-48E94C31E7BD}" destId="{D599413C-3BD7-4C9F-8FF9-0CBE84FC3A39}" srcOrd="11" destOrd="0" presId="urn:microsoft.com/office/officeart/2005/8/layout/vList5"/>
    <dgm:cxn modelId="{FBAD22B3-8633-47B8-911D-02FFEBB53011}" type="presParOf" srcId="{B0877EC8-8734-4544-9656-48E94C31E7BD}" destId="{7578ECAD-7FC6-42CB-B210-8174D47C3DA2}" srcOrd="12" destOrd="0" presId="urn:microsoft.com/office/officeart/2005/8/layout/vList5"/>
    <dgm:cxn modelId="{77B99B1A-DCA8-4CDF-8F50-089EDFE36FE0}" type="presParOf" srcId="{7578ECAD-7FC6-42CB-B210-8174D47C3DA2}" destId="{C5FF7F77-858B-4EE1-BB3F-38C7C831F27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6C02AD-BF7A-4947-9FA0-31255B602200}">
      <dsp:nvSpPr>
        <dsp:cNvPr id="0" name=""/>
        <dsp:cNvSpPr/>
      </dsp:nvSpPr>
      <dsp:spPr>
        <a:xfrm>
          <a:off x="1006647" y="417"/>
          <a:ext cx="8502304" cy="66875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1">
            <a:lnSpc>
              <a:spcPct val="90000"/>
            </a:lnSpc>
            <a:spcBef>
              <a:spcPct val="0"/>
            </a:spcBef>
            <a:spcAft>
              <a:spcPct val="35000"/>
            </a:spcAft>
            <a:buNone/>
          </a:pPr>
          <a:r>
            <a:rPr lang="ar-QA" sz="2800" b="1" kern="1200" dirty="0">
              <a:solidFill>
                <a:schemeClr val="bg1"/>
              </a:solidFill>
            </a:rPr>
            <a:t>أولا: صف</a:t>
          </a:r>
          <a:r>
            <a:rPr lang="ar-IQ" sz="2800" b="1" kern="1200" dirty="0">
              <a:solidFill>
                <a:schemeClr val="bg1"/>
              </a:solidFill>
            </a:rPr>
            <a:t>ـــــ</a:t>
          </a:r>
          <a:r>
            <a:rPr lang="ar-QA" sz="2800" b="1" kern="1200" dirty="0">
              <a:solidFill>
                <a:schemeClr val="bg1"/>
              </a:solidFill>
            </a:rPr>
            <a:t>ات ع</a:t>
          </a:r>
          <a:r>
            <a:rPr lang="ar-IQ" sz="2800" b="1" kern="1200" dirty="0">
              <a:solidFill>
                <a:schemeClr val="bg1"/>
              </a:solidFill>
            </a:rPr>
            <a:t>ـ</a:t>
          </a:r>
          <a:r>
            <a:rPr lang="ar-QA" sz="2800" b="1" kern="1200" dirty="0">
              <a:solidFill>
                <a:schemeClr val="bg1"/>
              </a:solidFill>
            </a:rPr>
            <a:t>ق</a:t>
          </a:r>
          <a:r>
            <a:rPr lang="ar-IQ" sz="2800" b="1" kern="1200" dirty="0">
              <a:solidFill>
                <a:schemeClr val="bg1"/>
              </a:solidFill>
            </a:rPr>
            <a:t>ــ</a:t>
          </a:r>
          <a:r>
            <a:rPr lang="ar-QA" sz="2800" b="1" kern="1200" dirty="0">
              <a:solidFill>
                <a:schemeClr val="bg1"/>
              </a:solidFill>
            </a:rPr>
            <a:t>ل</a:t>
          </a:r>
          <a:r>
            <a:rPr lang="ar-IQ" sz="2800" b="1" kern="1200" dirty="0">
              <a:solidFill>
                <a:schemeClr val="bg1"/>
              </a:solidFill>
            </a:rPr>
            <a:t>ـــ</a:t>
          </a:r>
          <a:r>
            <a:rPr lang="ar-QA" sz="2800" b="1" kern="1200" dirty="0">
              <a:solidFill>
                <a:schemeClr val="bg1"/>
              </a:solidFill>
            </a:rPr>
            <a:t>ي</a:t>
          </a:r>
          <a:r>
            <a:rPr lang="ar-IQ" sz="2800" b="1" kern="1200" dirty="0">
              <a:solidFill>
                <a:schemeClr val="bg1"/>
              </a:solidFill>
            </a:rPr>
            <a:t>ــــــــــ</a:t>
          </a:r>
          <a:r>
            <a:rPr lang="ar-QA" sz="2800" b="1" kern="1200" dirty="0">
              <a:solidFill>
                <a:schemeClr val="bg1"/>
              </a:solidFill>
            </a:rPr>
            <a:t>ة</a:t>
          </a:r>
          <a:endParaRPr lang="en-US" sz="2800" b="1" kern="1200" dirty="0">
            <a:solidFill>
              <a:schemeClr val="bg1"/>
            </a:solidFill>
          </a:endParaRPr>
        </a:p>
      </dsp:txBody>
      <dsp:txXfrm>
        <a:off x="1039293" y="33063"/>
        <a:ext cx="8437012" cy="603466"/>
      </dsp:txXfrm>
    </dsp:sp>
    <dsp:sp modelId="{008C1C40-5308-4FEB-AB32-3245CB735ABA}">
      <dsp:nvSpPr>
        <dsp:cNvPr id="0" name=""/>
        <dsp:cNvSpPr/>
      </dsp:nvSpPr>
      <dsp:spPr>
        <a:xfrm>
          <a:off x="1006647" y="702614"/>
          <a:ext cx="3785616" cy="66875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ar-SA" sz="2800" kern="1200"/>
            <a:t>الذكاء:</a:t>
          </a:r>
          <a:endParaRPr lang="en-US" sz="2800" kern="1200"/>
        </a:p>
      </dsp:txBody>
      <dsp:txXfrm>
        <a:off x="1039293" y="735260"/>
        <a:ext cx="3720324" cy="603466"/>
      </dsp:txXfrm>
    </dsp:sp>
    <dsp:sp modelId="{10BBCBCE-F177-4C2A-AEC6-85CD8BF1068F}">
      <dsp:nvSpPr>
        <dsp:cNvPr id="0" name=""/>
        <dsp:cNvSpPr/>
      </dsp:nvSpPr>
      <dsp:spPr>
        <a:xfrm>
          <a:off x="1006647" y="1404810"/>
          <a:ext cx="3785616" cy="66875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ar-QA" sz="2800" kern="1200"/>
            <a:t>حب الاستطلاع:</a:t>
          </a:r>
          <a:endParaRPr lang="en-US" sz="2800" kern="1200"/>
        </a:p>
      </dsp:txBody>
      <dsp:txXfrm>
        <a:off x="1039293" y="1437456"/>
        <a:ext cx="3720324" cy="603466"/>
      </dsp:txXfrm>
    </dsp:sp>
    <dsp:sp modelId="{024FECAB-CA2A-4E5F-AB08-29508663A291}">
      <dsp:nvSpPr>
        <dsp:cNvPr id="0" name=""/>
        <dsp:cNvSpPr/>
      </dsp:nvSpPr>
      <dsp:spPr>
        <a:xfrm>
          <a:off x="1006647" y="2107007"/>
          <a:ext cx="3785616" cy="66875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ar-QA" sz="2800" kern="1200"/>
            <a:t>الثقافة:</a:t>
          </a:r>
          <a:endParaRPr lang="en-US" sz="2800" kern="1200"/>
        </a:p>
      </dsp:txBody>
      <dsp:txXfrm>
        <a:off x="1039293" y="2139653"/>
        <a:ext cx="3720324" cy="603466"/>
      </dsp:txXfrm>
    </dsp:sp>
    <dsp:sp modelId="{49A47323-AE0C-4EAA-BD8A-D3A415B04A53}">
      <dsp:nvSpPr>
        <dsp:cNvPr id="0" name=""/>
        <dsp:cNvSpPr/>
      </dsp:nvSpPr>
      <dsp:spPr>
        <a:xfrm>
          <a:off x="1006647" y="2809204"/>
          <a:ext cx="3785616" cy="66875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ar-SA" sz="2800" kern="1200"/>
            <a:t>واسع الأفق: </a:t>
          </a:r>
          <a:endParaRPr lang="en-US" sz="2800" kern="1200"/>
        </a:p>
      </dsp:txBody>
      <dsp:txXfrm>
        <a:off x="1039293" y="2841850"/>
        <a:ext cx="3720324" cy="603466"/>
      </dsp:txXfrm>
    </dsp:sp>
    <dsp:sp modelId="{A98E018B-F54A-45AD-87D8-B690C064A6E8}">
      <dsp:nvSpPr>
        <dsp:cNvPr id="0" name=""/>
        <dsp:cNvSpPr/>
      </dsp:nvSpPr>
      <dsp:spPr>
        <a:xfrm>
          <a:off x="1006647" y="3511401"/>
          <a:ext cx="3785616" cy="66875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ar-SA" sz="2800" kern="1200"/>
            <a:t>5. </a:t>
          </a:r>
          <a:r>
            <a:rPr lang="ar-QA" sz="2800" kern="1200"/>
            <a:t>الابتكار</a:t>
          </a:r>
          <a:r>
            <a:rPr lang="ar-SA" sz="2800" kern="1200"/>
            <a:t>: </a:t>
          </a:r>
          <a:endParaRPr lang="en-US" sz="2800" kern="1200"/>
        </a:p>
      </dsp:txBody>
      <dsp:txXfrm>
        <a:off x="1039293" y="3544047"/>
        <a:ext cx="3720324" cy="603466"/>
      </dsp:txXfrm>
    </dsp:sp>
    <dsp:sp modelId="{C5FF7F77-858B-4EE1-BB3F-38C7C831F27E}">
      <dsp:nvSpPr>
        <dsp:cNvPr id="0" name=""/>
        <dsp:cNvSpPr/>
      </dsp:nvSpPr>
      <dsp:spPr>
        <a:xfrm>
          <a:off x="1006647" y="4213597"/>
          <a:ext cx="3785616" cy="66875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ar-SA" sz="2800" kern="1200"/>
            <a:t>6. </a:t>
          </a:r>
          <a:r>
            <a:rPr lang="ar-QA" sz="2800" kern="1200"/>
            <a:t>التروي (الصبر والمثابرة ):</a:t>
          </a:r>
          <a:endParaRPr lang="en-US" sz="2800" kern="1200"/>
        </a:p>
      </dsp:txBody>
      <dsp:txXfrm>
        <a:off x="1039293" y="4246243"/>
        <a:ext cx="3720324" cy="60346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29C5E1-A8F5-4B0C-8418-962073DBDD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BC58ED4-CCB9-4AFC-A837-F1709C60C9C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2A05A1-03C3-4B43-918A-5004399F91E8}" type="datetimeFigureOut">
              <a:rPr lang="en-US" smtClean="0"/>
              <a:t>3/25/2024</a:t>
            </a:fld>
            <a:endParaRPr lang="en-US"/>
          </a:p>
        </p:txBody>
      </p:sp>
      <p:sp>
        <p:nvSpPr>
          <p:cNvPr id="4" name="Footer Placeholder 3">
            <a:extLst>
              <a:ext uri="{FF2B5EF4-FFF2-40B4-BE49-F238E27FC236}">
                <a16:creationId xmlns:a16="http://schemas.microsoft.com/office/drawing/2014/main" id="{EF4C73F2-A660-4A36-85DF-3E1D7E402C7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EDA6D42-2A20-433C-8B41-279120B84EC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99F3D91-472C-44E9-80D7-A43ED0F2ABF9}" type="slidenum">
              <a:rPr lang="en-US" smtClean="0"/>
              <a:t>‹#›</a:t>
            </a:fld>
            <a:endParaRPr lang="en-US"/>
          </a:p>
        </p:txBody>
      </p:sp>
    </p:spTree>
    <p:extLst>
      <p:ext uri="{BB962C8B-B14F-4D97-AF65-F5344CB8AC3E}">
        <p14:creationId xmlns:p14="http://schemas.microsoft.com/office/powerpoint/2010/main" val="5715952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F592D-74CA-4959-AB71-1A912FEBF6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DA4FFD-6908-460C-B5D0-EA7FBB2BC3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060574-9BB8-4795-8668-0D277DDC1624}"/>
              </a:ext>
            </a:extLst>
          </p:cNvPr>
          <p:cNvSpPr>
            <a:spLocks noGrp="1"/>
          </p:cNvSpPr>
          <p:nvPr>
            <p:ph type="dt" sz="half" idx="10"/>
          </p:nvPr>
        </p:nvSpPr>
        <p:spPr/>
        <p:txBody>
          <a:bodyPr/>
          <a:lstStyle/>
          <a:p>
            <a:fld id="{8A8C822C-B278-480E-9994-C16C9DC008FD}" type="datetimeFigureOut">
              <a:rPr lang="en-US" smtClean="0"/>
              <a:t>3/25/2024</a:t>
            </a:fld>
            <a:endParaRPr lang="en-US"/>
          </a:p>
        </p:txBody>
      </p:sp>
      <p:sp>
        <p:nvSpPr>
          <p:cNvPr id="5" name="Footer Placeholder 4">
            <a:extLst>
              <a:ext uri="{FF2B5EF4-FFF2-40B4-BE49-F238E27FC236}">
                <a16:creationId xmlns:a16="http://schemas.microsoft.com/office/drawing/2014/main" id="{7C7F0FD4-7454-432D-82E4-98D47A0C85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6D897D-5F54-4CED-A6F1-85E67D73BBD8}"/>
              </a:ext>
            </a:extLst>
          </p:cNvPr>
          <p:cNvSpPr>
            <a:spLocks noGrp="1"/>
          </p:cNvSpPr>
          <p:nvPr>
            <p:ph type="sldNum" sz="quarter" idx="12"/>
          </p:nvPr>
        </p:nvSpPr>
        <p:spPr/>
        <p:txBody>
          <a:bodyPr/>
          <a:lstStyle/>
          <a:p>
            <a:fld id="{E25669D4-DC08-4C8C-A530-263914A9E88D}" type="slidenum">
              <a:rPr lang="en-US" smtClean="0"/>
              <a:t>‹#›</a:t>
            </a:fld>
            <a:endParaRPr lang="en-US"/>
          </a:p>
        </p:txBody>
      </p:sp>
    </p:spTree>
    <p:extLst>
      <p:ext uri="{BB962C8B-B14F-4D97-AF65-F5344CB8AC3E}">
        <p14:creationId xmlns:p14="http://schemas.microsoft.com/office/powerpoint/2010/main" val="3088228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4064C-94F6-4149-B889-95972AF3C9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A14499-C75E-4652-BBCC-882133C696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3A0312-6F54-4C36-A61A-5E143E3643BC}"/>
              </a:ext>
            </a:extLst>
          </p:cNvPr>
          <p:cNvSpPr>
            <a:spLocks noGrp="1"/>
          </p:cNvSpPr>
          <p:nvPr>
            <p:ph type="dt" sz="half" idx="10"/>
          </p:nvPr>
        </p:nvSpPr>
        <p:spPr/>
        <p:txBody>
          <a:bodyPr/>
          <a:lstStyle/>
          <a:p>
            <a:fld id="{8A8C822C-B278-480E-9994-C16C9DC008FD}" type="datetimeFigureOut">
              <a:rPr lang="en-US" smtClean="0"/>
              <a:t>3/25/2024</a:t>
            </a:fld>
            <a:endParaRPr lang="en-US"/>
          </a:p>
        </p:txBody>
      </p:sp>
      <p:sp>
        <p:nvSpPr>
          <p:cNvPr id="5" name="Footer Placeholder 4">
            <a:extLst>
              <a:ext uri="{FF2B5EF4-FFF2-40B4-BE49-F238E27FC236}">
                <a16:creationId xmlns:a16="http://schemas.microsoft.com/office/drawing/2014/main" id="{4EEFE6E9-A4EB-42DD-BF80-F4BA1310CC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9B1085-3FA3-4CE4-905C-2DF779B7D668}"/>
              </a:ext>
            </a:extLst>
          </p:cNvPr>
          <p:cNvSpPr>
            <a:spLocks noGrp="1"/>
          </p:cNvSpPr>
          <p:nvPr>
            <p:ph type="sldNum" sz="quarter" idx="12"/>
          </p:nvPr>
        </p:nvSpPr>
        <p:spPr/>
        <p:txBody>
          <a:bodyPr/>
          <a:lstStyle/>
          <a:p>
            <a:fld id="{E25669D4-DC08-4C8C-A530-263914A9E88D}" type="slidenum">
              <a:rPr lang="en-US" smtClean="0"/>
              <a:t>‹#›</a:t>
            </a:fld>
            <a:endParaRPr lang="en-US"/>
          </a:p>
        </p:txBody>
      </p:sp>
    </p:spTree>
    <p:extLst>
      <p:ext uri="{BB962C8B-B14F-4D97-AF65-F5344CB8AC3E}">
        <p14:creationId xmlns:p14="http://schemas.microsoft.com/office/powerpoint/2010/main" val="253644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9685C0-575E-445F-B095-61FDCE1E88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CEF621-75FD-4796-BD8A-2FE96CB494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B0541-AAF2-4648-9DD9-67568187EA7C}"/>
              </a:ext>
            </a:extLst>
          </p:cNvPr>
          <p:cNvSpPr>
            <a:spLocks noGrp="1"/>
          </p:cNvSpPr>
          <p:nvPr>
            <p:ph type="dt" sz="half" idx="10"/>
          </p:nvPr>
        </p:nvSpPr>
        <p:spPr/>
        <p:txBody>
          <a:bodyPr/>
          <a:lstStyle/>
          <a:p>
            <a:fld id="{8A8C822C-B278-480E-9994-C16C9DC008FD}" type="datetimeFigureOut">
              <a:rPr lang="en-US" smtClean="0"/>
              <a:t>3/25/2024</a:t>
            </a:fld>
            <a:endParaRPr lang="en-US"/>
          </a:p>
        </p:txBody>
      </p:sp>
      <p:sp>
        <p:nvSpPr>
          <p:cNvPr id="5" name="Footer Placeholder 4">
            <a:extLst>
              <a:ext uri="{FF2B5EF4-FFF2-40B4-BE49-F238E27FC236}">
                <a16:creationId xmlns:a16="http://schemas.microsoft.com/office/drawing/2014/main" id="{CC87CE1D-0397-4890-A715-B3EB3B8A8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855548-0C00-4D5A-88E8-2D059297A26E}"/>
              </a:ext>
            </a:extLst>
          </p:cNvPr>
          <p:cNvSpPr>
            <a:spLocks noGrp="1"/>
          </p:cNvSpPr>
          <p:nvPr>
            <p:ph type="sldNum" sz="quarter" idx="12"/>
          </p:nvPr>
        </p:nvSpPr>
        <p:spPr/>
        <p:txBody>
          <a:bodyPr/>
          <a:lstStyle/>
          <a:p>
            <a:fld id="{E25669D4-DC08-4C8C-A530-263914A9E88D}" type="slidenum">
              <a:rPr lang="en-US" smtClean="0"/>
              <a:t>‹#›</a:t>
            </a:fld>
            <a:endParaRPr lang="en-US"/>
          </a:p>
        </p:txBody>
      </p:sp>
    </p:spTree>
    <p:extLst>
      <p:ext uri="{BB962C8B-B14F-4D97-AF65-F5344CB8AC3E}">
        <p14:creationId xmlns:p14="http://schemas.microsoft.com/office/powerpoint/2010/main" val="1235321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53E3-DAD3-4050-86E9-441A62727F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C3EF0F-4C42-4813-A5AE-346282D5CA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09BC43-A164-4B77-92FD-9BD58F681764}"/>
              </a:ext>
            </a:extLst>
          </p:cNvPr>
          <p:cNvSpPr>
            <a:spLocks noGrp="1"/>
          </p:cNvSpPr>
          <p:nvPr>
            <p:ph type="dt" sz="half" idx="10"/>
          </p:nvPr>
        </p:nvSpPr>
        <p:spPr/>
        <p:txBody>
          <a:bodyPr/>
          <a:lstStyle/>
          <a:p>
            <a:fld id="{8A8C822C-B278-480E-9994-C16C9DC008FD}" type="datetimeFigureOut">
              <a:rPr lang="en-US" smtClean="0"/>
              <a:t>3/25/2024</a:t>
            </a:fld>
            <a:endParaRPr lang="en-US"/>
          </a:p>
        </p:txBody>
      </p:sp>
      <p:sp>
        <p:nvSpPr>
          <p:cNvPr id="5" name="Footer Placeholder 4">
            <a:extLst>
              <a:ext uri="{FF2B5EF4-FFF2-40B4-BE49-F238E27FC236}">
                <a16:creationId xmlns:a16="http://schemas.microsoft.com/office/drawing/2014/main" id="{D48ED62E-B1AA-44DB-93E3-2ABD8A0314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A1A3A3-951A-4506-B25B-148D640C5C09}"/>
              </a:ext>
            </a:extLst>
          </p:cNvPr>
          <p:cNvSpPr>
            <a:spLocks noGrp="1"/>
          </p:cNvSpPr>
          <p:nvPr>
            <p:ph type="sldNum" sz="quarter" idx="12"/>
          </p:nvPr>
        </p:nvSpPr>
        <p:spPr/>
        <p:txBody>
          <a:bodyPr/>
          <a:lstStyle/>
          <a:p>
            <a:fld id="{E25669D4-DC08-4C8C-A530-263914A9E88D}" type="slidenum">
              <a:rPr lang="en-US" smtClean="0"/>
              <a:t>‹#›</a:t>
            </a:fld>
            <a:endParaRPr lang="en-US"/>
          </a:p>
        </p:txBody>
      </p:sp>
    </p:spTree>
    <p:extLst>
      <p:ext uri="{BB962C8B-B14F-4D97-AF65-F5344CB8AC3E}">
        <p14:creationId xmlns:p14="http://schemas.microsoft.com/office/powerpoint/2010/main" val="178989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E40A1-A731-4AD7-844C-87D7EF325D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4DEB2B-0AE8-4599-A2C9-CBB3627AD6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1676FE-CC13-499D-B274-7B35059AF7E1}"/>
              </a:ext>
            </a:extLst>
          </p:cNvPr>
          <p:cNvSpPr>
            <a:spLocks noGrp="1"/>
          </p:cNvSpPr>
          <p:nvPr>
            <p:ph type="dt" sz="half" idx="10"/>
          </p:nvPr>
        </p:nvSpPr>
        <p:spPr/>
        <p:txBody>
          <a:bodyPr/>
          <a:lstStyle/>
          <a:p>
            <a:fld id="{8A8C822C-B278-480E-9994-C16C9DC008FD}" type="datetimeFigureOut">
              <a:rPr lang="en-US" smtClean="0"/>
              <a:t>3/25/2024</a:t>
            </a:fld>
            <a:endParaRPr lang="en-US"/>
          </a:p>
        </p:txBody>
      </p:sp>
      <p:sp>
        <p:nvSpPr>
          <p:cNvPr id="5" name="Footer Placeholder 4">
            <a:extLst>
              <a:ext uri="{FF2B5EF4-FFF2-40B4-BE49-F238E27FC236}">
                <a16:creationId xmlns:a16="http://schemas.microsoft.com/office/drawing/2014/main" id="{BBC72DD7-A67A-4E83-A7B5-2E9A5D6BF9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56FA4C-4B58-485B-8A7C-51CF0728F6FF}"/>
              </a:ext>
            </a:extLst>
          </p:cNvPr>
          <p:cNvSpPr>
            <a:spLocks noGrp="1"/>
          </p:cNvSpPr>
          <p:nvPr>
            <p:ph type="sldNum" sz="quarter" idx="12"/>
          </p:nvPr>
        </p:nvSpPr>
        <p:spPr/>
        <p:txBody>
          <a:bodyPr/>
          <a:lstStyle/>
          <a:p>
            <a:fld id="{E25669D4-DC08-4C8C-A530-263914A9E88D}" type="slidenum">
              <a:rPr lang="en-US" smtClean="0"/>
              <a:t>‹#›</a:t>
            </a:fld>
            <a:endParaRPr lang="en-US"/>
          </a:p>
        </p:txBody>
      </p:sp>
    </p:spTree>
    <p:extLst>
      <p:ext uri="{BB962C8B-B14F-4D97-AF65-F5344CB8AC3E}">
        <p14:creationId xmlns:p14="http://schemas.microsoft.com/office/powerpoint/2010/main" val="224819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92E7E-4F8F-424D-9F13-FD8F33845D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0DB112-F1A9-4945-BE5E-4BAEC246C0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093383-92CD-4C5D-AC58-C20AFDC199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FA274F-4424-4B1E-AECA-57BA8414AE75}"/>
              </a:ext>
            </a:extLst>
          </p:cNvPr>
          <p:cNvSpPr>
            <a:spLocks noGrp="1"/>
          </p:cNvSpPr>
          <p:nvPr>
            <p:ph type="dt" sz="half" idx="10"/>
          </p:nvPr>
        </p:nvSpPr>
        <p:spPr/>
        <p:txBody>
          <a:bodyPr/>
          <a:lstStyle/>
          <a:p>
            <a:fld id="{8A8C822C-B278-480E-9994-C16C9DC008FD}" type="datetimeFigureOut">
              <a:rPr lang="en-US" smtClean="0"/>
              <a:t>3/25/2024</a:t>
            </a:fld>
            <a:endParaRPr lang="en-US"/>
          </a:p>
        </p:txBody>
      </p:sp>
      <p:sp>
        <p:nvSpPr>
          <p:cNvPr id="6" name="Footer Placeholder 5">
            <a:extLst>
              <a:ext uri="{FF2B5EF4-FFF2-40B4-BE49-F238E27FC236}">
                <a16:creationId xmlns:a16="http://schemas.microsoft.com/office/drawing/2014/main" id="{ABBCB003-D825-4362-A9E6-01FE99004E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7A13E3-9081-4A78-B166-AA11F703C486}"/>
              </a:ext>
            </a:extLst>
          </p:cNvPr>
          <p:cNvSpPr>
            <a:spLocks noGrp="1"/>
          </p:cNvSpPr>
          <p:nvPr>
            <p:ph type="sldNum" sz="quarter" idx="12"/>
          </p:nvPr>
        </p:nvSpPr>
        <p:spPr/>
        <p:txBody>
          <a:bodyPr/>
          <a:lstStyle/>
          <a:p>
            <a:fld id="{E25669D4-DC08-4C8C-A530-263914A9E88D}" type="slidenum">
              <a:rPr lang="en-US" smtClean="0"/>
              <a:t>‹#›</a:t>
            </a:fld>
            <a:endParaRPr lang="en-US"/>
          </a:p>
        </p:txBody>
      </p:sp>
    </p:spTree>
    <p:extLst>
      <p:ext uri="{BB962C8B-B14F-4D97-AF65-F5344CB8AC3E}">
        <p14:creationId xmlns:p14="http://schemas.microsoft.com/office/powerpoint/2010/main" val="1463129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A068F-2B56-484A-9705-63423888C5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2658CB-AECB-4279-BA97-A8BE9B6337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312DD3-EE27-4581-81C9-52044B8505D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2D0C7E-DE79-4B73-9A4E-889AF9AACE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2998B9-40F1-4B0A-956D-11C4A12D2E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9E6A1B-0C85-49C2-8633-4103BF565B79}"/>
              </a:ext>
            </a:extLst>
          </p:cNvPr>
          <p:cNvSpPr>
            <a:spLocks noGrp="1"/>
          </p:cNvSpPr>
          <p:nvPr>
            <p:ph type="dt" sz="half" idx="10"/>
          </p:nvPr>
        </p:nvSpPr>
        <p:spPr/>
        <p:txBody>
          <a:bodyPr/>
          <a:lstStyle/>
          <a:p>
            <a:fld id="{8A8C822C-B278-480E-9994-C16C9DC008FD}" type="datetimeFigureOut">
              <a:rPr lang="en-US" smtClean="0"/>
              <a:t>3/25/2024</a:t>
            </a:fld>
            <a:endParaRPr lang="en-US"/>
          </a:p>
        </p:txBody>
      </p:sp>
      <p:sp>
        <p:nvSpPr>
          <p:cNvPr id="8" name="Footer Placeholder 7">
            <a:extLst>
              <a:ext uri="{FF2B5EF4-FFF2-40B4-BE49-F238E27FC236}">
                <a16:creationId xmlns:a16="http://schemas.microsoft.com/office/drawing/2014/main" id="{C6B2D9F6-E5FC-425D-A849-FE82F0E1AE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A13018-A3B2-4FB4-A385-48D1F2C289AB}"/>
              </a:ext>
            </a:extLst>
          </p:cNvPr>
          <p:cNvSpPr>
            <a:spLocks noGrp="1"/>
          </p:cNvSpPr>
          <p:nvPr>
            <p:ph type="sldNum" sz="quarter" idx="12"/>
          </p:nvPr>
        </p:nvSpPr>
        <p:spPr/>
        <p:txBody>
          <a:bodyPr/>
          <a:lstStyle/>
          <a:p>
            <a:fld id="{E25669D4-DC08-4C8C-A530-263914A9E88D}" type="slidenum">
              <a:rPr lang="en-US" smtClean="0"/>
              <a:t>‹#›</a:t>
            </a:fld>
            <a:endParaRPr lang="en-US"/>
          </a:p>
        </p:txBody>
      </p:sp>
    </p:spTree>
    <p:extLst>
      <p:ext uri="{BB962C8B-B14F-4D97-AF65-F5344CB8AC3E}">
        <p14:creationId xmlns:p14="http://schemas.microsoft.com/office/powerpoint/2010/main" val="49463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76DC-24F4-495B-9915-4631E9E689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076E07-259D-44A7-A5D3-F4595C580336}"/>
              </a:ext>
            </a:extLst>
          </p:cNvPr>
          <p:cNvSpPr>
            <a:spLocks noGrp="1"/>
          </p:cNvSpPr>
          <p:nvPr>
            <p:ph type="dt" sz="half" idx="10"/>
          </p:nvPr>
        </p:nvSpPr>
        <p:spPr/>
        <p:txBody>
          <a:bodyPr/>
          <a:lstStyle/>
          <a:p>
            <a:fld id="{8A8C822C-B278-480E-9994-C16C9DC008FD}" type="datetimeFigureOut">
              <a:rPr lang="en-US" smtClean="0"/>
              <a:t>3/25/2024</a:t>
            </a:fld>
            <a:endParaRPr lang="en-US"/>
          </a:p>
        </p:txBody>
      </p:sp>
      <p:sp>
        <p:nvSpPr>
          <p:cNvPr id="4" name="Footer Placeholder 3">
            <a:extLst>
              <a:ext uri="{FF2B5EF4-FFF2-40B4-BE49-F238E27FC236}">
                <a16:creationId xmlns:a16="http://schemas.microsoft.com/office/drawing/2014/main" id="{C3451DC2-ABCB-4C03-90BB-32749D0255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207BD8-40AB-4A5B-9E8A-AE89FA5EDF3B}"/>
              </a:ext>
            </a:extLst>
          </p:cNvPr>
          <p:cNvSpPr>
            <a:spLocks noGrp="1"/>
          </p:cNvSpPr>
          <p:nvPr>
            <p:ph type="sldNum" sz="quarter" idx="12"/>
          </p:nvPr>
        </p:nvSpPr>
        <p:spPr/>
        <p:txBody>
          <a:bodyPr/>
          <a:lstStyle/>
          <a:p>
            <a:fld id="{E25669D4-DC08-4C8C-A530-263914A9E88D}" type="slidenum">
              <a:rPr lang="en-US" smtClean="0"/>
              <a:t>‹#›</a:t>
            </a:fld>
            <a:endParaRPr lang="en-US"/>
          </a:p>
        </p:txBody>
      </p:sp>
    </p:spTree>
    <p:extLst>
      <p:ext uri="{BB962C8B-B14F-4D97-AF65-F5344CB8AC3E}">
        <p14:creationId xmlns:p14="http://schemas.microsoft.com/office/powerpoint/2010/main" val="3793352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E057B5-FD56-407B-9010-7CEDD33ABC1C}"/>
              </a:ext>
            </a:extLst>
          </p:cNvPr>
          <p:cNvSpPr>
            <a:spLocks noGrp="1"/>
          </p:cNvSpPr>
          <p:nvPr>
            <p:ph type="dt" sz="half" idx="10"/>
          </p:nvPr>
        </p:nvSpPr>
        <p:spPr/>
        <p:txBody>
          <a:bodyPr/>
          <a:lstStyle/>
          <a:p>
            <a:fld id="{8A8C822C-B278-480E-9994-C16C9DC008FD}" type="datetimeFigureOut">
              <a:rPr lang="en-US" smtClean="0"/>
              <a:t>3/25/2024</a:t>
            </a:fld>
            <a:endParaRPr lang="en-US"/>
          </a:p>
        </p:txBody>
      </p:sp>
      <p:sp>
        <p:nvSpPr>
          <p:cNvPr id="3" name="Footer Placeholder 2">
            <a:extLst>
              <a:ext uri="{FF2B5EF4-FFF2-40B4-BE49-F238E27FC236}">
                <a16:creationId xmlns:a16="http://schemas.microsoft.com/office/drawing/2014/main" id="{73A48D6C-7F40-4E66-BCA4-129F6A6C78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EB209F-83C2-492C-8044-5FDFDE0D99F5}"/>
              </a:ext>
            </a:extLst>
          </p:cNvPr>
          <p:cNvSpPr>
            <a:spLocks noGrp="1"/>
          </p:cNvSpPr>
          <p:nvPr>
            <p:ph type="sldNum" sz="quarter" idx="12"/>
          </p:nvPr>
        </p:nvSpPr>
        <p:spPr/>
        <p:txBody>
          <a:bodyPr/>
          <a:lstStyle/>
          <a:p>
            <a:fld id="{E25669D4-DC08-4C8C-A530-263914A9E88D}" type="slidenum">
              <a:rPr lang="en-US" smtClean="0"/>
              <a:t>‹#›</a:t>
            </a:fld>
            <a:endParaRPr lang="en-US"/>
          </a:p>
        </p:txBody>
      </p:sp>
    </p:spTree>
    <p:extLst>
      <p:ext uri="{BB962C8B-B14F-4D97-AF65-F5344CB8AC3E}">
        <p14:creationId xmlns:p14="http://schemas.microsoft.com/office/powerpoint/2010/main" val="955853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A23D0-B439-4EA9-931D-0AFB19ED7B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CAACEE-9260-4AD6-9B49-F7A98CA339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7BB1D1-FF8F-44DC-B8C1-A34B11CC62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C615B0-87F9-4D15-88EC-E38DBC3B2714}"/>
              </a:ext>
            </a:extLst>
          </p:cNvPr>
          <p:cNvSpPr>
            <a:spLocks noGrp="1"/>
          </p:cNvSpPr>
          <p:nvPr>
            <p:ph type="dt" sz="half" idx="10"/>
          </p:nvPr>
        </p:nvSpPr>
        <p:spPr/>
        <p:txBody>
          <a:bodyPr/>
          <a:lstStyle/>
          <a:p>
            <a:fld id="{8A8C822C-B278-480E-9994-C16C9DC008FD}" type="datetimeFigureOut">
              <a:rPr lang="en-US" smtClean="0"/>
              <a:t>3/25/2024</a:t>
            </a:fld>
            <a:endParaRPr lang="en-US"/>
          </a:p>
        </p:txBody>
      </p:sp>
      <p:sp>
        <p:nvSpPr>
          <p:cNvPr id="6" name="Footer Placeholder 5">
            <a:extLst>
              <a:ext uri="{FF2B5EF4-FFF2-40B4-BE49-F238E27FC236}">
                <a16:creationId xmlns:a16="http://schemas.microsoft.com/office/drawing/2014/main" id="{6615D23E-7FD2-4F93-918A-C0F114B156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42301F-651E-4DED-9561-E8FEC6FBAD68}"/>
              </a:ext>
            </a:extLst>
          </p:cNvPr>
          <p:cNvSpPr>
            <a:spLocks noGrp="1"/>
          </p:cNvSpPr>
          <p:nvPr>
            <p:ph type="sldNum" sz="quarter" idx="12"/>
          </p:nvPr>
        </p:nvSpPr>
        <p:spPr/>
        <p:txBody>
          <a:bodyPr/>
          <a:lstStyle/>
          <a:p>
            <a:fld id="{E25669D4-DC08-4C8C-A530-263914A9E88D}" type="slidenum">
              <a:rPr lang="en-US" smtClean="0"/>
              <a:t>‹#›</a:t>
            </a:fld>
            <a:endParaRPr lang="en-US"/>
          </a:p>
        </p:txBody>
      </p:sp>
    </p:spTree>
    <p:extLst>
      <p:ext uri="{BB962C8B-B14F-4D97-AF65-F5344CB8AC3E}">
        <p14:creationId xmlns:p14="http://schemas.microsoft.com/office/powerpoint/2010/main" val="2336487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82995-D7BC-4466-9ACB-597005D32D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78C8414-0C51-4376-9CD4-2918504570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45AA78-4326-45DD-B2F1-41B7AF80A2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BC37F3-E80E-44F6-88EE-CAE773327F90}"/>
              </a:ext>
            </a:extLst>
          </p:cNvPr>
          <p:cNvSpPr>
            <a:spLocks noGrp="1"/>
          </p:cNvSpPr>
          <p:nvPr>
            <p:ph type="dt" sz="half" idx="10"/>
          </p:nvPr>
        </p:nvSpPr>
        <p:spPr/>
        <p:txBody>
          <a:bodyPr/>
          <a:lstStyle/>
          <a:p>
            <a:fld id="{8A8C822C-B278-480E-9994-C16C9DC008FD}" type="datetimeFigureOut">
              <a:rPr lang="en-US" smtClean="0"/>
              <a:t>3/25/2024</a:t>
            </a:fld>
            <a:endParaRPr lang="en-US"/>
          </a:p>
        </p:txBody>
      </p:sp>
      <p:sp>
        <p:nvSpPr>
          <p:cNvPr id="6" name="Footer Placeholder 5">
            <a:extLst>
              <a:ext uri="{FF2B5EF4-FFF2-40B4-BE49-F238E27FC236}">
                <a16:creationId xmlns:a16="http://schemas.microsoft.com/office/drawing/2014/main" id="{7C9682CD-6A07-4C03-A0FB-AC6812C744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DEB02D-6F44-4A43-A0AB-87D10C7FFCB1}"/>
              </a:ext>
            </a:extLst>
          </p:cNvPr>
          <p:cNvSpPr>
            <a:spLocks noGrp="1"/>
          </p:cNvSpPr>
          <p:nvPr>
            <p:ph type="sldNum" sz="quarter" idx="12"/>
          </p:nvPr>
        </p:nvSpPr>
        <p:spPr/>
        <p:txBody>
          <a:bodyPr/>
          <a:lstStyle/>
          <a:p>
            <a:fld id="{E25669D4-DC08-4C8C-A530-263914A9E88D}" type="slidenum">
              <a:rPr lang="en-US" smtClean="0"/>
              <a:t>‹#›</a:t>
            </a:fld>
            <a:endParaRPr lang="en-US"/>
          </a:p>
        </p:txBody>
      </p:sp>
    </p:spTree>
    <p:extLst>
      <p:ext uri="{BB962C8B-B14F-4D97-AF65-F5344CB8AC3E}">
        <p14:creationId xmlns:p14="http://schemas.microsoft.com/office/powerpoint/2010/main" val="203629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246904-1E24-48EF-B2E8-0A0A4F55E3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315DC8-D8A1-44CA-BC6C-65767BC160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5BA7ED-4C73-43E3-81DD-B39DBAE3AA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C822C-B278-480E-9994-C16C9DC008FD}" type="datetimeFigureOut">
              <a:rPr lang="en-US" smtClean="0"/>
              <a:t>3/25/2024</a:t>
            </a:fld>
            <a:endParaRPr lang="en-US"/>
          </a:p>
        </p:txBody>
      </p:sp>
      <p:sp>
        <p:nvSpPr>
          <p:cNvPr id="5" name="Footer Placeholder 4">
            <a:extLst>
              <a:ext uri="{FF2B5EF4-FFF2-40B4-BE49-F238E27FC236}">
                <a16:creationId xmlns:a16="http://schemas.microsoft.com/office/drawing/2014/main" id="{F1055070-51C6-44DF-BBD8-E6956D6C4E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CC8A85-3983-4F6E-A404-B77DF6BC74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669D4-DC08-4C8C-A530-263914A9E88D}" type="slidenum">
              <a:rPr lang="en-US" smtClean="0"/>
              <a:t>‹#›</a:t>
            </a:fld>
            <a:endParaRPr lang="en-US"/>
          </a:p>
        </p:txBody>
      </p:sp>
    </p:spTree>
    <p:extLst>
      <p:ext uri="{BB962C8B-B14F-4D97-AF65-F5344CB8AC3E}">
        <p14:creationId xmlns:p14="http://schemas.microsoft.com/office/powerpoint/2010/main" val="2261801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pngegg.com/ar/png-zprxg" TargetMode="External"/><Relationship Id="rId3" Type="http://schemas.openxmlformats.org/officeDocument/2006/relationships/hyperlink" Target="https://www.new-educ.com/14-des-meilleurs-moteurs-de-recherche-academique-scientifique" TargetMode="External"/><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hyperlink" Target="https://www.edarabia.com/ar/%D8%A7%D9%84%D8%A8%D8%AD%D8%AB-%D8%A7%D9%84%D8%B9%D9%84%D9%85%D9%89-%D9%88%D9%85%D8%A7-%D9%8A%D8%AA%D8%B6%D9%85%D9%86%D9%87-%D9%85%D9%86-%D8%B9%D9%86%D8%A7%D8%B5%D8%B1/"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cientific-guide.weebly.com/16051608157516021593-16051601161015831577-16041604157615751581157916101606.html" TargetMode="External"/><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almrsal.com/post/955204" TargetMode="External"/><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new-educ.com/%D8%AA%D8%AD%D9%84%D9%8A%D9%84-%D8%A7%D9%84%D8%A8%D9%8A%D8%A7%D9%86%D8%A7%D8%AA-%D9%81%D9%8A-%D8%A7%D9%84%D8%A8%D8%AD%D8%AB-%D8%A7%D9%84%D9%86%D9%88%D8%B9%D9%8A"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s://www.edarabia.com/ar/%D8%A7%D9%84%D8%A8%D8%AD%D8%AB-%D8%A7%D9%84%D8%B9%D9%84%D9%85%D9%89-%D9%88%D9%85%D8%A7-%D9%8A%D8%AA%D8%B6%D9%85%D9%86%D9%87-%D9%85%D9%86-%D8%B9%D9%86%D8%A7%D8%B5%D8%B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scientific-guide.weebly.com/16051608157516021593-16051601161015831577-16041604157615751581157916101606.html" TargetMode="External"/><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s3geeks.com/%D8%A7%D9%83%D8%AB%D8%B1-%D9%85%D9%86-50-%D9%85%D8%AD%D8%B1%D9%83-%D8%A8%D8%AD%D8%AB-%D8%B9%D9%86-%D8%A7%D9%84%D9%83%D8%AA%D8%A8-%D9%88%D8%A7%D9%84%D8%B1%D8%B3%D8%A7%D8%A6%D9%84-%D8%A7%D9%84%D8%B9/" TargetMode="External"/><Relationship Id="rId3" Type="http://schemas.openxmlformats.org/officeDocument/2006/relationships/diagramLayout" Target="../diagrams/layout1.xml"/><Relationship Id="rId7" Type="http://schemas.openxmlformats.org/officeDocument/2006/relationships/image" Target="../media/image14.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hyperlink" Target="https://academy.hsoub.com/entrepreneurship/planning/" TargetMode="External"/><Relationship Id="rId4" Type="http://schemas.openxmlformats.org/officeDocument/2006/relationships/diagramQuickStyle" Target="../diagrams/quickStyle1.xml"/><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hyperlink" Target="https://www.new-educ.com/%D8%AA%D9%83%D9%86%D9%88%D9%84%D9%88%D8%AC%D9%8A%D8%A7-%D8%A7%D9%84%D8%AA%D8%B9%D9%84%D9%8A%D9%85"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szkatulkaami.pl/%D8%B4%D9%83%D8%B1%D8%A7-%D9%84%D8%AD%D8%B3%D9%86-%D8%A7%D8%B3%D8%AA%D9%85%D8%A7%D8%B9%D9%83%D9%85/" TargetMode="External"/><Relationship Id="rId2" Type="http://schemas.openxmlformats.org/officeDocument/2006/relationships/image" Target="../media/image16.jpg"/><Relationship Id="rId1" Type="http://schemas.openxmlformats.org/officeDocument/2006/relationships/slideLayout" Target="../slideLayouts/slideLayout2.xml"/><Relationship Id="rId5" Type="http://schemas.openxmlformats.org/officeDocument/2006/relationships/hyperlink" Target="https://www.deviantart.com/ilenush/art/Thank-You-663852566" TargetMode="External"/><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hyperlink" Target="https://7asreeat.com/37000/2021/03/%D8%AA%D8%B9%D8%B1%D9%81-%D8%B9%D9%84%D9%89-%D8%A3%D9%87%D9%85-%D8%A3%D8%B3%D8%A7%D8%B3%D9%8A%D8%A7%D8%AA-%D8%A7%D9%84%D8%A8%D8%AD%D8%AB-%D8%A7%D9%84%D8%B9%D9%84%D9%85%D9%8A/"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lmrsal.com/post/403226"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l="-5000" r="-5000"/>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A6836E-C603-43CB-9DA7-89D8E3FA3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96007DD-F9BF-4F0F-B8C6-C514B2841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8A0FAFCA-5C96-453B-83B7-A9AEF7F189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4A0F84AE-A24D-4353-B1BA-BD80DAA38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F093259-3E74-43A1-944B-B106C8105E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AA28A35-1E54-4054-BB95-42FAFA13A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BA3A17F-F3BD-4B94-9CC8-006700210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CD0398DD-AD75-4E2B-A3C6-35073082A8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5" y="3658536"/>
            <a:ext cx="3655725" cy="2743201"/>
            <a:chOff x="-305" y="-1"/>
            <a:chExt cx="3832880" cy="2876136"/>
          </a:xfrm>
        </p:grpSpPr>
        <p:sp>
          <p:nvSpPr>
            <p:cNvPr id="19" name="Freeform: Shape 18">
              <a:extLst>
                <a:ext uri="{FF2B5EF4-FFF2-40B4-BE49-F238E27FC236}">
                  <a16:creationId xmlns:a16="http://schemas.microsoft.com/office/drawing/2014/main" id="{03E4F247-A844-4CD1-A37E-B7EA0DA2D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E2387B1B-D4D3-493F-8D7A-C7A89DBD4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C3404477-1F13-4859-84DA-12A303AC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1B8C62FD-B708-4F00-80BB-1250C6011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3" name="Content Placeholder 4">
            <a:extLst>
              <a:ext uri="{FF2B5EF4-FFF2-40B4-BE49-F238E27FC236}">
                <a16:creationId xmlns:a16="http://schemas.microsoft.com/office/drawing/2014/main" id="{4C99EB0E-4C6A-4D40-82D8-13A97426D60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3322" y="-39271"/>
            <a:ext cx="6096000" cy="6741083"/>
          </a:xfrm>
          <a:prstGeom prst="rect">
            <a:avLst/>
          </a:prstGeom>
        </p:spPr>
      </p:pic>
      <p:pic>
        <p:nvPicPr>
          <p:cNvPr id="25" name="Picture 24">
            <a:extLst>
              <a:ext uri="{FF2B5EF4-FFF2-40B4-BE49-F238E27FC236}">
                <a16:creationId xmlns:a16="http://schemas.microsoft.com/office/drawing/2014/main" id="{C2250310-81E6-40DF-BDAC-801BF21003B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68698" y="4331373"/>
            <a:ext cx="1707271" cy="2366998"/>
          </a:xfrm>
          <a:prstGeom prst="rect">
            <a:avLst/>
          </a:prstGeom>
        </p:spPr>
      </p:pic>
      <p:pic>
        <p:nvPicPr>
          <p:cNvPr id="27" name="Content Placeholder 4">
            <a:extLst>
              <a:ext uri="{FF2B5EF4-FFF2-40B4-BE49-F238E27FC236}">
                <a16:creationId xmlns:a16="http://schemas.microsoft.com/office/drawing/2014/main" id="{9C5DD253-E688-4FAD-8BE8-29463A031484}"/>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5754330" y="0"/>
            <a:ext cx="6227346" cy="6741085"/>
          </a:xfrm>
          <a:prstGeom prst="rect">
            <a:avLst/>
          </a:prstGeom>
        </p:spPr>
      </p:pic>
      <p:sp>
        <p:nvSpPr>
          <p:cNvPr id="3" name="Subtitle 2">
            <a:extLst>
              <a:ext uri="{FF2B5EF4-FFF2-40B4-BE49-F238E27FC236}">
                <a16:creationId xmlns:a16="http://schemas.microsoft.com/office/drawing/2014/main" id="{1E450521-0715-4153-90FE-98EBCE8001C8}"/>
              </a:ext>
            </a:extLst>
          </p:cNvPr>
          <p:cNvSpPr>
            <a:spLocks noGrp="1"/>
          </p:cNvSpPr>
          <p:nvPr>
            <p:ph type="subTitle" idx="1"/>
          </p:nvPr>
        </p:nvSpPr>
        <p:spPr>
          <a:xfrm>
            <a:off x="7096743" y="4025405"/>
            <a:ext cx="3620183" cy="1522981"/>
          </a:xfrm>
        </p:spPr>
        <p:txBody>
          <a:bodyPr anchor="t">
            <a:noAutofit/>
          </a:bodyPr>
          <a:lstStyle/>
          <a:p>
            <a:pPr rtl="1"/>
            <a:r>
              <a:rPr lang="ar-IQ" sz="4000" b="1" dirty="0">
                <a:cs typeface="+mj-cs"/>
              </a:rPr>
              <a:t>ا.م.د. مها كامل جواد</a:t>
            </a:r>
          </a:p>
          <a:p>
            <a:pPr rtl="1"/>
            <a:r>
              <a:rPr lang="ar-IQ" sz="4000" b="1" dirty="0">
                <a:cs typeface="+mj-cs"/>
              </a:rPr>
              <a:t>جامعة بغداد</a:t>
            </a:r>
          </a:p>
        </p:txBody>
      </p:sp>
      <p:sp>
        <p:nvSpPr>
          <p:cNvPr id="2" name="Title 1">
            <a:extLst>
              <a:ext uri="{FF2B5EF4-FFF2-40B4-BE49-F238E27FC236}">
                <a16:creationId xmlns:a16="http://schemas.microsoft.com/office/drawing/2014/main" id="{35BEDBC2-9DCD-4A2B-9AFE-EDF1AC5F5E97}"/>
              </a:ext>
            </a:extLst>
          </p:cNvPr>
          <p:cNvSpPr>
            <a:spLocks noGrp="1"/>
          </p:cNvSpPr>
          <p:nvPr>
            <p:ph type="ctrTitle"/>
          </p:nvPr>
        </p:nvSpPr>
        <p:spPr>
          <a:xfrm>
            <a:off x="6107724" y="839450"/>
            <a:ext cx="5873952" cy="2473586"/>
          </a:xfrm>
        </p:spPr>
        <p:txBody>
          <a:bodyPr anchor="b">
            <a:normAutofit fontScale="90000"/>
          </a:bodyPr>
          <a:lstStyle/>
          <a:p>
            <a:pPr rtl="1"/>
            <a:r>
              <a:rPr lang="ar-IQ" b="1" dirty="0"/>
              <a:t> </a:t>
            </a:r>
            <a:br>
              <a:rPr lang="ar-IQ" b="1" dirty="0"/>
            </a:br>
            <a:r>
              <a:rPr lang="ar-IQ" b="1" dirty="0"/>
              <a:t>مواصفات البحث</a:t>
            </a:r>
            <a:r>
              <a:rPr lang="en-US" b="1" dirty="0"/>
              <a:t> </a:t>
            </a:r>
            <a:r>
              <a:rPr lang="ar-IQ" b="1" dirty="0"/>
              <a:t>العلمي الجيد</a:t>
            </a:r>
            <a:endParaRPr lang="en-US" b="1" dirty="0"/>
          </a:p>
        </p:txBody>
      </p:sp>
    </p:spTree>
    <p:extLst>
      <p:ext uri="{BB962C8B-B14F-4D97-AF65-F5344CB8AC3E}">
        <p14:creationId xmlns:p14="http://schemas.microsoft.com/office/powerpoint/2010/main" val="2050862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26565">
              <a:srgbClr val="FFFFFF"/>
            </a:gs>
            <a:gs pos="0">
              <a:schemeClr val="accent1">
                <a:lumMod val="0"/>
                <a:lumOff val="100000"/>
              </a:schemeClr>
            </a:gs>
            <a:gs pos="35000">
              <a:schemeClr val="accent1">
                <a:lumMod val="0"/>
                <a:lumOff val="100000"/>
              </a:schemeClr>
            </a:gs>
            <a:gs pos="83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 مواصفات البحث العلمي الجيد</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479685" y="1253331"/>
            <a:ext cx="10874115" cy="5460290"/>
          </a:xfr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p:spPr>
        <p:txBody>
          <a:bodyPr>
            <a:noAutofit/>
          </a:bodyPr>
          <a:lstStyle/>
          <a:p>
            <a:pPr indent="0" algn="just" rtl="1">
              <a:buNone/>
            </a:pPr>
            <a:r>
              <a:rPr lang="ar-IQ" sz="3200" b="1" dirty="0">
                <a:solidFill>
                  <a:schemeClr val="bg1"/>
                </a:solidFill>
                <a:latin typeface="Times New Roman" panose="02020603050405020304" pitchFamily="18" charset="0"/>
                <a:ea typeface="Times New Roman"/>
                <a:cs typeface="Times New Roman" panose="02020603050405020304" pitchFamily="18" charset="0"/>
              </a:rPr>
              <a:t>4- توفر الوقت الكافي للباحث- </a:t>
            </a:r>
            <a:r>
              <a:rPr lang="ar-IQ" sz="3200" dirty="0">
                <a:solidFill>
                  <a:schemeClr val="bg1"/>
                </a:solidFill>
                <a:latin typeface="Times New Roman" panose="02020603050405020304" pitchFamily="18" charset="0"/>
                <a:ea typeface="Times New Roman"/>
                <a:cs typeface="Times New Roman" panose="02020603050405020304" pitchFamily="18" charset="0"/>
              </a:rPr>
              <a:t>يكون هناك وقت محدد للبحث ولابد ان يكون متناسبا مع حجم البحث وطبيعته وشموليته الموضوعية.</a:t>
            </a:r>
          </a:p>
          <a:p>
            <a:pPr indent="0" algn="just" rtl="1">
              <a:buNone/>
            </a:pPr>
            <a:r>
              <a:rPr lang="ar-IQ" sz="3200" b="1" dirty="0">
                <a:solidFill>
                  <a:schemeClr val="bg1"/>
                </a:solidFill>
                <a:latin typeface="Times New Roman" panose="02020603050405020304" pitchFamily="18" charset="0"/>
                <a:ea typeface="Times New Roman"/>
                <a:cs typeface="Times New Roman" panose="02020603050405020304" pitchFamily="18" charset="0"/>
              </a:rPr>
              <a:t>5- الاسناد- </a:t>
            </a:r>
            <a:r>
              <a:rPr lang="ar-IQ" sz="3200" dirty="0">
                <a:solidFill>
                  <a:schemeClr val="bg1"/>
                </a:solidFill>
                <a:latin typeface="Times New Roman" panose="02020603050405020304" pitchFamily="18" charset="0"/>
                <a:ea typeface="Times New Roman"/>
                <a:cs typeface="Times New Roman" panose="02020603050405020304" pitchFamily="18" charset="0"/>
              </a:rPr>
              <a:t>يعتمد الباحث في بحثه على دراسات واراء اصيلة مسندة ، وينبغي ان يكون دقيقا في جمع البيانات الى جانب الامانة العلمية في الاقتباس ، وتتركز الامانة العلمية على الاشارة للمصادر التي اعتمدها الباحث بموثوقية.</a:t>
            </a:r>
          </a:p>
          <a:p>
            <a:pPr indent="0" algn="just" rtl="1">
              <a:buNone/>
            </a:pPr>
            <a:r>
              <a:rPr lang="ar-IQ" sz="3200" b="1" dirty="0">
                <a:solidFill>
                  <a:schemeClr val="bg1"/>
                </a:solidFill>
                <a:latin typeface="Times New Roman" panose="02020603050405020304" pitchFamily="18" charset="0"/>
                <a:ea typeface="Times New Roman"/>
                <a:cs typeface="Times New Roman" panose="02020603050405020304" pitchFamily="18" charset="0"/>
              </a:rPr>
              <a:t>6- وضوح اسلوب الكتابة- </a:t>
            </a:r>
            <a:r>
              <a:rPr lang="ar-IQ" sz="3200" dirty="0">
                <a:solidFill>
                  <a:schemeClr val="bg1"/>
                </a:solidFill>
                <a:latin typeface="Times New Roman" panose="02020603050405020304" pitchFamily="18" charset="0"/>
                <a:ea typeface="Times New Roman"/>
                <a:cs typeface="Times New Roman" panose="02020603050405020304" pitchFamily="18" charset="0"/>
              </a:rPr>
              <a:t>البحث الجيد يكون مكتوب باسلوب واضح ومقروء ومشوق وجذاب ، اي ان يجذب القارئ لمتابعة صفحاته</a:t>
            </a:r>
          </a:p>
          <a:p>
            <a:pPr indent="0" algn="just" rtl="1">
              <a:buNone/>
            </a:pPr>
            <a:r>
              <a:rPr lang="ar-IQ" sz="3200" b="1" dirty="0">
                <a:solidFill>
                  <a:schemeClr val="bg1"/>
                </a:solidFill>
                <a:latin typeface="Times New Roman" panose="02020603050405020304" pitchFamily="18" charset="0"/>
                <a:ea typeface="Times New Roman"/>
                <a:cs typeface="Times New Roman" panose="02020603050405020304" pitchFamily="18" charset="0"/>
              </a:rPr>
              <a:t>7- الترابط بين اجزاء البحث- </a:t>
            </a:r>
            <a:r>
              <a:rPr lang="ar-IQ" sz="3200" dirty="0">
                <a:solidFill>
                  <a:schemeClr val="bg1"/>
                </a:solidFill>
                <a:latin typeface="Times New Roman" panose="02020603050405020304" pitchFamily="18" charset="0"/>
                <a:ea typeface="Times New Roman"/>
                <a:cs typeface="Times New Roman" panose="02020603050405020304" pitchFamily="18" charset="0"/>
              </a:rPr>
              <a:t>ان تكون اجزاء البحث مترابطة معا على مستوى الفصول والمباحث والاجزاء.</a:t>
            </a:r>
          </a:p>
        </p:txBody>
      </p:sp>
    </p:spTree>
    <p:extLst>
      <p:ext uri="{BB962C8B-B14F-4D97-AF65-F5344CB8AC3E}">
        <p14:creationId xmlns:p14="http://schemas.microsoft.com/office/powerpoint/2010/main" val="2179059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14000">
              <a:schemeClr val="accent1"/>
            </a:gs>
            <a:gs pos="57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 مواصفات البحث العلمي الجيد</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1"/>
            <a:ext cx="10515600" cy="5460290"/>
          </a:xfrm>
        </p:spPr>
        <p:txBody>
          <a:bodyPr>
            <a:noAutofit/>
          </a:bodyPr>
          <a:lstStyle/>
          <a:p>
            <a:pPr indent="0" algn="just" rtl="1">
              <a:buNone/>
            </a:pPr>
            <a:r>
              <a:rPr lang="ar-IQ" sz="3200" b="1" dirty="0">
                <a:latin typeface="Times New Roman" panose="02020603050405020304" pitchFamily="18" charset="0"/>
                <a:ea typeface="Times New Roman"/>
                <a:cs typeface="Times New Roman" panose="02020603050405020304" pitchFamily="18" charset="0"/>
              </a:rPr>
              <a:t>8- مدى الاسهام او الاضافة للمعرفة- </a:t>
            </a:r>
            <a:r>
              <a:rPr lang="ar-IQ" sz="3200" dirty="0">
                <a:latin typeface="Times New Roman" panose="02020603050405020304" pitchFamily="18" charset="0"/>
                <a:ea typeface="Times New Roman"/>
                <a:cs typeface="Times New Roman" panose="02020603050405020304" pitchFamily="18" charset="0"/>
              </a:rPr>
              <a:t>ان يقدم الباحث اضافة معرفية جديدة وذات نفع للمتلقي والمستفيد من البحث.</a:t>
            </a:r>
          </a:p>
          <a:p>
            <a:pPr indent="0" algn="just" rtl="1">
              <a:buNone/>
            </a:pPr>
            <a:r>
              <a:rPr lang="ar-IQ" sz="3200" b="1" dirty="0">
                <a:latin typeface="Times New Roman" panose="02020603050405020304" pitchFamily="18" charset="0"/>
                <a:ea typeface="Times New Roman"/>
                <a:cs typeface="Times New Roman" panose="02020603050405020304" pitchFamily="18" charset="0"/>
              </a:rPr>
              <a:t>9- توفر المصادر عن موضوع البحث </a:t>
            </a:r>
            <a:r>
              <a:rPr lang="ar-IQ" sz="3200" dirty="0">
                <a:latin typeface="Times New Roman" panose="02020603050405020304" pitchFamily="18" charset="0"/>
                <a:ea typeface="Times New Roman"/>
                <a:cs typeface="Times New Roman" panose="02020603050405020304" pitchFamily="18" charset="0"/>
              </a:rPr>
              <a:t>–ان تكون هناك مصادر ورقية والكترونية</a:t>
            </a:r>
          </a:p>
          <a:p>
            <a:pPr indent="0" algn="just" rtl="1">
              <a:buNone/>
            </a:pPr>
            <a:r>
              <a:rPr lang="ar-IQ" sz="3200" b="1" dirty="0">
                <a:latin typeface="Times New Roman" panose="02020603050405020304" pitchFamily="18" charset="0"/>
                <a:ea typeface="Times New Roman"/>
                <a:cs typeface="Times New Roman" panose="02020603050405020304" pitchFamily="18" charset="0"/>
              </a:rPr>
              <a:t>10- الابتعاد عن التحيز في ذكر نتائج البحث- </a:t>
            </a:r>
            <a:r>
              <a:rPr lang="ar-IQ" sz="3200" dirty="0">
                <a:latin typeface="Times New Roman" panose="02020603050405020304" pitchFamily="18" charset="0"/>
                <a:ea typeface="Times New Roman"/>
                <a:cs typeface="Times New Roman" panose="02020603050405020304" pitchFamily="18" charset="0"/>
              </a:rPr>
              <a:t>ضرورة الموضوعية والابتعاد عن التحيز في ذكر النتائج التي تم التوصل لها.</a:t>
            </a:r>
          </a:p>
        </p:txBody>
      </p:sp>
    </p:spTree>
    <p:extLst>
      <p:ext uri="{BB962C8B-B14F-4D97-AF65-F5344CB8AC3E}">
        <p14:creationId xmlns:p14="http://schemas.microsoft.com/office/powerpoint/2010/main" val="26227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pattFill prst="pct5">
          <a:fgClr>
            <a:schemeClr val="accent1">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290174"/>
            <a:ext cx="10515600" cy="924029"/>
          </a:xfrm>
          <a:gradFill>
            <a:gsLst>
              <a:gs pos="2600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gradFill>
        </p:spPr>
        <p:txBody>
          <a:bodyPr/>
          <a:lstStyle/>
          <a:p>
            <a:pPr algn="ctr" rtl="1"/>
            <a:r>
              <a:rPr lang="ar-IQ" dirty="0"/>
              <a:t> مواصفات البحث العلمي الجيد</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1"/>
            <a:ext cx="10515600" cy="5460290"/>
          </a:xfrm>
        </p:spPr>
        <p:txBody>
          <a:bodyPr>
            <a:noAutofit/>
          </a:bodyPr>
          <a:lstStyle/>
          <a:p>
            <a:pPr indent="0" algn="just" rtl="1">
              <a:buNone/>
            </a:pPr>
            <a:r>
              <a:rPr lang="ar-IQ" sz="3200" b="1" i="1" dirty="0">
                <a:latin typeface="Times New Roman" panose="02020603050405020304" pitchFamily="18" charset="0"/>
                <a:ea typeface="Times New Roman"/>
                <a:cs typeface="Times New Roman" panose="02020603050405020304" pitchFamily="18" charset="0"/>
              </a:rPr>
              <a:t>1</a:t>
            </a:r>
            <a:r>
              <a:rPr lang="ar-QA" sz="3200" b="1" i="1" dirty="0">
                <a:latin typeface="Times New Roman" panose="02020603050405020304" pitchFamily="18" charset="0"/>
                <a:ea typeface="Times New Roman"/>
                <a:cs typeface="Times New Roman" panose="02020603050405020304" pitchFamily="18" charset="0"/>
              </a:rPr>
              <a:t>1- الموضوعية </a:t>
            </a:r>
            <a:endParaRPr lang="ar-IQ" sz="3200" b="1" i="1" dirty="0">
              <a:latin typeface="Times New Roman" panose="02020603050405020304" pitchFamily="18" charset="0"/>
              <a:ea typeface="Times New Roman"/>
              <a:cs typeface="Times New Roman" panose="02020603050405020304" pitchFamily="18" charset="0"/>
            </a:endParaRPr>
          </a:p>
          <a:p>
            <a:pPr indent="0" algn="just" rtl="1">
              <a:buNone/>
            </a:pPr>
            <a:r>
              <a:rPr lang="ar-SY" sz="3200" dirty="0">
                <a:latin typeface="Times New Roman" panose="02020603050405020304" pitchFamily="18" charset="0"/>
                <a:ea typeface="Times New Roman"/>
                <a:cs typeface="Times New Roman" panose="02020603050405020304" pitchFamily="18" charset="0"/>
              </a:rPr>
              <a:t>أن تكون خطوات البحث العلمي </a:t>
            </a:r>
            <a:r>
              <a:rPr lang="ar-IQ" sz="3200" dirty="0">
                <a:latin typeface="Times New Roman" panose="02020603050405020304" pitchFamily="18" charset="0"/>
                <a:ea typeface="Times New Roman"/>
                <a:cs typeface="Times New Roman" panose="02020603050405020304" pitchFamily="18" charset="0"/>
              </a:rPr>
              <a:t>تمت بمو</a:t>
            </a:r>
            <a:r>
              <a:rPr lang="ar-SY" sz="3200" dirty="0">
                <a:latin typeface="Times New Roman" panose="02020603050405020304" pitchFamily="18" charset="0"/>
                <a:ea typeface="Times New Roman"/>
                <a:cs typeface="Times New Roman" panose="02020603050405020304" pitchFamily="18" charset="0"/>
              </a:rPr>
              <a:t>ضوعي</a:t>
            </a:r>
            <a:r>
              <a:rPr lang="ar-IQ" sz="3200" dirty="0">
                <a:latin typeface="Times New Roman" panose="02020603050405020304" pitchFamily="18" charset="0"/>
                <a:ea typeface="Times New Roman"/>
                <a:cs typeface="Times New Roman" panose="02020603050405020304" pitchFamily="18" charset="0"/>
              </a:rPr>
              <a:t>ة</a:t>
            </a:r>
            <a:r>
              <a:rPr lang="ar-SY" sz="3200" dirty="0">
                <a:latin typeface="Times New Roman" panose="02020603050405020304" pitchFamily="18" charset="0"/>
                <a:ea typeface="Times New Roman"/>
                <a:cs typeface="Times New Roman" panose="02020603050405020304" pitchFamily="18" charset="0"/>
              </a:rPr>
              <a:t> وليس </a:t>
            </a:r>
            <a:r>
              <a:rPr lang="ar-IQ" sz="3200" dirty="0">
                <a:latin typeface="Times New Roman" panose="02020603050405020304" pitchFamily="18" charset="0"/>
                <a:ea typeface="Times New Roman"/>
                <a:cs typeface="Times New Roman" panose="02020603050405020304" pitchFamily="18" charset="0"/>
              </a:rPr>
              <a:t>بشكل </a:t>
            </a:r>
            <a:r>
              <a:rPr lang="ar-SY" sz="3200" dirty="0">
                <a:latin typeface="Times New Roman" panose="02020603050405020304" pitchFamily="18" charset="0"/>
                <a:ea typeface="Times New Roman"/>
                <a:cs typeface="Times New Roman" panose="02020603050405020304" pitchFamily="18" charset="0"/>
              </a:rPr>
              <a:t>شخصي متحيز.</a:t>
            </a:r>
            <a:endParaRPr lang="ar-IQ" sz="3200" dirty="0">
              <a:latin typeface="Times New Roman" panose="02020603050405020304" pitchFamily="18" charset="0"/>
              <a:ea typeface="Times New Roman"/>
              <a:cs typeface="Times New Roman" panose="02020603050405020304" pitchFamily="18" charset="0"/>
            </a:endParaRPr>
          </a:p>
          <a:p>
            <a:pPr indent="0" algn="just" rtl="1">
              <a:buNone/>
            </a:pPr>
            <a:r>
              <a:rPr lang="ar-IQ" sz="3200" dirty="0">
                <a:latin typeface="Times New Roman" panose="02020603050405020304" pitchFamily="18" charset="0"/>
                <a:ea typeface="Times New Roman"/>
                <a:cs typeface="Times New Roman" panose="02020603050405020304" pitchFamily="18" charset="0"/>
              </a:rPr>
              <a:t>1</a:t>
            </a:r>
            <a:r>
              <a:rPr lang="ar-EG" sz="3200" b="1" dirty="0">
                <a:latin typeface="Times New Roman" panose="02020603050405020304" pitchFamily="18" charset="0"/>
                <a:ea typeface="Times New Roman"/>
                <a:cs typeface="Times New Roman" panose="02020603050405020304" pitchFamily="18" charset="0"/>
              </a:rPr>
              <a:t>2- الدقة</a:t>
            </a:r>
            <a:r>
              <a:rPr lang="ar-EG" sz="3200" i="1" dirty="0">
                <a:solidFill>
                  <a:srgbClr val="FF0000"/>
                </a:solidFill>
                <a:latin typeface="Times New Roman" panose="02020603050405020304" pitchFamily="18" charset="0"/>
                <a:ea typeface="Times New Roman"/>
                <a:cs typeface="Times New Roman" panose="02020603050405020304" pitchFamily="18" charset="0"/>
              </a:rPr>
              <a:t>  </a:t>
            </a:r>
            <a:endParaRPr lang="en-GB" sz="3200" i="1" dirty="0">
              <a:solidFill>
                <a:srgbClr val="FF0000"/>
              </a:solidFill>
              <a:latin typeface="Times New Roman" panose="02020603050405020304" pitchFamily="18" charset="0"/>
              <a:ea typeface="Times New Roman"/>
              <a:cs typeface="Times New Roman" panose="02020603050405020304" pitchFamily="18" charset="0"/>
            </a:endParaRPr>
          </a:p>
          <a:p>
            <a:pPr indent="457200" algn="just" rtl="1"/>
            <a:r>
              <a:rPr lang="ar-SY" sz="3200" dirty="0">
                <a:latin typeface="Times New Roman" panose="02020603050405020304" pitchFamily="18" charset="0"/>
                <a:ea typeface="Times New Roman"/>
                <a:cs typeface="Times New Roman" panose="02020603050405020304" pitchFamily="18" charset="0"/>
              </a:rPr>
              <a:t>أن تكون الظاهرة أو المشكلة موضع البحث </a:t>
            </a:r>
            <a:endParaRPr lang="ar-IQ" sz="3200" dirty="0">
              <a:latin typeface="Times New Roman" panose="02020603050405020304" pitchFamily="18" charset="0"/>
              <a:ea typeface="Times New Roman"/>
              <a:cs typeface="Times New Roman" panose="02020603050405020304" pitchFamily="18" charset="0"/>
            </a:endParaRPr>
          </a:p>
          <a:p>
            <a:pPr indent="0" algn="just" rtl="1">
              <a:buNone/>
            </a:pPr>
            <a:r>
              <a:rPr lang="ar-SY" sz="3200" dirty="0">
                <a:latin typeface="Times New Roman" panose="02020603050405020304" pitchFamily="18" charset="0"/>
                <a:ea typeface="Times New Roman"/>
                <a:cs typeface="Times New Roman" panose="02020603050405020304" pitchFamily="18" charset="0"/>
              </a:rPr>
              <a:t>قابلة للاختبار أو الفحص</a:t>
            </a:r>
            <a:r>
              <a:rPr lang="ar-IQ" sz="3200" dirty="0">
                <a:latin typeface="Times New Roman" panose="02020603050405020304" pitchFamily="18" charset="0"/>
                <a:ea typeface="Times New Roman"/>
                <a:cs typeface="Times New Roman" panose="02020603050405020304" pitchFamily="18" charset="0"/>
              </a:rPr>
              <a:t>، اذ </a:t>
            </a:r>
            <a:r>
              <a:rPr lang="ar-SY" sz="3200" dirty="0">
                <a:latin typeface="Times New Roman" panose="02020603050405020304" pitchFamily="18" charset="0"/>
                <a:ea typeface="Times New Roman"/>
                <a:cs typeface="Times New Roman" panose="02020603050405020304" pitchFamily="18" charset="0"/>
              </a:rPr>
              <a:t>هناك بعض الظواهر </a:t>
            </a:r>
            <a:endParaRPr lang="ar-IQ" sz="3200" dirty="0">
              <a:latin typeface="Times New Roman" panose="02020603050405020304" pitchFamily="18" charset="0"/>
              <a:ea typeface="Times New Roman"/>
              <a:cs typeface="Times New Roman" panose="02020603050405020304" pitchFamily="18" charset="0"/>
            </a:endParaRPr>
          </a:p>
          <a:p>
            <a:pPr indent="0" algn="just" rtl="1">
              <a:buNone/>
            </a:pPr>
            <a:r>
              <a:rPr lang="ar-SY" sz="3200" dirty="0">
                <a:latin typeface="Times New Roman" panose="02020603050405020304" pitchFamily="18" charset="0"/>
                <a:ea typeface="Times New Roman"/>
                <a:cs typeface="Times New Roman" panose="02020603050405020304" pitchFamily="18" charset="0"/>
              </a:rPr>
              <a:t>التي يصعب إخضاعها للبحث أو الاختبار نظرا ً </a:t>
            </a:r>
            <a:endParaRPr lang="ar-IQ" sz="3200" dirty="0">
              <a:latin typeface="Times New Roman" panose="02020603050405020304" pitchFamily="18" charset="0"/>
              <a:ea typeface="Times New Roman"/>
              <a:cs typeface="Times New Roman" panose="02020603050405020304" pitchFamily="18" charset="0"/>
            </a:endParaRPr>
          </a:p>
          <a:p>
            <a:pPr indent="0" algn="just" rtl="1">
              <a:buNone/>
            </a:pPr>
            <a:r>
              <a:rPr lang="ar-SY" sz="3200" dirty="0">
                <a:latin typeface="Times New Roman" panose="02020603050405020304" pitchFamily="18" charset="0"/>
                <a:ea typeface="Times New Roman"/>
                <a:cs typeface="Times New Roman" panose="02020603050405020304" pitchFamily="18" charset="0"/>
              </a:rPr>
              <a:t>لصعوبة ذلك أو لسرية المعلومات المتعلقة بها</a:t>
            </a:r>
            <a:r>
              <a:rPr lang="ar-IQ" sz="3200" dirty="0">
                <a:latin typeface="Times New Roman" panose="02020603050405020304" pitchFamily="18" charset="0"/>
                <a:ea typeface="Times New Roman"/>
                <a:cs typeface="Times New Roman" panose="02020603050405020304" pitchFamily="18" charset="0"/>
              </a:rPr>
              <a:t>.</a:t>
            </a:r>
            <a:endParaRPr lang="en-GB" sz="3200" dirty="0">
              <a:latin typeface="Times New Roman" panose="02020603050405020304" pitchFamily="18" charset="0"/>
              <a:ea typeface="Times New Roman"/>
              <a:cs typeface="Times New Roman" panose="02020603050405020304" pitchFamily="18" charset="0"/>
            </a:endParaRPr>
          </a:p>
          <a:p>
            <a:pPr algn="just" rtl="1">
              <a:lnSpc>
                <a:spcPct val="80000"/>
              </a:lnSpc>
            </a:pPr>
            <a:endParaRPr lang="en-US" sz="32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0007FA87-52CB-41B7-A6C1-0021124A638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85535" y="2420858"/>
            <a:ext cx="4191000" cy="4437141"/>
          </a:xfrm>
          <a:prstGeom prst="rect">
            <a:avLst/>
          </a:prstGeom>
        </p:spPr>
      </p:pic>
    </p:spTree>
    <p:extLst>
      <p:ext uri="{BB962C8B-B14F-4D97-AF65-F5344CB8AC3E}">
        <p14:creationId xmlns:p14="http://schemas.microsoft.com/office/powerpoint/2010/main" val="1583482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67000">
              <a:schemeClr val="bg1">
                <a:lumMod val="85000"/>
              </a:schemeClr>
            </a:gs>
            <a:gs pos="0">
              <a:schemeClr val="bg1">
                <a:lumMod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مواصفات البحث العلمي</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0"/>
            <a:ext cx="10515600" cy="4997567"/>
          </a:xfrm>
        </p:spPr>
        <p:txBody>
          <a:bodyPr>
            <a:noAutofit/>
          </a:bodyPr>
          <a:lstStyle/>
          <a:p>
            <a:pPr marL="342900" lvl="3" indent="0" algn="just" rtl="1">
              <a:lnSpc>
                <a:spcPct val="100000"/>
              </a:lnSpc>
              <a:spcBef>
                <a:spcPts val="800"/>
              </a:spcBef>
              <a:buNone/>
            </a:pPr>
            <a:r>
              <a:rPr lang="ar-IQ" sz="3200" b="1" dirty="0">
                <a:latin typeface="Times New Roman" panose="02020603050405020304" pitchFamily="18" charset="0"/>
                <a:ea typeface="Times New Roman"/>
                <a:cs typeface="Times New Roman" panose="02020603050405020304" pitchFamily="18" charset="0"/>
              </a:rPr>
              <a:t>13- </a:t>
            </a:r>
            <a:r>
              <a:rPr lang="ar-SY" sz="3200" b="1" dirty="0">
                <a:latin typeface="Times New Roman" panose="02020603050405020304" pitchFamily="18" charset="0"/>
                <a:ea typeface="Times New Roman"/>
                <a:cs typeface="Times New Roman" panose="02020603050405020304" pitchFamily="18" charset="0"/>
              </a:rPr>
              <a:t>إمكانية تكرار النتائج</a:t>
            </a:r>
            <a:endParaRPr lang="ar-EG" sz="3200" b="1" dirty="0">
              <a:latin typeface="Times New Roman" panose="02020603050405020304" pitchFamily="18" charset="0"/>
              <a:ea typeface="Times New Roman"/>
              <a:cs typeface="Times New Roman" panose="02020603050405020304" pitchFamily="18" charset="0"/>
            </a:endParaRPr>
          </a:p>
          <a:p>
            <a:pPr lvl="0" indent="457200" algn="just" rtl="1">
              <a:lnSpc>
                <a:spcPct val="100000"/>
              </a:lnSpc>
            </a:pPr>
            <a:r>
              <a:rPr lang="ar-SY" sz="3200" dirty="0">
                <a:latin typeface="Times New Roman" panose="02020603050405020304" pitchFamily="18" charset="0"/>
                <a:ea typeface="Times New Roman"/>
                <a:cs typeface="Times New Roman" panose="02020603050405020304" pitchFamily="18" charset="0"/>
              </a:rPr>
              <a:t>يمكن الحصول على نفس النتائج تقريبا ً إذا تم إتباع نفس المنهجية العلمية وخطوات البحث مرة أخرى وفي شروط وظروف موضوعية وشكلية مشابهة. </a:t>
            </a:r>
            <a:endParaRPr lang="ar-IQ" sz="3200" b="1" dirty="0">
              <a:latin typeface="Times New Roman" panose="02020603050405020304" pitchFamily="18" charset="0"/>
              <a:ea typeface="Times New Roman"/>
              <a:cs typeface="Times New Roman" panose="02020603050405020304" pitchFamily="18" charset="0"/>
            </a:endParaRPr>
          </a:p>
          <a:p>
            <a:pPr lvl="0" indent="0" algn="just" rtl="1">
              <a:lnSpc>
                <a:spcPct val="100000"/>
              </a:lnSpc>
              <a:buNone/>
            </a:pPr>
            <a:r>
              <a:rPr lang="ar-IQ" sz="3200" b="1" dirty="0">
                <a:latin typeface="Times New Roman" panose="02020603050405020304" pitchFamily="18" charset="0"/>
                <a:ea typeface="Times New Roman"/>
                <a:cs typeface="Times New Roman" panose="02020603050405020304" pitchFamily="18" charset="0"/>
              </a:rPr>
              <a:t>14-</a:t>
            </a:r>
            <a:r>
              <a:rPr lang="ar-EG" sz="3200" b="1" dirty="0">
                <a:latin typeface="Times New Roman" panose="02020603050405020304" pitchFamily="18" charset="0"/>
                <a:ea typeface="Times New Roman"/>
                <a:cs typeface="Times New Roman" panose="02020603050405020304" pitchFamily="18" charset="0"/>
              </a:rPr>
              <a:t> </a:t>
            </a:r>
            <a:r>
              <a:rPr lang="ar-SY" sz="3200" b="1" dirty="0">
                <a:latin typeface="Times New Roman" panose="02020603050405020304" pitchFamily="18" charset="0"/>
                <a:ea typeface="Times New Roman"/>
                <a:cs typeface="Times New Roman" panose="02020603050405020304" pitchFamily="18" charset="0"/>
              </a:rPr>
              <a:t>التبسيط والاختصار</a:t>
            </a:r>
            <a:endParaRPr lang="ar-EG" sz="3200" b="1" dirty="0">
              <a:latin typeface="Times New Roman" panose="02020603050405020304" pitchFamily="18" charset="0"/>
              <a:ea typeface="Times New Roman"/>
              <a:cs typeface="Times New Roman" panose="02020603050405020304" pitchFamily="18" charset="0"/>
            </a:endParaRPr>
          </a:p>
          <a:p>
            <a:pPr indent="457200" algn="just" rtl="1">
              <a:lnSpc>
                <a:spcPct val="100000"/>
              </a:lnSpc>
            </a:pPr>
            <a:r>
              <a:rPr lang="ar-IQ" sz="3200" dirty="0">
                <a:latin typeface="Times New Roman" panose="02020603050405020304" pitchFamily="18" charset="0"/>
                <a:ea typeface="Times New Roman"/>
                <a:cs typeface="Times New Roman" panose="02020603050405020304" pitchFamily="18" charset="0"/>
              </a:rPr>
              <a:t>يتطلب </a:t>
            </a:r>
            <a:r>
              <a:rPr lang="ar-SY" sz="3200" dirty="0">
                <a:latin typeface="Times New Roman" panose="02020603050405020304" pitchFamily="18" charset="0"/>
                <a:ea typeface="Times New Roman"/>
                <a:cs typeface="Times New Roman" panose="02020603050405020304" pitchFamily="18" charset="0"/>
              </a:rPr>
              <a:t>إجراء البحوث</a:t>
            </a:r>
            <a:r>
              <a:rPr lang="ar-IQ" sz="3200" dirty="0">
                <a:latin typeface="Times New Roman" panose="02020603050405020304" pitchFamily="18" charset="0"/>
                <a:ea typeface="Times New Roman"/>
                <a:cs typeface="Times New Roman" panose="02020603050405020304" pitchFamily="18" charset="0"/>
              </a:rPr>
              <a:t> </a:t>
            </a:r>
            <a:r>
              <a:rPr lang="ar-SY" sz="3200" dirty="0">
                <a:latin typeface="Times New Roman" panose="02020603050405020304" pitchFamily="18" charset="0"/>
                <a:ea typeface="Times New Roman"/>
                <a:cs typeface="Times New Roman" panose="02020603050405020304" pitchFamily="18" charset="0"/>
              </a:rPr>
              <a:t>الكثير من الوقت والجهد والكلفة </a:t>
            </a:r>
            <a:r>
              <a:rPr lang="ar-IQ" sz="3200" dirty="0">
                <a:latin typeface="Times New Roman" panose="02020603050405020304" pitchFamily="18" charset="0"/>
                <a:ea typeface="Times New Roman"/>
                <a:cs typeface="Times New Roman" panose="02020603050405020304" pitchFamily="18" charset="0"/>
              </a:rPr>
              <a:t>وهذا ما </a:t>
            </a:r>
            <a:r>
              <a:rPr lang="ar-SY" sz="3200" dirty="0">
                <a:latin typeface="Times New Roman" panose="02020603050405020304" pitchFamily="18" charset="0"/>
                <a:ea typeface="Times New Roman"/>
                <a:cs typeface="Times New Roman" panose="02020603050405020304" pitchFamily="18" charset="0"/>
              </a:rPr>
              <a:t>يحتم السعي لتبسيط واختصار الإجراءات والمراحل بحيث لا يؤثر ذلك على دقة ونتائج البحث. وهذا يتطلب من الباحث التركيز في بحثه على متغيرات محدودة لأن اشتمال البحث على العديد من المتغيرات قد </a:t>
            </a:r>
            <a:r>
              <a:rPr lang="ar-IQ" sz="3200" dirty="0">
                <a:latin typeface="Times New Roman" panose="02020603050405020304" pitchFamily="18" charset="0"/>
                <a:ea typeface="Times New Roman"/>
                <a:cs typeface="Times New Roman" panose="02020603050405020304" pitchFamily="18" charset="0"/>
              </a:rPr>
              <a:t>ي</a:t>
            </a:r>
            <a:r>
              <a:rPr lang="ar-SY" sz="3200" dirty="0">
                <a:latin typeface="Times New Roman" panose="02020603050405020304" pitchFamily="18" charset="0"/>
                <a:ea typeface="Times New Roman"/>
                <a:cs typeface="Times New Roman" panose="02020603050405020304" pitchFamily="18" charset="0"/>
              </a:rPr>
              <a:t>ضعف من درجة التعمق والتغطية للظاهرة أو المشكــلـة موضـوع البحـث. </a:t>
            </a:r>
            <a:endParaRPr lang="en-GB" sz="3200" dirty="0">
              <a:latin typeface="Times New Roman" panose="02020603050405020304" pitchFamily="18" charset="0"/>
              <a:ea typeface="Times New Roman"/>
              <a:cs typeface="Times New Roman" panose="02020603050405020304" pitchFamily="18" charset="0"/>
            </a:endParaRPr>
          </a:p>
          <a:p>
            <a:pPr algn="just" rtl="1">
              <a:lnSpc>
                <a:spcPct val="100000"/>
              </a:lnSpc>
            </a:pPr>
            <a:endParaRPr lang="en-US" sz="32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1EB3B4F5-B5D8-4740-B40B-E4A3BA4E6D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4187" y="74248"/>
            <a:ext cx="2310063" cy="1497878"/>
          </a:xfrm>
          <a:prstGeom prst="rect">
            <a:avLst/>
          </a:prstGeom>
        </p:spPr>
      </p:pic>
    </p:spTree>
    <p:extLst>
      <p:ext uri="{BB962C8B-B14F-4D97-AF65-F5344CB8AC3E}">
        <p14:creationId xmlns:p14="http://schemas.microsoft.com/office/powerpoint/2010/main" val="1451479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مواصفات البحث العلمي</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0"/>
            <a:ext cx="10515600" cy="4918869"/>
          </a:xfrm>
        </p:spPr>
        <p:txBody>
          <a:bodyPr>
            <a:noAutofit/>
          </a:bodyPr>
          <a:lstStyle/>
          <a:p>
            <a:pPr marL="342900" lvl="3" indent="0" algn="just" rtl="1">
              <a:lnSpc>
                <a:spcPct val="100000"/>
              </a:lnSpc>
              <a:spcBef>
                <a:spcPts val="800"/>
              </a:spcBef>
              <a:buNone/>
            </a:pPr>
            <a:r>
              <a:rPr lang="ar-IQ" sz="2800" b="1" i="1" dirty="0">
                <a:latin typeface="Times New Roman" panose="02020603050405020304" pitchFamily="18" charset="0"/>
                <a:ea typeface="Times New Roman"/>
                <a:cs typeface="Times New Roman" panose="02020603050405020304" pitchFamily="18" charset="0"/>
              </a:rPr>
              <a:t>15- </a:t>
            </a:r>
            <a:r>
              <a:rPr lang="ar-EG" sz="2800" b="1" i="1" dirty="0">
                <a:latin typeface="Times New Roman" panose="02020603050405020304" pitchFamily="18" charset="0"/>
                <a:ea typeface="Times New Roman"/>
                <a:cs typeface="Times New Roman" panose="02020603050405020304" pitchFamily="18" charset="0"/>
              </a:rPr>
              <a:t> </a:t>
            </a:r>
            <a:r>
              <a:rPr lang="ar-IQ" sz="2800" b="1" dirty="0">
                <a:latin typeface="Times New Roman" panose="02020603050405020304" pitchFamily="18" charset="0"/>
                <a:ea typeface="Times New Roman"/>
                <a:cs typeface="Times New Roman" panose="02020603050405020304" pitchFamily="18" charset="0"/>
              </a:rPr>
              <a:t>تحديد ال</a:t>
            </a:r>
            <a:r>
              <a:rPr lang="ar-SY" sz="2800" b="1" dirty="0">
                <a:latin typeface="Times New Roman" panose="02020603050405020304" pitchFamily="18" charset="0"/>
                <a:ea typeface="Times New Roman"/>
                <a:cs typeface="Times New Roman" panose="02020603050405020304" pitchFamily="18" charset="0"/>
              </a:rPr>
              <a:t>غاية أو </a:t>
            </a:r>
            <a:r>
              <a:rPr lang="ar-IQ" sz="2800" b="1" dirty="0">
                <a:latin typeface="Times New Roman" panose="02020603050405020304" pitchFamily="18" charset="0"/>
                <a:ea typeface="Times New Roman"/>
                <a:cs typeface="Times New Roman" panose="02020603050405020304" pitchFamily="18" charset="0"/>
              </a:rPr>
              <a:t>ال</a:t>
            </a:r>
            <a:r>
              <a:rPr lang="ar-SY" sz="2800" b="1" dirty="0">
                <a:latin typeface="Times New Roman" panose="02020603050405020304" pitchFamily="18" charset="0"/>
                <a:ea typeface="Times New Roman"/>
                <a:cs typeface="Times New Roman" panose="02020603050405020304" pitchFamily="18" charset="0"/>
              </a:rPr>
              <a:t>هدف</a:t>
            </a:r>
            <a:endParaRPr lang="en-GB" sz="2800" b="1" dirty="0">
              <a:latin typeface="Times New Roman" panose="02020603050405020304" pitchFamily="18" charset="0"/>
              <a:ea typeface="Times New Roman"/>
              <a:cs typeface="Times New Roman" panose="02020603050405020304" pitchFamily="18" charset="0"/>
            </a:endParaRPr>
          </a:p>
          <a:p>
            <a:pPr indent="457200" algn="just" rtl="1">
              <a:lnSpc>
                <a:spcPct val="100000"/>
              </a:lnSpc>
              <a:spcAft>
                <a:spcPts val="0"/>
              </a:spcAft>
            </a:pPr>
            <a:r>
              <a:rPr lang="ar-IQ" dirty="0">
                <a:latin typeface="Times New Roman" panose="02020603050405020304" pitchFamily="18" charset="0"/>
                <a:ea typeface="Times New Roman"/>
                <a:cs typeface="Times New Roman" panose="02020603050405020304" pitchFamily="18" charset="0"/>
              </a:rPr>
              <a:t>ينبغي تحديد الهدف من البحث </a:t>
            </a:r>
            <a:r>
              <a:rPr lang="ar-SY" dirty="0">
                <a:latin typeface="Times New Roman" panose="02020603050405020304" pitchFamily="18" charset="0"/>
                <a:ea typeface="Times New Roman"/>
                <a:cs typeface="Times New Roman" panose="02020603050405020304" pitchFamily="18" charset="0"/>
              </a:rPr>
              <a:t>بشكل واضح ودقيق </a:t>
            </a:r>
            <a:r>
              <a:rPr lang="ar-IQ" dirty="0">
                <a:latin typeface="Times New Roman" panose="02020603050405020304" pitchFamily="18" charset="0"/>
                <a:ea typeface="Times New Roman"/>
                <a:cs typeface="Times New Roman" panose="02020603050405020304" pitchFamily="18" charset="0"/>
              </a:rPr>
              <a:t>فذلك يساعد </a:t>
            </a:r>
            <a:r>
              <a:rPr lang="ar-SY" dirty="0">
                <a:latin typeface="Times New Roman" panose="02020603050405020304" pitchFamily="18" charset="0"/>
                <a:ea typeface="Times New Roman"/>
                <a:cs typeface="Times New Roman" panose="02020603050405020304" pitchFamily="18" charset="0"/>
              </a:rPr>
              <a:t>في تسهيل خطوات البحث العلم</a:t>
            </a:r>
            <a:r>
              <a:rPr lang="ar-IQ" dirty="0">
                <a:latin typeface="Times New Roman" panose="02020603050405020304" pitchFamily="18" charset="0"/>
                <a:ea typeface="Times New Roman"/>
                <a:cs typeface="Times New Roman" panose="02020603050405020304" pitchFamily="18" charset="0"/>
              </a:rPr>
              <a:t>ي وس</a:t>
            </a:r>
            <a:r>
              <a:rPr lang="ar-SY" dirty="0">
                <a:latin typeface="Times New Roman" panose="02020603050405020304" pitchFamily="18" charset="0"/>
                <a:ea typeface="Times New Roman"/>
                <a:cs typeface="Times New Roman" panose="02020603050405020304" pitchFamily="18" charset="0"/>
              </a:rPr>
              <a:t>رعة الإنجاز والحصول على البيانات الملائمة ويعزز من النتائج التي يمكن الحصول عليها بحيث تكون ملبية للمطلوب.</a:t>
            </a:r>
            <a:endParaRPr lang="en-GB" dirty="0">
              <a:latin typeface="Times New Roman" panose="02020603050405020304" pitchFamily="18" charset="0"/>
              <a:ea typeface="Times New Roman"/>
              <a:cs typeface="Times New Roman" panose="02020603050405020304" pitchFamily="18" charset="0"/>
            </a:endParaRPr>
          </a:p>
          <a:p>
            <a:pPr marL="0" lvl="0" indent="0" algn="just" rtl="1">
              <a:lnSpc>
                <a:spcPct val="100000"/>
              </a:lnSpc>
              <a:spcAft>
                <a:spcPts val="0"/>
              </a:spcAft>
              <a:buNone/>
            </a:pPr>
            <a:r>
              <a:rPr lang="ar-IQ" b="1" dirty="0">
                <a:latin typeface="Times New Roman" panose="02020603050405020304" pitchFamily="18" charset="0"/>
                <a:ea typeface="Times New Roman"/>
                <a:cs typeface="Times New Roman" panose="02020603050405020304" pitchFamily="18" charset="0"/>
              </a:rPr>
              <a:t>16-</a:t>
            </a:r>
            <a:r>
              <a:rPr lang="ar-EG" b="1" dirty="0">
                <a:latin typeface="Times New Roman" panose="02020603050405020304" pitchFamily="18" charset="0"/>
                <a:ea typeface="Times New Roman"/>
                <a:cs typeface="Times New Roman" panose="02020603050405020304" pitchFamily="18" charset="0"/>
              </a:rPr>
              <a:t> </a:t>
            </a:r>
            <a:r>
              <a:rPr lang="ar-SY" b="1" dirty="0">
                <a:latin typeface="Times New Roman" panose="02020603050405020304" pitchFamily="18" charset="0"/>
                <a:ea typeface="Times New Roman"/>
                <a:cs typeface="Times New Roman" panose="02020603050405020304" pitchFamily="18" charset="0"/>
              </a:rPr>
              <a:t>الإ</a:t>
            </a:r>
            <a:r>
              <a:rPr lang="ar-IQ" b="1" dirty="0">
                <a:latin typeface="Times New Roman" panose="02020603050405020304" pitchFamily="18" charset="0"/>
                <a:ea typeface="Times New Roman"/>
                <a:cs typeface="Times New Roman" panose="02020603050405020304" pitchFamily="18" charset="0"/>
              </a:rPr>
              <a:t>ستمرارية والتواصل</a:t>
            </a:r>
            <a:endParaRPr lang="en-GB" b="1" dirty="0">
              <a:latin typeface="Times New Roman" panose="02020603050405020304" pitchFamily="18" charset="0"/>
              <a:ea typeface="Times New Roman"/>
              <a:cs typeface="Times New Roman" panose="02020603050405020304" pitchFamily="18" charset="0"/>
            </a:endParaRPr>
          </a:p>
          <a:p>
            <a:pPr algn="just" rtl="1">
              <a:lnSpc>
                <a:spcPct val="100000"/>
              </a:lnSpc>
            </a:pPr>
            <a:r>
              <a:rPr lang="ar-SY" dirty="0">
                <a:effectLst/>
                <a:latin typeface="Times New Roman" panose="02020603050405020304" pitchFamily="18" charset="0"/>
                <a:ea typeface="Times New Roman"/>
                <a:cs typeface="Times New Roman" panose="02020603050405020304" pitchFamily="18" charset="0"/>
              </a:rPr>
              <a:t>يكون هنـاك تواصـل منطـقي وعلمـي في خطوات البحث</a:t>
            </a:r>
            <a:endParaRPr lang="ar-IQ" dirty="0">
              <a:effectLst/>
              <a:latin typeface="Times New Roman" panose="02020603050405020304" pitchFamily="18" charset="0"/>
              <a:ea typeface="Times New Roman"/>
              <a:cs typeface="Times New Roman" panose="02020603050405020304" pitchFamily="18" charset="0"/>
            </a:endParaRPr>
          </a:p>
          <a:p>
            <a:pPr marL="0" indent="0" algn="just" rtl="1">
              <a:lnSpc>
                <a:spcPct val="100000"/>
              </a:lnSpc>
              <a:buNone/>
            </a:pPr>
            <a:r>
              <a:rPr lang="ar-SY" dirty="0">
                <a:effectLst/>
                <a:latin typeface="Times New Roman" panose="02020603050405020304" pitchFamily="18" charset="0"/>
                <a:ea typeface="Times New Roman"/>
                <a:cs typeface="Times New Roman" panose="02020603050405020304" pitchFamily="18" charset="0"/>
              </a:rPr>
              <a:t> </a:t>
            </a:r>
            <a:r>
              <a:rPr lang="ar-IQ" dirty="0">
                <a:effectLst/>
                <a:latin typeface="Times New Roman" panose="02020603050405020304" pitchFamily="18" charset="0"/>
                <a:ea typeface="Times New Roman"/>
                <a:cs typeface="Times New Roman" panose="02020603050405020304" pitchFamily="18" charset="0"/>
              </a:rPr>
              <a:t>ترتكز </a:t>
            </a:r>
            <a:r>
              <a:rPr lang="ar-SY" dirty="0">
                <a:effectLst/>
                <a:latin typeface="Times New Roman" panose="02020603050405020304" pitchFamily="18" charset="0"/>
                <a:ea typeface="Times New Roman"/>
                <a:cs typeface="Times New Roman" panose="02020603050405020304" pitchFamily="18" charset="0"/>
              </a:rPr>
              <a:t>كل خطوة على سابقتها بأسلوب مقنع ومثبت</a:t>
            </a:r>
            <a:r>
              <a:rPr lang="en-US" dirty="0">
                <a:effectLst/>
                <a:latin typeface="Times New Roman" panose="02020603050405020304" pitchFamily="18" charset="0"/>
                <a:ea typeface="Times New Roman"/>
                <a:cs typeface="Times New Roman" panose="02020603050405020304" pitchFamily="18" charset="0"/>
              </a:rPr>
              <a:t> </a:t>
            </a:r>
          </a:p>
          <a:p>
            <a:pPr marL="342900" lvl="3" indent="457200" algn="just" rtl="1">
              <a:lnSpc>
                <a:spcPct val="100000"/>
              </a:lnSpc>
              <a:spcBef>
                <a:spcPts val="800"/>
              </a:spcBef>
              <a:spcAft>
                <a:spcPts val="0"/>
              </a:spcAft>
            </a:pPr>
            <a:endParaRPr lang="en-US" sz="2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A4C5EF10-8C12-477A-986A-57E9FFE9575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50996" y="2779292"/>
            <a:ext cx="4373668" cy="3951291"/>
          </a:xfrm>
          <a:prstGeom prst="rect">
            <a:avLst/>
          </a:prstGeom>
        </p:spPr>
      </p:pic>
    </p:spTree>
    <p:extLst>
      <p:ext uri="{BB962C8B-B14F-4D97-AF65-F5344CB8AC3E}">
        <p14:creationId xmlns:p14="http://schemas.microsoft.com/office/powerpoint/2010/main" val="344122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مواصفات البحث العلمي</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1"/>
            <a:ext cx="10515600" cy="5239544"/>
          </a:xfrm>
        </p:spPr>
        <p:txBody>
          <a:bodyPr>
            <a:noAutofit/>
          </a:bodyPr>
          <a:lstStyle/>
          <a:p>
            <a:pPr marL="0" indent="0" algn="just" rtl="1">
              <a:lnSpc>
                <a:spcPct val="115000"/>
              </a:lnSpc>
              <a:buNone/>
            </a:pPr>
            <a:r>
              <a:rPr lang="ar-IQ" b="1" dirty="0">
                <a:latin typeface="Times New Roman" panose="02020603050405020304" pitchFamily="18" charset="0"/>
                <a:ea typeface="Times New Roman"/>
                <a:cs typeface="Times New Roman" panose="02020603050405020304" pitchFamily="18" charset="0"/>
              </a:rPr>
              <a:t>17</a:t>
            </a:r>
            <a:r>
              <a:rPr lang="ar-EG" b="1" dirty="0">
                <a:latin typeface="Times New Roman" panose="02020603050405020304" pitchFamily="18" charset="0"/>
                <a:ea typeface="Times New Roman"/>
                <a:cs typeface="Times New Roman" panose="02020603050405020304" pitchFamily="18" charset="0"/>
              </a:rPr>
              <a:t>- </a:t>
            </a:r>
            <a:r>
              <a:rPr lang="ar-SY" b="1" dirty="0">
                <a:latin typeface="Times New Roman" panose="02020603050405020304" pitchFamily="18" charset="0"/>
                <a:ea typeface="Times New Roman"/>
                <a:cs typeface="Times New Roman" panose="02020603050405020304" pitchFamily="18" charset="0"/>
              </a:rPr>
              <a:t>التراكمية</a:t>
            </a:r>
            <a:endParaRPr lang="en-GB" b="1" dirty="0">
              <a:latin typeface="Times New Roman" panose="02020603050405020304" pitchFamily="18" charset="0"/>
              <a:ea typeface="Times New Roman"/>
              <a:cs typeface="Times New Roman" panose="02020603050405020304" pitchFamily="18" charset="0"/>
            </a:endParaRPr>
          </a:p>
          <a:p>
            <a:pPr indent="457200" algn="just" rtl="1">
              <a:lnSpc>
                <a:spcPct val="115000"/>
              </a:lnSpc>
              <a:spcAft>
                <a:spcPts val="0"/>
              </a:spcAft>
            </a:pPr>
            <a:r>
              <a:rPr lang="ar-IQ" b="1" dirty="0">
                <a:latin typeface="Times New Roman" panose="02020603050405020304" pitchFamily="18" charset="0"/>
                <a:ea typeface="Times New Roman"/>
                <a:cs typeface="Times New Roman" panose="02020603050405020304" pitchFamily="18" charset="0"/>
              </a:rPr>
              <a:t>يقصد بها تراكم المعرفة من السابق الى اللاحق، اي ان البحوث لابد من ان تكون استكمالا لما سبق.</a:t>
            </a:r>
          </a:p>
          <a:p>
            <a:pPr indent="0" algn="just" rtl="1">
              <a:lnSpc>
                <a:spcPct val="115000"/>
              </a:lnSpc>
              <a:spcAft>
                <a:spcPts val="0"/>
              </a:spcAft>
              <a:buNone/>
            </a:pPr>
            <a:endParaRPr lang="ar-IQ" b="1" dirty="0">
              <a:latin typeface="Times New Roman" panose="02020603050405020304" pitchFamily="18" charset="0"/>
              <a:ea typeface="Times New Roman"/>
              <a:cs typeface="Times New Roman" panose="02020603050405020304" pitchFamily="18" charset="0"/>
            </a:endParaRPr>
          </a:p>
          <a:p>
            <a:pPr indent="457200" algn="just" rtl="1">
              <a:lnSpc>
                <a:spcPct val="115000"/>
              </a:lnSpc>
              <a:spcAft>
                <a:spcPts val="0"/>
              </a:spcAft>
            </a:pPr>
            <a:endParaRPr lang="ar-IQ" b="1" dirty="0">
              <a:latin typeface="Times New Roman" panose="02020603050405020304" pitchFamily="18" charset="0"/>
              <a:ea typeface="Times New Roman"/>
              <a:cs typeface="Times New Roman" panose="02020603050405020304" pitchFamily="18" charset="0"/>
            </a:endParaRPr>
          </a:p>
          <a:p>
            <a:pPr lvl="0" algn="just" rtl="1">
              <a:lnSpc>
                <a:spcPct val="115000"/>
              </a:lnSpc>
              <a:spcAft>
                <a:spcPts val="0"/>
              </a:spcAft>
            </a:pPr>
            <a:r>
              <a:rPr lang="ar-IQ" b="1" dirty="0">
                <a:latin typeface="Times New Roman" panose="02020603050405020304" pitchFamily="18" charset="0"/>
                <a:ea typeface="Times New Roman"/>
                <a:cs typeface="Times New Roman" panose="02020603050405020304" pitchFamily="18" charset="0"/>
              </a:rPr>
              <a:t>18</a:t>
            </a:r>
            <a:r>
              <a:rPr lang="ar-EG" b="1" dirty="0">
                <a:latin typeface="Times New Roman" panose="02020603050405020304" pitchFamily="18" charset="0"/>
                <a:ea typeface="Times New Roman"/>
                <a:cs typeface="Times New Roman" panose="02020603050405020304" pitchFamily="18" charset="0"/>
              </a:rPr>
              <a:t>- </a:t>
            </a:r>
            <a:r>
              <a:rPr lang="ar-SY" b="1" dirty="0">
                <a:latin typeface="Times New Roman" panose="02020603050405020304" pitchFamily="18" charset="0"/>
                <a:ea typeface="Times New Roman"/>
                <a:cs typeface="Times New Roman" panose="02020603050405020304" pitchFamily="18" charset="0"/>
              </a:rPr>
              <a:t>التنظيم</a:t>
            </a:r>
            <a:endParaRPr lang="en-GB" b="1" dirty="0">
              <a:latin typeface="Times New Roman" panose="02020603050405020304" pitchFamily="18" charset="0"/>
              <a:ea typeface="Times New Roman"/>
              <a:cs typeface="Times New Roman" panose="02020603050405020304" pitchFamily="18" charset="0"/>
            </a:endParaRPr>
          </a:p>
          <a:p>
            <a:pPr indent="457200" algn="just" rtl="1">
              <a:lnSpc>
                <a:spcPct val="115000"/>
              </a:lnSpc>
              <a:spcAft>
                <a:spcPts val="0"/>
              </a:spcAft>
            </a:pPr>
            <a:r>
              <a:rPr lang="ar-IQ" b="1" dirty="0">
                <a:latin typeface="Times New Roman" panose="02020603050405020304" pitchFamily="18" charset="0"/>
                <a:ea typeface="Times New Roman"/>
                <a:cs typeface="Times New Roman" panose="02020603050405020304" pitchFamily="18" charset="0"/>
              </a:rPr>
              <a:t>ينبغي ال</a:t>
            </a:r>
            <a:r>
              <a:rPr lang="ar-SY" b="1" dirty="0">
                <a:effectLst/>
                <a:latin typeface="Times New Roman" panose="02020603050405020304" pitchFamily="18" charset="0"/>
                <a:ea typeface="Times New Roman"/>
                <a:cs typeface="Times New Roman" panose="02020603050405020304" pitchFamily="18" charset="0"/>
              </a:rPr>
              <a:t>سير </a:t>
            </a:r>
            <a:r>
              <a:rPr lang="ar-IQ" b="1" dirty="0">
                <a:effectLst/>
                <a:latin typeface="Times New Roman" panose="02020603050405020304" pitchFamily="18" charset="0"/>
                <a:ea typeface="Times New Roman"/>
                <a:cs typeface="Times New Roman" panose="02020603050405020304" pitchFamily="18" charset="0"/>
              </a:rPr>
              <a:t>في البحث العلمي </a:t>
            </a:r>
            <a:r>
              <a:rPr lang="ar-SY" b="1" dirty="0">
                <a:effectLst/>
                <a:latin typeface="Times New Roman" panose="02020603050405020304" pitchFamily="18" charset="0"/>
                <a:ea typeface="Times New Roman"/>
                <a:cs typeface="Times New Roman" panose="02020603050405020304" pitchFamily="18" charset="0"/>
              </a:rPr>
              <a:t>بخطوات منظمة إبتداءا ً من الشعور بالمشكلة فتحديدها فوضع الفروض</a:t>
            </a:r>
            <a:r>
              <a:rPr lang="ar-IQ" b="1" dirty="0">
                <a:effectLst/>
                <a:latin typeface="Times New Roman" panose="02020603050405020304" pitchFamily="18" charset="0"/>
                <a:ea typeface="Times New Roman"/>
                <a:cs typeface="Times New Roman" panose="02020603050405020304" pitchFamily="18" charset="0"/>
              </a:rPr>
              <a:t>يات</a:t>
            </a:r>
            <a:r>
              <a:rPr lang="ar-SY" b="1" dirty="0">
                <a:effectLst/>
                <a:latin typeface="Times New Roman" panose="02020603050405020304" pitchFamily="18" charset="0"/>
                <a:ea typeface="Times New Roman"/>
                <a:cs typeface="Times New Roman" panose="02020603050405020304" pitchFamily="18" charset="0"/>
              </a:rPr>
              <a:t> فجمع ال</a:t>
            </a:r>
            <a:r>
              <a:rPr lang="ar-IQ" b="1" dirty="0">
                <a:effectLst/>
                <a:latin typeface="Times New Roman" panose="02020603050405020304" pitchFamily="18" charset="0"/>
                <a:ea typeface="Times New Roman"/>
                <a:cs typeface="Times New Roman" panose="02020603050405020304" pitchFamily="18" charset="0"/>
              </a:rPr>
              <a:t>بيان</a:t>
            </a:r>
            <a:r>
              <a:rPr lang="ar-SY" b="1" dirty="0">
                <a:effectLst/>
                <a:latin typeface="Times New Roman" panose="02020603050405020304" pitchFamily="18" charset="0"/>
                <a:ea typeface="Times New Roman"/>
                <a:cs typeface="Times New Roman" panose="02020603050405020304" pitchFamily="18" charset="0"/>
              </a:rPr>
              <a:t>ات لاختبار صحة الفروض</a:t>
            </a:r>
            <a:r>
              <a:rPr lang="ar-IQ" b="1" dirty="0">
                <a:effectLst/>
                <a:latin typeface="Times New Roman" panose="02020603050405020304" pitchFamily="18" charset="0"/>
                <a:ea typeface="Times New Roman"/>
                <a:cs typeface="Times New Roman" panose="02020603050405020304" pitchFamily="18" charset="0"/>
              </a:rPr>
              <a:t>يات</a:t>
            </a:r>
            <a:r>
              <a:rPr lang="ar-SY" b="1" dirty="0">
                <a:effectLst/>
                <a:latin typeface="Times New Roman" panose="02020603050405020304" pitchFamily="18" charset="0"/>
                <a:ea typeface="Times New Roman"/>
                <a:cs typeface="Times New Roman" panose="02020603050405020304" pitchFamily="18" charset="0"/>
              </a:rPr>
              <a:t> فتصنيف المعلومات بشكل يساعد على فحصها والاستنتاج منها.</a:t>
            </a:r>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563F43AE-6D51-454E-A858-6C29BF3DB3A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74030" y="2442414"/>
            <a:ext cx="7813295" cy="2346154"/>
          </a:xfrm>
          <a:prstGeom prst="rect">
            <a:avLst/>
          </a:prstGeom>
        </p:spPr>
      </p:pic>
    </p:spTree>
    <p:extLst>
      <p:ext uri="{BB962C8B-B14F-4D97-AF65-F5344CB8AC3E}">
        <p14:creationId xmlns:p14="http://schemas.microsoft.com/office/powerpoint/2010/main" val="155679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مواصفات البحث العلمي</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0"/>
            <a:ext cx="10515600" cy="5604670"/>
          </a:xfrm>
        </p:spPr>
        <p:txBody>
          <a:bodyPr>
            <a:noAutofit/>
          </a:bodyPr>
          <a:lstStyle/>
          <a:p>
            <a:pPr marL="0" lvl="0" indent="0" algn="just" rtl="1">
              <a:lnSpc>
                <a:spcPct val="115000"/>
              </a:lnSpc>
              <a:spcAft>
                <a:spcPts val="0"/>
              </a:spcAft>
              <a:buNone/>
            </a:pPr>
            <a:r>
              <a:rPr lang="ar-IQ" b="1" dirty="0">
                <a:latin typeface="Times New Roman" panose="02020603050405020304" pitchFamily="18" charset="0"/>
                <a:ea typeface="Times New Roman"/>
                <a:cs typeface="Times New Roman" panose="02020603050405020304" pitchFamily="18" charset="0"/>
              </a:rPr>
              <a:t>19</a:t>
            </a:r>
            <a:r>
              <a:rPr lang="ar-EG" b="1" dirty="0">
                <a:latin typeface="Times New Roman" panose="02020603050405020304" pitchFamily="18" charset="0"/>
                <a:ea typeface="Times New Roman"/>
                <a:cs typeface="Times New Roman" panose="02020603050405020304" pitchFamily="18" charset="0"/>
              </a:rPr>
              <a:t>- </a:t>
            </a:r>
            <a:r>
              <a:rPr lang="ar-SY" b="1" dirty="0">
                <a:latin typeface="Times New Roman" panose="02020603050405020304" pitchFamily="18" charset="0"/>
                <a:ea typeface="Times New Roman"/>
                <a:cs typeface="Times New Roman" panose="02020603050405020304" pitchFamily="18" charset="0"/>
              </a:rPr>
              <a:t>الكشف عن الأسباب وتقييم النتائج</a:t>
            </a:r>
            <a:r>
              <a:rPr lang="ar-EG" b="1" dirty="0">
                <a:latin typeface="Times New Roman" panose="02020603050405020304" pitchFamily="18" charset="0"/>
                <a:ea typeface="Times New Roman"/>
                <a:cs typeface="Times New Roman" panose="02020603050405020304" pitchFamily="18" charset="0"/>
              </a:rPr>
              <a:t> </a:t>
            </a:r>
            <a:endParaRPr lang="en-GB" b="1" dirty="0">
              <a:latin typeface="Times New Roman" panose="02020603050405020304" pitchFamily="18" charset="0"/>
              <a:ea typeface="Times New Roman"/>
              <a:cs typeface="Times New Roman" panose="02020603050405020304" pitchFamily="18" charset="0"/>
            </a:endParaRPr>
          </a:p>
          <a:p>
            <a:pPr indent="0" algn="just" rtl="1">
              <a:lnSpc>
                <a:spcPct val="115000"/>
              </a:lnSpc>
              <a:spcAft>
                <a:spcPts val="0"/>
              </a:spcAft>
              <a:buNone/>
            </a:pPr>
            <a:r>
              <a:rPr lang="ar-IQ" dirty="0">
                <a:effectLst/>
                <a:latin typeface="Times New Roman" panose="02020603050405020304" pitchFamily="18" charset="0"/>
                <a:ea typeface="Times New Roman"/>
                <a:cs typeface="Times New Roman" panose="02020603050405020304" pitchFamily="18" charset="0"/>
              </a:rPr>
              <a:t>يبين البحث </a:t>
            </a:r>
            <a:r>
              <a:rPr lang="ar-SY" dirty="0">
                <a:effectLst/>
                <a:latin typeface="Times New Roman" panose="02020603050405020304" pitchFamily="18" charset="0"/>
                <a:ea typeface="Times New Roman"/>
                <a:cs typeface="Times New Roman" panose="02020603050405020304" pitchFamily="18" charset="0"/>
              </a:rPr>
              <a:t>العوامل المؤثرة </a:t>
            </a:r>
            <a:r>
              <a:rPr lang="ar-IQ" dirty="0">
                <a:effectLst/>
                <a:latin typeface="Times New Roman" panose="02020603050405020304" pitchFamily="18" charset="0"/>
                <a:ea typeface="Times New Roman"/>
                <a:cs typeface="Times New Roman" panose="02020603050405020304" pitchFamily="18" charset="0"/>
              </a:rPr>
              <a:t>في ظاهرة ما و</a:t>
            </a:r>
            <a:r>
              <a:rPr lang="ar-SY" dirty="0">
                <a:effectLst/>
                <a:latin typeface="Times New Roman" panose="02020603050405020304" pitchFamily="18" charset="0"/>
                <a:ea typeface="Times New Roman"/>
                <a:cs typeface="Times New Roman" panose="02020603050405020304" pitchFamily="18" charset="0"/>
              </a:rPr>
              <a:t>طبيعـة التأثيـر المتبادل وإتجاهه ومقداره</a:t>
            </a:r>
            <a:endParaRPr lang="en-GB" dirty="0">
              <a:latin typeface="Times New Roman" panose="02020603050405020304" pitchFamily="18" charset="0"/>
              <a:ea typeface="Times New Roman"/>
              <a:cs typeface="Times New Roman" panose="02020603050405020304" pitchFamily="18" charset="0"/>
            </a:endParaRPr>
          </a:p>
          <a:p>
            <a:pPr marL="0" lvl="0" indent="0" algn="just" rtl="1">
              <a:lnSpc>
                <a:spcPct val="115000"/>
              </a:lnSpc>
              <a:buNone/>
            </a:pPr>
            <a:r>
              <a:rPr lang="ar-IQ" b="1" dirty="0">
                <a:latin typeface="Times New Roman" panose="02020603050405020304" pitchFamily="18" charset="0"/>
                <a:ea typeface="Times New Roman"/>
                <a:cs typeface="Times New Roman" panose="02020603050405020304" pitchFamily="18" charset="0"/>
              </a:rPr>
              <a:t>20</a:t>
            </a:r>
            <a:r>
              <a:rPr lang="ar-EG" b="1" dirty="0">
                <a:latin typeface="Times New Roman" panose="02020603050405020304" pitchFamily="18" charset="0"/>
                <a:ea typeface="Times New Roman"/>
                <a:cs typeface="Times New Roman" panose="02020603050405020304" pitchFamily="18" charset="0"/>
              </a:rPr>
              <a:t>- </a:t>
            </a:r>
            <a:r>
              <a:rPr lang="ar-SY" b="1" dirty="0">
                <a:latin typeface="Times New Roman" panose="02020603050405020304" pitchFamily="18" charset="0"/>
                <a:ea typeface="Times New Roman"/>
                <a:cs typeface="Times New Roman" panose="02020603050405020304" pitchFamily="18" charset="0"/>
              </a:rPr>
              <a:t>الشمولية والتعميم</a:t>
            </a:r>
            <a:r>
              <a:rPr lang="ar-EG" b="1" dirty="0">
                <a:latin typeface="Times New Roman" panose="02020603050405020304" pitchFamily="18" charset="0"/>
                <a:ea typeface="Times New Roman"/>
                <a:cs typeface="Times New Roman" panose="02020603050405020304" pitchFamily="18" charset="0"/>
              </a:rPr>
              <a:t> </a:t>
            </a:r>
            <a:endParaRPr lang="en-GB" b="1" dirty="0">
              <a:latin typeface="Times New Roman" panose="02020603050405020304" pitchFamily="18" charset="0"/>
              <a:ea typeface="Times New Roman"/>
              <a:cs typeface="Times New Roman" panose="02020603050405020304" pitchFamily="18" charset="0"/>
            </a:endParaRPr>
          </a:p>
          <a:p>
            <a:pPr indent="457200" algn="just" rtl="1">
              <a:lnSpc>
                <a:spcPct val="115000"/>
              </a:lnSpc>
              <a:spcAft>
                <a:spcPts val="0"/>
              </a:spcAft>
            </a:pPr>
            <a:r>
              <a:rPr lang="ar-IQ" dirty="0">
                <a:effectLst/>
                <a:latin typeface="Times New Roman" panose="02020603050405020304" pitchFamily="18" charset="0"/>
                <a:ea typeface="Times New Roman"/>
                <a:cs typeface="Times New Roman" panose="02020603050405020304" pitchFamily="18" charset="0"/>
              </a:rPr>
              <a:t>يسعى العلم </a:t>
            </a:r>
            <a:r>
              <a:rPr lang="ar-SY" dirty="0">
                <a:effectLst/>
                <a:latin typeface="Times New Roman" panose="02020603050405020304" pitchFamily="18" charset="0"/>
                <a:ea typeface="Times New Roman"/>
                <a:cs typeface="Times New Roman" panose="02020603050405020304" pitchFamily="18" charset="0"/>
              </a:rPr>
              <a:t>للكشف عن معلومات عامة تفسر أكثر من ظاهرة في آن واحد. ويهتم بأن يكون تفسيره كافيا ً لأن يشمل كل الظواهر المترابطة في ظل ظروف متغيرة.</a:t>
            </a:r>
            <a:endParaRPr lang="ar-IQ" dirty="0">
              <a:effectLst/>
              <a:latin typeface="Times New Roman" panose="02020603050405020304" pitchFamily="18" charset="0"/>
              <a:ea typeface="Times New Roman"/>
              <a:cs typeface="Times New Roman" panose="02020603050405020304" pitchFamily="18" charset="0"/>
            </a:endParaRPr>
          </a:p>
          <a:p>
            <a:pPr indent="457200" algn="just" rtl="1">
              <a:lnSpc>
                <a:spcPct val="115000"/>
              </a:lnSpc>
              <a:spcAft>
                <a:spcPts val="0"/>
              </a:spcAft>
            </a:pPr>
            <a:endParaRPr lang="en-GB" dirty="0">
              <a:latin typeface="Times New Roman" panose="02020603050405020304" pitchFamily="18" charset="0"/>
              <a:ea typeface="Times New Roman"/>
              <a:cs typeface="Times New Roman" panose="02020603050405020304" pitchFamily="18" charset="0"/>
            </a:endParaRPr>
          </a:p>
          <a:p>
            <a:pPr indent="457200" algn="just" rtl="1">
              <a:lnSpc>
                <a:spcPct val="115000"/>
              </a:lnSpc>
              <a:spcAft>
                <a:spcPts val="0"/>
              </a:spcAft>
            </a:pPr>
            <a:endParaRPr lang="en-US" dirty="0">
              <a:latin typeface="Times New Roman" panose="02020603050405020304" pitchFamily="18" charset="0"/>
              <a:cs typeface="Times New Roman" panose="02020603050405020304" pitchFamily="18" charset="0"/>
            </a:endParaRPr>
          </a:p>
        </p:txBody>
      </p:sp>
      <p:pic>
        <p:nvPicPr>
          <p:cNvPr id="4" name="Content Placeholder 4">
            <a:extLst>
              <a:ext uri="{FF2B5EF4-FFF2-40B4-BE49-F238E27FC236}">
                <a16:creationId xmlns:a16="http://schemas.microsoft.com/office/drawing/2014/main" id="{A1F15DCA-2A01-4B13-9F2C-5E7A15D43AB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38200" y="4644192"/>
            <a:ext cx="10515600" cy="1787191"/>
          </a:xfrm>
          <a:prstGeom prst="rect">
            <a:avLst/>
          </a:prstGeom>
        </p:spPr>
      </p:pic>
    </p:spTree>
    <p:extLst>
      <p:ext uri="{BB962C8B-B14F-4D97-AF65-F5344CB8AC3E}">
        <p14:creationId xmlns:p14="http://schemas.microsoft.com/office/powerpoint/2010/main" val="3775428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مواصفات البحث العلمي</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1"/>
            <a:ext cx="10515600" cy="5075280"/>
          </a:xfrm>
        </p:spPr>
        <p:txBody>
          <a:bodyPr>
            <a:noAutofit/>
          </a:bodyPr>
          <a:lstStyle/>
          <a:p>
            <a:pPr marL="0" indent="0" algn="just" rtl="1">
              <a:lnSpc>
                <a:spcPct val="80000"/>
              </a:lnSpc>
              <a:buNone/>
            </a:pPr>
            <a:r>
              <a:rPr lang="ar-IQ" sz="3600" b="1" dirty="0">
                <a:latin typeface="Times New Roman" panose="02020603050405020304" pitchFamily="18" charset="0"/>
                <a:cs typeface="Times New Roman" panose="02020603050405020304" pitchFamily="18" charset="0"/>
              </a:rPr>
              <a:t>21- دقة الصياغات </a:t>
            </a:r>
          </a:p>
          <a:p>
            <a:pPr algn="just" rtl="1">
              <a:lnSpc>
                <a:spcPct val="80000"/>
              </a:lnSpc>
            </a:pPr>
            <a:r>
              <a:rPr lang="ar-IQ" sz="3600" dirty="0">
                <a:latin typeface="Times New Roman" panose="02020603050405020304" pitchFamily="18" charset="0"/>
                <a:cs typeface="Times New Roman" panose="02020603050405020304" pitchFamily="18" charset="0"/>
              </a:rPr>
              <a:t>لابد من الترجمة إلى لغة أكثر دقة وهي لغة الكم لأن الأشياء تتحلل إلى عناصرها الأساسية وتزداد العلوم علمية كلما ذهبت  باتجاه اللغة الرياضية.</a:t>
            </a:r>
          </a:p>
          <a:p>
            <a:pPr marL="0" indent="0" algn="just" rtl="1">
              <a:lnSpc>
                <a:spcPct val="80000"/>
              </a:lnSpc>
              <a:buNone/>
            </a:pPr>
            <a:r>
              <a:rPr lang="ar-IQ" sz="3600" b="1" dirty="0">
                <a:latin typeface="Times New Roman" panose="02020603050405020304" pitchFamily="18" charset="0"/>
                <a:cs typeface="Times New Roman" panose="02020603050405020304" pitchFamily="18" charset="0"/>
              </a:rPr>
              <a:t>22- التحليل واستمرار البحث</a:t>
            </a:r>
          </a:p>
          <a:p>
            <a:pPr algn="just" rtl="1">
              <a:lnSpc>
                <a:spcPct val="80000"/>
              </a:lnSpc>
            </a:pPr>
            <a:r>
              <a:rPr lang="ar-IQ" sz="3600" dirty="0">
                <a:latin typeface="Times New Roman" panose="02020603050405020304" pitchFamily="18" charset="0"/>
                <a:cs typeface="Times New Roman" panose="02020603050405020304" pitchFamily="18" charset="0"/>
              </a:rPr>
              <a:t>إن الباحث عندما يدرس ظاهرة معينة </a:t>
            </a:r>
          </a:p>
          <a:p>
            <a:pPr marL="0" indent="0" algn="just" rtl="1">
              <a:lnSpc>
                <a:spcPct val="80000"/>
              </a:lnSpc>
              <a:buNone/>
            </a:pPr>
            <a:r>
              <a:rPr lang="ar-IQ" sz="3600" dirty="0">
                <a:latin typeface="Times New Roman" panose="02020603050405020304" pitchFamily="18" charset="0"/>
                <a:cs typeface="Times New Roman" panose="02020603050405020304" pitchFamily="18" charset="0"/>
              </a:rPr>
              <a:t>يحاول دراسة العلاقات بين أجزائها, </a:t>
            </a:r>
          </a:p>
          <a:p>
            <a:pPr marL="0" indent="0" algn="just" rtl="1">
              <a:lnSpc>
                <a:spcPct val="80000"/>
              </a:lnSpc>
              <a:buNone/>
            </a:pPr>
            <a:r>
              <a:rPr lang="ar-IQ" sz="3600" dirty="0">
                <a:latin typeface="Times New Roman" panose="02020603050405020304" pitchFamily="18" charset="0"/>
                <a:cs typeface="Times New Roman" panose="02020603050405020304" pitchFamily="18" charset="0"/>
              </a:rPr>
              <a:t>وبين الظاهرة وغيرها من الظواهر. </a:t>
            </a:r>
          </a:p>
          <a:p>
            <a:pPr algn="just" rtl="1">
              <a:lnSpc>
                <a:spcPct val="80000"/>
              </a:lnSpc>
            </a:pPr>
            <a:endParaRPr lang="ar-IQ" sz="3600" dirty="0">
              <a:latin typeface="Times New Roman" panose="02020603050405020304" pitchFamily="18" charset="0"/>
              <a:cs typeface="Times New Roman" panose="02020603050405020304" pitchFamily="18" charset="0"/>
            </a:endParaRPr>
          </a:p>
          <a:p>
            <a:pPr algn="just" rtl="1">
              <a:lnSpc>
                <a:spcPct val="80000"/>
              </a:lnSpc>
            </a:pPr>
            <a:endParaRPr lang="ar-IQ" sz="3600" dirty="0">
              <a:latin typeface="Times New Roman" panose="02020603050405020304" pitchFamily="18" charset="0"/>
              <a:cs typeface="Times New Roman" panose="02020603050405020304" pitchFamily="18" charset="0"/>
            </a:endParaRPr>
          </a:p>
          <a:p>
            <a:pPr algn="just" rtl="1">
              <a:lnSpc>
                <a:spcPct val="80000"/>
              </a:lnSpc>
            </a:pPr>
            <a:endParaRPr lang="ar-IQ" sz="3600" dirty="0">
              <a:latin typeface="Times New Roman" panose="02020603050405020304" pitchFamily="18" charset="0"/>
              <a:cs typeface="Times New Roman" panose="02020603050405020304" pitchFamily="18" charset="0"/>
            </a:endParaRPr>
          </a:p>
          <a:p>
            <a:pPr algn="just" rtl="1">
              <a:lnSpc>
                <a:spcPct val="80000"/>
              </a:lnSpc>
            </a:pPr>
            <a:endParaRPr lang="en-US" sz="36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CBDC89D8-2E8A-41C2-9E81-6F7084EA622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52332" y="2755232"/>
            <a:ext cx="4638606" cy="3573379"/>
          </a:xfrm>
          <a:prstGeom prst="rect">
            <a:avLst/>
          </a:prstGeom>
        </p:spPr>
      </p:pic>
    </p:spTree>
    <p:extLst>
      <p:ext uri="{BB962C8B-B14F-4D97-AF65-F5344CB8AC3E}">
        <p14:creationId xmlns:p14="http://schemas.microsoft.com/office/powerpoint/2010/main" val="2131212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مواصفات البحث العلمي</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1"/>
            <a:ext cx="10515600" cy="5075280"/>
          </a:xfrm>
        </p:spPr>
        <p:txBody>
          <a:bodyPr>
            <a:noAutofit/>
          </a:bodyPr>
          <a:lstStyle/>
          <a:p>
            <a:pPr marL="0" indent="0" algn="just" rtl="1">
              <a:lnSpc>
                <a:spcPct val="80000"/>
              </a:lnSpc>
              <a:buNone/>
            </a:pPr>
            <a:r>
              <a:rPr lang="ar-IQ" sz="3200" b="1" dirty="0">
                <a:latin typeface="Times New Roman" panose="02020603050405020304" pitchFamily="18" charset="0"/>
                <a:cs typeface="Times New Roman" panose="02020603050405020304" pitchFamily="18" charset="0"/>
              </a:rPr>
              <a:t>23- الجوانب الشكلية الاساسية</a:t>
            </a:r>
          </a:p>
          <a:p>
            <a:pPr algn="just" rtl="1">
              <a:lnSpc>
                <a:spcPct val="80000"/>
              </a:lnSpc>
            </a:pPr>
            <a:r>
              <a:rPr lang="ar-IQ" sz="3200" dirty="0">
                <a:latin typeface="Times New Roman" panose="02020603050405020304" pitchFamily="18" charset="0"/>
                <a:cs typeface="Times New Roman" panose="02020603050405020304" pitchFamily="18" charset="0"/>
              </a:rPr>
              <a:t>الخلو من الاخطاء الطباعية والاملائية واللغوية</a:t>
            </a:r>
          </a:p>
          <a:p>
            <a:pPr algn="just" rtl="1">
              <a:lnSpc>
                <a:spcPct val="80000"/>
              </a:lnSpc>
            </a:pPr>
            <a:r>
              <a:rPr lang="ar-IQ" sz="3200" dirty="0">
                <a:latin typeface="Times New Roman" panose="02020603050405020304" pitchFamily="18" charset="0"/>
                <a:cs typeface="Times New Roman" panose="02020603050405020304" pitchFamily="18" charset="0"/>
              </a:rPr>
              <a:t>بدء الكتابة بجمل فعلية او اسمية </a:t>
            </a:r>
          </a:p>
          <a:p>
            <a:pPr algn="just" rtl="1">
              <a:lnSpc>
                <a:spcPct val="80000"/>
              </a:lnSpc>
            </a:pPr>
            <a:r>
              <a:rPr lang="ar-IQ" sz="3200" dirty="0">
                <a:latin typeface="Times New Roman" panose="02020603050405020304" pitchFamily="18" charset="0"/>
                <a:cs typeface="Times New Roman" panose="02020603050405020304" pitchFamily="18" charset="0"/>
              </a:rPr>
              <a:t>الخط بحجم 14 ونوع </a:t>
            </a:r>
            <a:r>
              <a:rPr lang="en-US" sz="3200" dirty="0">
                <a:latin typeface="Times New Roman" panose="02020603050405020304" pitchFamily="18" charset="0"/>
                <a:cs typeface="Times New Roman" panose="02020603050405020304" pitchFamily="18" charset="0"/>
              </a:rPr>
              <a:t>Simplified Arabic</a:t>
            </a:r>
            <a:endParaRPr lang="ar-IQ" sz="3200" dirty="0">
              <a:latin typeface="Times New Roman" panose="02020603050405020304" pitchFamily="18" charset="0"/>
              <a:cs typeface="Times New Roman" panose="02020603050405020304" pitchFamily="18" charset="0"/>
            </a:endParaRPr>
          </a:p>
          <a:p>
            <a:pPr algn="just" rtl="1">
              <a:lnSpc>
                <a:spcPct val="80000"/>
              </a:lnSpc>
            </a:pPr>
            <a:r>
              <a:rPr lang="ar-IQ" sz="3200" dirty="0">
                <a:latin typeface="Times New Roman" panose="02020603050405020304" pitchFamily="18" charset="0"/>
                <a:cs typeface="Times New Roman" panose="02020603050405020304" pitchFamily="18" charset="0"/>
              </a:rPr>
              <a:t>الارقام تكتب كتابة </a:t>
            </a:r>
          </a:p>
          <a:p>
            <a:pPr algn="just" rtl="1">
              <a:lnSpc>
                <a:spcPct val="80000"/>
              </a:lnSpc>
            </a:pPr>
            <a:r>
              <a:rPr lang="ar-IQ" sz="3200" dirty="0">
                <a:latin typeface="Times New Roman" panose="02020603050405020304" pitchFamily="18" charset="0"/>
                <a:cs typeface="Times New Roman" panose="02020603050405020304" pitchFamily="18" charset="0"/>
              </a:rPr>
              <a:t>عناوين الفصول بصفحة مستقلة</a:t>
            </a:r>
          </a:p>
          <a:p>
            <a:pPr algn="just" rtl="1">
              <a:lnSpc>
                <a:spcPct val="80000"/>
              </a:lnSpc>
            </a:pPr>
            <a:r>
              <a:rPr lang="ar-IQ" sz="3200" dirty="0">
                <a:latin typeface="Times New Roman" panose="02020603050405020304" pitchFamily="18" charset="0"/>
                <a:cs typeface="Times New Roman" panose="02020603050405020304" pitchFamily="18" charset="0"/>
              </a:rPr>
              <a:t>الاختصارات تكتب كاملة لاول مرة ثم يستعاض عنها لاحقا بالرمز</a:t>
            </a:r>
          </a:p>
          <a:p>
            <a:pPr algn="just" rtl="1">
              <a:lnSpc>
                <a:spcPct val="80000"/>
              </a:lnSpc>
            </a:pPr>
            <a:r>
              <a:rPr lang="ar-IQ" sz="3200" dirty="0">
                <a:latin typeface="Times New Roman" panose="02020603050405020304" pitchFamily="18" charset="0"/>
                <a:cs typeface="Times New Roman" panose="02020603050405020304" pitchFamily="18" charset="0"/>
              </a:rPr>
              <a:t>بدء الجملة بكلمة وليس رقم او حرف جر مثلا</a:t>
            </a:r>
          </a:p>
          <a:p>
            <a:pPr algn="just" rtl="1">
              <a:lnSpc>
                <a:spcPct val="80000"/>
              </a:lnSpc>
            </a:pPr>
            <a:r>
              <a:rPr lang="ar-IQ" sz="3200" dirty="0">
                <a:latin typeface="Times New Roman" panose="02020603050405020304" pitchFamily="18" charset="0"/>
                <a:cs typeface="Times New Roman" panose="02020603050405020304" pitchFamily="18" charset="0"/>
              </a:rPr>
              <a:t>نوع الورق </a:t>
            </a:r>
            <a:r>
              <a:rPr lang="en-US" sz="3200" dirty="0">
                <a:latin typeface="Times New Roman" panose="02020603050405020304" pitchFamily="18" charset="0"/>
                <a:cs typeface="Times New Roman" panose="02020603050405020304" pitchFamily="18" charset="0"/>
              </a:rPr>
              <a:t>A4 </a:t>
            </a:r>
            <a:r>
              <a:rPr lang="ar-IQ" sz="3200" dirty="0">
                <a:latin typeface="Times New Roman" panose="02020603050405020304" pitchFamily="18" charset="0"/>
                <a:cs typeface="Times New Roman" panose="02020603050405020304" pitchFamily="18" charset="0"/>
              </a:rPr>
              <a:t> ابيض</a:t>
            </a:r>
          </a:p>
          <a:p>
            <a:pPr algn="just" rtl="1">
              <a:lnSpc>
                <a:spcPct val="80000"/>
              </a:lnSpc>
            </a:pPr>
            <a:r>
              <a:rPr lang="ar-IQ" sz="3200" dirty="0">
                <a:latin typeface="Times New Roman" panose="02020603050405020304" pitchFamily="18" charset="0"/>
                <a:cs typeface="Times New Roman" panose="02020603050405020304" pitchFamily="18" charset="0"/>
              </a:rPr>
              <a:t>الحد الاعلى لعدد الصفحات 30 واقل</a:t>
            </a:r>
          </a:p>
          <a:p>
            <a:pPr algn="just" rtl="1">
              <a:lnSpc>
                <a:spcPct val="80000"/>
              </a:lnSpc>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0331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27000">
              <a:schemeClr val="accent3">
                <a:lumMod val="0"/>
                <a:lumOff val="100000"/>
              </a:schemeClr>
            </a:gs>
            <a:gs pos="45000">
              <a:schemeClr val="accent3">
                <a:lumMod val="100000"/>
              </a:schemeClr>
            </a:gs>
          </a:gsLst>
          <a:lin ang="108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صفات الباحث العلمي</a:t>
            </a:r>
            <a:endParaRPr lang="en-US" dirty="0"/>
          </a:p>
        </p:txBody>
      </p:sp>
      <p:graphicFrame>
        <p:nvGraphicFramePr>
          <p:cNvPr id="4" name="Content Placeholder 3">
            <a:extLst>
              <a:ext uri="{FF2B5EF4-FFF2-40B4-BE49-F238E27FC236}">
                <a16:creationId xmlns:a16="http://schemas.microsoft.com/office/drawing/2014/main" id="{838A67D7-496C-4058-82A3-85D2DAB52C0A}"/>
              </a:ext>
            </a:extLst>
          </p:cNvPr>
          <p:cNvGraphicFramePr>
            <a:graphicFrameLocks noGrp="1"/>
          </p:cNvGraphicFramePr>
          <p:nvPr>
            <p:ph idx="1"/>
            <p:extLst>
              <p:ext uri="{D42A27DB-BD31-4B8C-83A1-F6EECF244321}">
                <p14:modId xmlns:p14="http://schemas.microsoft.com/office/powerpoint/2010/main" val="1636597781"/>
              </p:ext>
            </p:extLst>
          </p:nvPr>
        </p:nvGraphicFramePr>
        <p:xfrm>
          <a:off x="838200" y="1253331"/>
          <a:ext cx="10515600" cy="4882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09652DCD-AC4D-4FC7-B978-714B979B7187}"/>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5638800" y="1897212"/>
            <a:ext cx="5715000" cy="4347177"/>
          </a:xfrm>
          <a:prstGeom prst="rect">
            <a:avLst/>
          </a:prstGeom>
        </p:spPr>
      </p:pic>
      <p:pic>
        <p:nvPicPr>
          <p:cNvPr id="7" name="Content Placeholder 24">
            <a:extLst>
              <a:ext uri="{FF2B5EF4-FFF2-40B4-BE49-F238E27FC236}">
                <a16:creationId xmlns:a16="http://schemas.microsoft.com/office/drawing/2014/main" id="{7DA2D4A5-0799-43F3-AC3F-E9A32754687E}"/>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5574632" y="4872789"/>
            <a:ext cx="5715000" cy="1371600"/>
          </a:xfrm>
          <a:prstGeom prst="rect">
            <a:avLst/>
          </a:prstGeom>
        </p:spPr>
      </p:pic>
    </p:spTree>
    <p:extLst>
      <p:ext uri="{BB962C8B-B14F-4D97-AF65-F5344CB8AC3E}">
        <p14:creationId xmlns:p14="http://schemas.microsoft.com/office/powerpoint/2010/main" val="4201956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البحث العلمي</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1"/>
            <a:ext cx="10515600" cy="4351338"/>
          </a:xfrm>
        </p:spPr>
        <p:txBody>
          <a:bodyPr>
            <a:noAutofit/>
          </a:bodyPr>
          <a:lstStyle/>
          <a:p>
            <a:pPr algn="just" rtl="1">
              <a:lnSpc>
                <a:spcPct val="80000"/>
              </a:lnSpc>
            </a:pPr>
            <a:r>
              <a:rPr lang="ar-SA" altLang="en-US" sz="3600" dirty="0">
                <a:latin typeface="Times New Roman" panose="02020603050405020304" pitchFamily="18" charset="0"/>
                <a:cs typeface="Times New Roman" panose="02020603050405020304" pitchFamily="18" charset="0"/>
              </a:rPr>
              <a:t>تستخدم كلمة </a:t>
            </a:r>
            <a:r>
              <a:rPr lang="ar-IQ" altLang="en-US" sz="3600" dirty="0">
                <a:latin typeface="Times New Roman" panose="02020603050405020304" pitchFamily="18" charset="0"/>
                <a:cs typeface="Times New Roman" panose="02020603050405020304" pitchFamily="18" charset="0"/>
              </a:rPr>
              <a:t>البحث </a:t>
            </a:r>
            <a:r>
              <a:rPr lang="ar-SA" altLang="en-US" sz="3600" dirty="0">
                <a:latin typeface="Times New Roman" panose="02020603050405020304" pitchFamily="18" charset="0"/>
                <a:cs typeface="Times New Roman" panose="02020603050405020304" pitchFamily="18" charset="0"/>
              </a:rPr>
              <a:t>لتدل على التتبع بهدف الحصول على منشود ومطلو</a:t>
            </a:r>
            <a:r>
              <a:rPr lang="ar-IQ" altLang="en-US" sz="3600" dirty="0">
                <a:latin typeface="Times New Roman" panose="02020603050405020304" pitchFamily="18" charset="0"/>
                <a:cs typeface="Times New Roman" panose="02020603050405020304" pitchFamily="18" charset="0"/>
              </a:rPr>
              <a:t>ب. </a:t>
            </a:r>
          </a:p>
          <a:p>
            <a:pPr algn="just" rtl="1">
              <a:lnSpc>
                <a:spcPct val="80000"/>
              </a:lnSpc>
            </a:pPr>
            <a:r>
              <a:rPr lang="ar-SA" altLang="en-US" sz="3600" dirty="0">
                <a:latin typeface="Times New Roman" panose="02020603050405020304" pitchFamily="18" charset="0"/>
                <a:cs typeface="Times New Roman" panose="02020603050405020304" pitchFamily="18" charset="0"/>
              </a:rPr>
              <a:t>استخدمت الكلمة كمصطلح بعد </a:t>
            </a:r>
            <a:r>
              <a:rPr lang="ar-IQ" altLang="en-US" sz="3600" dirty="0">
                <a:latin typeface="Times New Roman" panose="02020603050405020304" pitchFamily="18" charset="0"/>
                <a:cs typeface="Times New Roman" panose="02020603050405020304" pitchFamily="18" charset="0"/>
              </a:rPr>
              <a:t>ان </a:t>
            </a:r>
            <a:r>
              <a:rPr lang="ar-SA" altLang="en-US" sz="3600" dirty="0">
                <a:latin typeface="Times New Roman" panose="02020603050405020304" pitchFamily="18" charset="0"/>
                <a:cs typeface="Times New Roman" panose="02020603050405020304" pitchFamily="18" charset="0"/>
              </a:rPr>
              <a:t>أُضيف كلمة علم ( البحث العلمي ) لتدل على عدة مفاهيم تتفق في كثير من جوانبها وتختلف </a:t>
            </a:r>
            <a:r>
              <a:rPr lang="ar-IQ" altLang="en-US" sz="3600" dirty="0">
                <a:latin typeface="Times New Roman" panose="02020603050405020304" pitchFamily="18" charset="0"/>
                <a:cs typeface="Times New Roman" panose="02020603050405020304" pitchFamily="18" charset="0"/>
              </a:rPr>
              <a:t>حسب </a:t>
            </a:r>
            <a:r>
              <a:rPr lang="ar-SA" altLang="en-US" sz="3600" dirty="0">
                <a:latin typeface="Times New Roman" panose="02020603050405020304" pitchFamily="18" charset="0"/>
                <a:cs typeface="Times New Roman" panose="02020603050405020304" pitchFamily="18" charset="0"/>
              </a:rPr>
              <a:t>اهتمامات من عرفها وللوقوف على مفهوم البحث العلمي </a:t>
            </a:r>
            <a:r>
              <a:rPr lang="ar-IQ" altLang="en-US" sz="3600" dirty="0">
                <a:latin typeface="Times New Roman" panose="02020603050405020304" pitchFamily="18" charset="0"/>
                <a:cs typeface="Times New Roman" panose="02020603050405020304" pitchFamily="18" charset="0"/>
              </a:rPr>
              <a:t>نعرض بعضا من هذه التعاريف</a:t>
            </a:r>
            <a:endParaRPr lang="en-US" sz="36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148953C4-ACB0-45E7-BC38-697D72AB677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38200" y="3957403"/>
            <a:ext cx="7571874" cy="2283220"/>
          </a:xfrm>
          <a:prstGeom prst="rect">
            <a:avLst/>
          </a:prstGeom>
        </p:spPr>
      </p:pic>
    </p:spTree>
    <p:extLst>
      <p:ext uri="{BB962C8B-B14F-4D97-AF65-F5344CB8AC3E}">
        <p14:creationId xmlns:p14="http://schemas.microsoft.com/office/powerpoint/2010/main" val="3323003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صفات الباحث العلمي</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1"/>
            <a:ext cx="10515600" cy="4351338"/>
          </a:xfrm>
        </p:spPr>
        <p:txBody>
          <a:bodyPr>
            <a:noAutofit/>
          </a:bodyPr>
          <a:lstStyle/>
          <a:p>
            <a:pPr marL="342900" indent="-342900" algn="ctr" rtl="1">
              <a:lnSpc>
                <a:spcPct val="115000"/>
              </a:lnSpc>
            </a:pPr>
            <a:r>
              <a:rPr lang="ar-QA" b="1" dirty="0">
                <a:solidFill>
                  <a:schemeClr val="accent2"/>
                </a:solidFill>
                <a:effectLst/>
                <a:latin typeface="Times New Roman" panose="02020603050405020304" pitchFamily="18" charset="0"/>
                <a:ea typeface="Times New Roman"/>
                <a:cs typeface="Times New Roman" panose="02020603050405020304" pitchFamily="18" charset="0"/>
              </a:rPr>
              <a:t>ثانيا: صفات أخلاقية  </a:t>
            </a:r>
            <a:endParaRPr lang="en-GB" dirty="0">
              <a:solidFill>
                <a:schemeClr val="accent2"/>
              </a:solidFill>
              <a:latin typeface="Times New Roman" panose="02020603050405020304" pitchFamily="18" charset="0"/>
              <a:ea typeface="Times New Roman"/>
              <a:cs typeface="Times New Roman" panose="02020603050405020304" pitchFamily="18" charset="0"/>
            </a:endParaRPr>
          </a:p>
        </p:txBody>
      </p:sp>
      <p:sp>
        <p:nvSpPr>
          <p:cNvPr id="6" name="Rectangle: Rounded Corners 5">
            <a:extLst>
              <a:ext uri="{FF2B5EF4-FFF2-40B4-BE49-F238E27FC236}">
                <a16:creationId xmlns:a16="http://schemas.microsoft.com/office/drawing/2014/main" id="{CD847685-856D-4866-9163-992A15851307}"/>
              </a:ext>
            </a:extLst>
          </p:cNvPr>
          <p:cNvSpPr/>
          <p:nvPr/>
        </p:nvSpPr>
        <p:spPr>
          <a:xfrm>
            <a:off x="6497053" y="1746625"/>
            <a:ext cx="4856748" cy="47462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lvl="0" indent="-342900" algn="just" rtl="1">
              <a:lnSpc>
                <a:spcPct val="115000"/>
              </a:lnSpc>
              <a:spcAft>
                <a:spcPts val="0"/>
              </a:spcAft>
              <a:buFont typeface="+mj-lt"/>
              <a:buAutoNum type="arabicParenR"/>
            </a:pPr>
            <a:r>
              <a:rPr lang="ar-SA" sz="2400" dirty="0">
                <a:solidFill>
                  <a:srgbClr val="000000"/>
                </a:solidFill>
                <a:effectLst/>
                <a:latin typeface="Times New Roman" panose="02020603050405020304" pitchFamily="18" charset="0"/>
                <a:ea typeface="Times New Roman"/>
                <a:cs typeface="Times New Roman" panose="02020603050405020304" pitchFamily="18" charset="0"/>
              </a:rPr>
              <a:t>الأمانة.</a:t>
            </a:r>
            <a:endParaRPr lang="en-GB" sz="2400" dirty="0">
              <a:latin typeface="Times New Roman" panose="02020603050405020304" pitchFamily="18" charset="0"/>
              <a:ea typeface="Times New Roman"/>
              <a:cs typeface="Times New Roman" panose="02020603050405020304" pitchFamily="18" charset="0"/>
            </a:endParaRPr>
          </a:p>
          <a:p>
            <a:pPr marL="342900" lvl="0" indent="-342900" algn="just" rtl="1">
              <a:lnSpc>
                <a:spcPct val="115000"/>
              </a:lnSpc>
              <a:spcAft>
                <a:spcPts val="0"/>
              </a:spcAft>
              <a:buFont typeface="+mj-lt"/>
              <a:buAutoNum type="arabicParenR"/>
            </a:pPr>
            <a:r>
              <a:rPr lang="ar-SA" sz="2400" dirty="0">
                <a:solidFill>
                  <a:srgbClr val="000000"/>
                </a:solidFill>
                <a:effectLst/>
                <a:latin typeface="Times New Roman" panose="02020603050405020304" pitchFamily="18" charset="0"/>
                <a:ea typeface="Times New Roman"/>
                <a:cs typeface="Times New Roman" panose="02020603050405020304" pitchFamily="18" charset="0"/>
              </a:rPr>
              <a:t>الحفاظ عل</a:t>
            </a:r>
            <a:r>
              <a:rPr lang="ar-IQ" sz="2400" dirty="0">
                <a:solidFill>
                  <a:srgbClr val="000000"/>
                </a:solidFill>
                <a:effectLst/>
                <a:latin typeface="Times New Roman" panose="02020603050405020304" pitchFamily="18" charset="0"/>
                <a:ea typeface="Times New Roman"/>
                <a:cs typeface="Times New Roman" panose="02020603050405020304" pitchFamily="18" charset="0"/>
              </a:rPr>
              <a:t>ى</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 خصوصيات وأسرار الباحثين.</a:t>
            </a:r>
            <a:endParaRPr lang="en-GB" sz="2400" dirty="0">
              <a:latin typeface="Times New Roman" panose="02020603050405020304" pitchFamily="18" charset="0"/>
              <a:ea typeface="Times New Roman"/>
              <a:cs typeface="Times New Roman" panose="02020603050405020304" pitchFamily="18" charset="0"/>
            </a:endParaRPr>
          </a:p>
          <a:p>
            <a:pPr marL="342900" lvl="0" indent="-342900" algn="just" rtl="1">
              <a:lnSpc>
                <a:spcPct val="115000"/>
              </a:lnSpc>
              <a:spcAft>
                <a:spcPts val="0"/>
              </a:spcAft>
              <a:buFont typeface="+mj-lt"/>
              <a:buAutoNum type="arabicParenR"/>
            </a:pPr>
            <a:r>
              <a:rPr lang="en-US" sz="2400" dirty="0">
                <a:solidFill>
                  <a:srgbClr val="000000"/>
                </a:solidFill>
                <a:effectLst/>
                <a:latin typeface="Times New Roman" panose="02020603050405020304" pitchFamily="18" charset="0"/>
                <a:ea typeface="Times New Roman"/>
                <a:cs typeface="Times New Roman" panose="02020603050405020304" pitchFamily="18" charset="0"/>
              </a:rPr>
              <a:t> </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استخدام المعلومات المستخدمة </a:t>
            </a:r>
            <a:r>
              <a:rPr lang="ar-IQ" sz="2400" dirty="0">
                <a:solidFill>
                  <a:srgbClr val="000000"/>
                </a:solidFill>
                <a:effectLst/>
                <a:latin typeface="Times New Roman" panose="02020603050405020304" pitchFamily="18" charset="0"/>
                <a:ea typeface="Times New Roman"/>
                <a:cs typeface="Times New Roman" panose="02020603050405020304" pitchFamily="18" charset="0"/>
              </a:rPr>
              <a:t>ل</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أغراض البحث العلمي فقط .</a:t>
            </a:r>
            <a:endParaRPr lang="en-GB" sz="2400" dirty="0">
              <a:latin typeface="Times New Roman" panose="02020603050405020304" pitchFamily="18" charset="0"/>
              <a:ea typeface="Times New Roman"/>
              <a:cs typeface="Times New Roman" panose="02020603050405020304" pitchFamily="18" charset="0"/>
            </a:endParaRPr>
          </a:p>
          <a:p>
            <a:pPr marL="342900" lvl="0" indent="-342900" algn="just" rtl="1">
              <a:lnSpc>
                <a:spcPct val="115000"/>
              </a:lnSpc>
              <a:spcAft>
                <a:spcPts val="0"/>
              </a:spcAft>
              <a:buFont typeface="+mj-lt"/>
              <a:buAutoNum type="arabicParenR"/>
            </a:pPr>
            <a:r>
              <a:rPr lang="en-US" sz="2400" dirty="0">
                <a:solidFill>
                  <a:srgbClr val="000000"/>
                </a:solidFill>
                <a:effectLst/>
                <a:latin typeface="Times New Roman" panose="02020603050405020304" pitchFamily="18" charset="0"/>
                <a:ea typeface="Times New Roman"/>
                <a:cs typeface="Times New Roman" panose="02020603050405020304" pitchFamily="18" charset="0"/>
              </a:rPr>
              <a:t> </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ذكر المراجع المستخدمة</a:t>
            </a:r>
            <a:r>
              <a:rPr lang="ar-EG" sz="2400" dirty="0">
                <a:solidFill>
                  <a:srgbClr val="000000"/>
                </a:solidFill>
                <a:effectLst/>
                <a:latin typeface="Times New Roman" panose="02020603050405020304" pitchFamily="18" charset="0"/>
                <a:ea typeface="Times New Roman"/>
                <a:cs typeface="Times New Roman" panose="02020603050405020304" pitchFamily="18" charset="0"/>
              </a:rPr>
              <a:t> فعلا والمستعان بها </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 في متن البحث فقط.</a:t>
            </a:r>
            <a:endParaRPr lang="en-GB" sz="2400" dirty="0">
              <a:latin typeface="Times New Roman" panose="02020603050405020304" pitchFamily="18" charset="0"/>
              <a:ea typeface="Times New Roman"/>
              <a:cs typeface="Times New Roman" panose="02020603050405020304" pitchFamily="18" charset="0"/>
            </a:endParaRPr>
          </a:p>
          <a:p>
            <a:pPr marL="342900" lvl="0" indent="-342900" algn="just" rtl="1">
              <a:lnSpc>
                <a:spcPct val="115000"/>
              </a:lnSpc>
              <a:spcAft>
                <a:spcPts val="0"/>
              </a:spcAft>
              <a:buFont typeface="+mj-lt"/>
              <a:buAutoNum type="arabicParenR"/>
            </a:pPr>
            <a:r>
              <a:rPr lang="ar-EG" sz="2400" dirty="0">
                <a:solidFill>
                  <a:srgbClr val="000000"/>
                </a:solidFill>
                <a:effectLst/>
                <a:latin typeface="Times New Roman" panose="02020603050405020304" pitchFamily="18" charset="0"/>
                <a:ea typeface="Times New Roman"/>
                <a:cs typeface="Times New Roman" panose="02020603050405020304" pitchFamily="18" charset="0"/>
              </a:rPr>
              <a:t>تجنب نسبة </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آراء وأفكار غيره لنفسه، وعند الاقتباس.</a:t>
            </a:r>
            <a:endParaRPr lang="en-GB" sz="2400" dirty="0">
              <a:latin typeface="Times New Roman" panose="02020603050405020304" pitchFamily="18" charset="0"/>
              <a:ea typeface="Times New Roman"/>
              <a:cs typeface="Times New Roman" panose="02020603050405020304" pitchFamily="18" charset="0"/>
            </a:endParaRPr>
          </a:p>
        </p:txBody>
      </p:sp>
      <p:sp>
        <p:nvSpPr>
          <p:cNvPr id="7" name="Rectangle: Rounded Corners 6">
            <a:extLst>
              <a:ext uri="{FF2B5EF4-FFF2-40B4-BE49-F238E27FC236}">
                <a16:creationId xmlns:a16="http://schemas.microsoft.com/office/drawing/2014/main" id="{5C3C7EEE-8885-4929-9823-66FD57743853}"/>
              </a:ext>
            </a:extLst>
          </p:cNvPr>
          <p:cNvSpPr/>
          <p:nvPr/>
        </p:nvSpPr>
        <p:spPr>
          <a:xfrm>
            <a:off x="802098" y="1766674"/>
            <a:ext cx="5562607" cy="486272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rtl="1">
              <a:lnSpc>
                <a:spcPct val="115000"/>
              </a:lnSpc>
              <a:spcAft>
                <a:spcPts val="0"/>
              </a:spcAft>
            </a:pPr>
            <a:r>
              <a:rPr lang="ar-IQ" sz="2400" dirty="0">
                <a:solidFill>
                  <a:srgbClr val="000000"/>
                </a:solidFill>
                <a:effectLst/>
                <a:latin typeface="Times New Roman" panose="02020603050405020304" pitchFamily="18" charset="0"/>
                <a:ea typeface="Times New Roman"/>
                <a:cs typeface="Times New Roman" panose="02020603050405020304" pitchFamily="18" charset="0"/>
              </a:rPr>
              <a:t>6- تجنب الاقتصار على المراجع التي تؤيد وجهة نظره</a:t>
            </a:r>
          </a:p>
          <a:p>
            <a:pPr lvl="0" algn="just" rtl="1">
              <a:lnSpc>
                <a:spcPct val="115000"/>
              </a:lnSpc>
              <a:spcAft>
                <a:spcPts val="0"/>
              </a:spcAft>
            </a:pPr>
            <a:r>
              <a:rPr lang="ar-IQ" sz="2400" dirty="0">
                <a:solidFill>
                  <a:srgbClr val="000000"/>
                </a:solidFill>
                <a:effectLst/>
                <a:latin typeface="Times New Roman" panose="02020603050405020304" pitchFamily="18" charset="0"/>
                <a:ea typeface="Times New Roman"/>
                <a:cs typeface="Times New Roman" panose="02020603050405020304" pitchFamily="18" charset="0"/>
              </a:rPr>
              <a:t>7- </a:t>
            </a:r>
            <a:r>
              <a:rPr lang="ar-EG" sz="2400" dirty="0">
                <a:solidFill>
                  <a:srgbClr val="000000"/>
                </a:solidFill>
                <a:effectLst/>
                <a:latin typeface="Times New Roman" panose="02020603050405020304" pitchFamily="18" charset="0"/>
                <a:ea typeface="Times New Roman"/>
                <a:cs typeface="Times New Roman" panose="02020603050405020304" pitchFamily="18" charset="0"/>
              </a:rPr>
              <a:t>تجنب</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 تضليل الباحثين بتغيير نتائج بحثه، لإثبات صدق فرض</a:t>
            </a:r>
            <a:r>
              <a:rPr lang="ar-IQ" sz="2400" dirty="0">
                <a:solidFill>
                  <a:srgbClr val="000000"/>
                </a:solidFill>
                <a:effectLst/>
                <a:latin typeface="Times New Roman" panose="02020603050405020304" pitchFamily="18" charset="0"/>
                <a:ea typeface="Times New Roman"/>
                <a:cs typeface="Times New Roman" panose="02020603050405020304" pitchFamily="18" charset="0"/>
              </a:rPr>
              <a:t>يات</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ه.</a:t>
            </a:r>
            <a:endParaRPr lang="en-GB" sz="2400" dirty="0">
              <a:latin typeface="Times New Roman" panose="02020603050405020304" pitchFamily="18" charset="0"/>
              <a:ea typeface="Times New Roman"/>
              <a:cs typeface="Times New Roman" panose="02020603050405020304" pitchFamily="18" charset="0"/>
            </a:endParaRPr>
          </a:p>
          <a:p>
            <a:pPr lvl="0" algn="just" rtl="1">
              <a:lnSpc>
                <a:spcPct val="115000"/>
              </a:lnSpc>
              <a:spcAft>
                <a:spcPts val="0"/>
              </a:spcAft>
            </a:pPr>
            <a:r>
              <a:rPr lang="ar-IQ" sz="2400" dirty="0">
                <a:solidFill>
                  <a:srgbClr val="000000"/>
                </a:solidFill>
                <a:effectLst/>
                <a:latin typeface="Times New Roman" panose="02020603050405020304" pitchFamily="18" charset="0"/>
                <a:ea typeface="Times New Roman"/>
                <a:cs typeface="Times New Roman" panose="02020603050405020304" pitchFamily="18" charset="0"/>
              </a:rPr>
              <a:t>8- </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الالتزام بالمنهج العلمي، بخطواته واجراءاته في كل مراحل البحث.</a:t>
            </a:r>
            <a:endParaRPr lang="en-GB" sz="2400" dirty="0">
              <a:latin typeface="Times New Roman" panose="02020603050405020304" pitchFamily="18" charset="0"/>
              <a:ea typeface="Times New Roman"/>
              <a:cs typeface="Times New Roman" panose="02020603050405020304" pitchFamily="18" charset="0"/>
            </a:endParaRPr>
          </a:p>
          <a:p>
            <a:pPr lvl="0" algn="just" rtl="1">
              <a:lnSpc>
                <a:spcPct val="115000"/>
              </a:lnSpc>
              <a:spcAft>
                <a:spcPts val="0"/>
              </a:spcAft>
            </a:pPr>
            <a:r>
              <a:rPr lang="ar-IQ" sz="2400" dirty="0">
                <a:solidFill>
                  <a:srgbClr val="000000"/>
                </a:solidFill>
                <a:effectLst/>
                <a:latin typeface="Times New Roman" panose="02020603050405020304" pitchFamily="18" charset="0"/>
                <a:ea typeface="Times New Roman"/>
                <a:cs typeface="Times New Roman" panose="02020603050405020304" pitchFamily="18" charset="0"/>
              </a:rPr>
              <a:t>9- </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التواضع: مع كل من يتعامل معهم في أثناء القيام بالبحث من (مشرفين، مس</a:t>
            </a:r>
            <a:r>
              <a:rPr lang="ar-IQ" sz="2400" dirty="0">
                <a:solidFill>
                  <a:srgbClr val="000000"/>
                </a:solidFill>
                <a:effectLst/>
                <a:latin typeface="Times New Roman" panose="02020603050405020304" pitchFamily="18" charset="0"/>
                <a:ea typeface="Times New Roman"/>
                <a:cs typeface="Times New Roman" panose="02020603050405020304" pitchFamily="18" charset="0"/>
              </a:rPr>
              <a:t>ؤ</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ولين، أفراد العينة، أخصائي المكتبة.... )حت</a:t>
            </a:r>
            <a:r>
              <a:rPr lang="ar-IQ" sz="2400" dirty="0">
                <a:solidFill>
                  <a:srgbClr val="000000"/>
                </a:solidFill>
                <a:effectLst/>
                <a:latin typeface="Times New Roman" panose="02020603050405020304" pitchFamily="18" charset="0"/>
                <a:ea typeface="Times New Roman"/>
                <a:cs typeface="Times New Roman" panose="02020603050405020304" pitchFamily="18" charset="0"/>
              </a:rPr>
              <a:t>ى</a:t>
            </a:r>
            <a:r>
              <a:rPr lang="ar-SA" sz="2400" dirty="0">
                <a:solidFill>
                  <a:srgbClr val="000000"/>
                </a:solidFill>
                <a:effectLst/>
                <a:latin typeface="Times New Roman" panose="02020603050405020304" pitchFamily="18" charset="0"/>
                <a:ea typeface="Times New Roman"/>
                <a:cs typeface="Times New Roman" panose="02020603050405020304" pitchFamily="18" charset="0"/>
              </a:rPr>
              <a:t> يجعلهم حريصين علي تقديم المساعدات له.</a:t>
            </a:r>
            <a:endParaRPr lang="ar-QA" sz="2400" dirty="0">
              <a:solidFill>
                <a:srgbClr val="000000"/>
              </a:solidFill>
              <a:effectLst/>
              <a:latin typeface="Times New Roman" panose="02020603050405020304" pitchFamily="18" charset="0"/>
              <a:ea typeface="Times New Roman"/>
              <a:cs typeface="Times New Roman" panose="02020603050405020304" pitchFamily="18" charset="0"/>
            </a:endParaRPr>
          </a:p>
          <a:p>
            <a:pPr marL="342900" lvl="0" indent="-342900" algn="just" rtl="1">
              <a:lnSpc>
                <a:spcPct val="115000"/>
              </a:lnSpc>
              <a:spcAft>
                <a:spcPts val="0"/>
              </a:spcAft>
              <a:buFont typeface="+mj-lt"/>
              <a:buAutoNum type="arabicParenR"/>
            </a:pPr>
            <a:endParaRPr lang="en-US" sz="2400" dirty="0"/>
          </a:p>
        </p:txBody>
      </p:sp>
    </p:spTree>
    <p:extLst>
      <p:ext uri="{BB962C8B-B14F-4D97-AF65-F5344CB8AC3E}">
        <p14:creationId xmlns:p14="http://schemas.microsoft.com/office/powerpoint/2010/main" val="1399265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صفات الباحث العلمي</a:t>
            </a:r>
            <a:endParaRPr lang="en-US" dirty="0"/>
          </a:p>
        </p:txBody>
      </p:sp>
      <p:sp>
        <p:nvSpPr>
          <p:cNvPr id="13" name="Content Placeholder 12">
            <a:extLst>
              <a:ext uri="{FF2B5EF4-FFF2-40B4-BE49-F238E27FC236}">
                <a16:creationId xmlns:a16="http://schemas.microsoft.com/office/drawing/2014/main" id="{673913FD-F649-4953-A205-E31C70CC2830}"/>
              </a:ext>
            </a:extLst>
          </p:cNvPr>
          <p:cNvSpPr>
            <a:spLocks noGrp="1"/>
          </p:cNvSpPr>
          <p:nvPr>
            <p:ph idx="1"/>
          </p:nvPr>
        </p:nvSpPr>
        <p:spPr>
          <a:xfrm>
            <a:off x="838200" y="1411705"/>
            <a:ext cx="10515600" cy="4765258"/>
          </a:xfrm>
        </p:spPr>
        <p:txBody>
          <a:bodyPr>
            <a:normAutofit/>
          </a:bodyPr>
          <a:lstStyle/>
          <a:p>
            <a:pPr marL="342900" indent="-342900" algn="just" rtl="1">
              <a:lnSpc>
                <a:spcPct val="115000"/>
              </a:lnSpc>
              <a:spcAft>
                <a:spcPts val="0"/>
              </a:spcAft>
            </a:pPr>
            <a:r>
              <a:rPr lang="ar-QA" sz="3600" b="1" dirty="0">
                <a:latin typeface="Times New Roman" panose="02020603050405020304" pitchFamily="18" charset="0"/>
                <a:ea typeface="Times New Roman"/>
                <a:cs typeface="Times New Roman" panose="02020603050405020304" pitchFamily="18" charset="0"/>
              </a:rPr>
              <a:t> </a:t>
            </a:r>
            <a:r>
              <a:rPr lang="ar-QA" sz="3600" b="1" dirty="0">
                <a:solidFill>
                  <a:srgbClr val="FF0000"/>
                </a:solidFill>
                <a:latin typeface="Times New Roman" panose="02020603050405020304" pitchFamily="18" charset="0"/>
                <a:ea typeface="Times New Roman"/>
                <a:cs typeface="Times New Roman" panose="02020603050405020304" pitchFamily="18" charset="0"/>
              </a:rPr>
              <a:t>ثالثا: صفات جسمية (صحية ) </a:t>
            </a:r>
            <a:endParaRPr lang="ar-IQ" sz="3600" b="1" dirty="0">
              <a:solidFill>
                <a:srgbClr val="FF0000"/>
              </a:solidFill>
              <a:latin typeface="Times New Roman" panose="02020603050405020304" pitchFamily="18" charset="0"/>
              <a:ea typeface="Times New Roman"/>
              <a:cs typeface="Times New Roman" panose="02020603050405020304" pitchFamily="18" charset="0"/>
            </a:endParaRPr>
          </a:p>
          <a:p>
            <a:pPr marL="342900" indent="-342900" algn="just" rtl="1">
              <a:lnSpc>
                <a:spcPct val="115000"/>
              </a:lnSpc>
              <a:spcAft>
                <a:spcPts val="0"/>
              </a:spcAft>
            </a:pPr>
            <a:r>
              <a:rPr lang="ar-SA" sz="3600" b="1" dirty="0">
                <a:latin typeface="Times New Roman" panose="02020603050405020304" pitchFamily="18" charset="0"/>
                <a:ea typeface="Times New Roman"/>
                <a:cs typeface="Times New Roman" panose="02020603050405020304" pitchFamily="18" charset="0"/>
              </a:rPr>
              <a:t>خلوه من الأمراض</a:t>
            </a:r>
            <a:r>
              <a:rPr lang="ar-EG" sz="3600" b="1" dirty="0">
                <a:latin typeface="Times New Roman" panose="02020603050405020304" pitchFamily="18" charset="0"/>
                <a:ea typeface="Times New Roman"/>
                <a:cs typeface="Times New Roman" panose="02020603050405020304" pitchFamily="18" charset="0"/>
              </a:rPr>
              <a:t>،</a:t>
            </a:r>
            <a:r>
              <a:rPr lang="ar-SA" sz="3600" b="1" dirty="0">
                <a:latin typeface="Times New Roman" panose="02020603050405020304" pitchFamily="18" charset="0"/>
                <a:ea typeface="Times New Roman"/>
                <a:cs typeface="Times New Roman" panose="02020603050405020304" pitchFamily="18" charset="0"/>
              </a:rPr>
              <a:t> لإمكانية استكمال إجراءات البحث حت</a:t>
            </a:r>
            <a:r>
              <a:rPr lang="ar-IQ" sz="3600" b="1" dirty="0">
                <a:latin typeface="Times New Roman" panose="02020603050405020304" pitchFamily="18" charset="0"/>
                <a:ea typeface="Times New Roman"/>
                <a:cs typeface="Times New Roman" panose="02020603050405020304" pitchFamily="18" charset="0"/>
              </a:rPr>
              <a:t>ى</a:t>
            </a:r>
            <a:r>
              <a:rPr lang="ar-SA" sz="3600" b="1" dirty="0">
                <a:latin typeface="Times New Roman" panose="02020603050405020304" pitchFamily="18" charset="0"/>
                <a:ea typeface="Times New Roman"/>
                <a:cs typeface="Times New Roman" panose="02020603050405020304" pitchFamily="18" charset="0"/>
              </a:rPr>
              <a:t> النهاية.</a:t>
            </a:r>
            <a:endParaRPr lang="en-GB" sz="3600" b="1" dirty="0">
              <a:latin typeface="Times New Roman" panose="02020603050405020304" pitchFamily="18" charset="0"/>
              <a:ea typeface="Times New Roman"/>
              <a:cs typeface="Times New Roman" panose="02020603050405020304" pitchFamily="18" charset="0"/>
            </a:endParaRPr>
          </a:p>
          <a:p>
            <a:pPr marL="342900" lvl="0" indent="-342900" algn="just" rtl="1">
              <a:lnSpc>
                <a:spcPct val="115000"/>
              </a:lnSpc>
              <a:spcAft>
                <a:spcPts val="0"/>
              </a:spcAft>
              <a:buFont typeface="Wingdings"/>
              <a:buChar char=""/>
            </a:pPr>
            <a:r>
              <a:rPr lang="en-US" sz="3600" b="1" dirty="0">
                <a:latin typeface="Times New Roman" panose="02020603050405020304" pitchFamily="18" charset="0"/>
                <a:ea typeface="Times New Roman"/>
                <a:cs typeface="Times New Roman" panose="02020603050405020304" pitchFamily="18" charset="0"/>
              </a:rPr>
              <a:t> </a:t>
            </a:r>
            <a:r>
              <a:rPr lang="ar-SA" sz="3600" b="1" dirty="0">
                <a:latin typeface="Times New Roman" panose="02020603050405020304" pitchFamily="18" charset="0"/>
                <a:ea typeface="Times New Roman"/>
                <a:cs typeface="Times New Roman" panose="02020603050405020304" pitchFamily="18" charset="0"/>
              </a:rPr>
              <a:t>اللياقة البدنية: حتي يكون متميزا بالنشاط والحيوية.</a:t>
            </a:r>
            <a:endParaRPr lang="en-GB" sz="3600" b="1" dirty="0">
              <a:latin typeface="Times New Roman" panose="02020603050405020304" pitchFamily="18" charset="0"/>
              <a:ea typeface="Times New Roman"/>
              <a:cs typeface="Times New Roman" panose="02020603050405020304" pitchFamily="18" charset="0"/>
            </a:endParaRPr>
          </a:p>
          <a:p>
            <a:pPr marL="342900" lvl="0" indent="-342900" algn="just" rtl="1">
              <a:lnSpc>
                <a:spcPct val="115000"/>
              </a:lnSpc>
              <a:spcAft>
                <a:spcPts val="0"/>
              </a:spcAft>
              <a:buFont typeface="Wingdings"/>
              <a:buChar char=""/>
            </a:pPr>
            <a:r>
              <a:rPr lang="ar-SA" sz="3600" b="1" dirty="0">
                <a:latin typeface="Times New Roman" panose="02020603050405020304" pitchFamily="18" charset="0"/>
                <a:ea typeface="Times New Roman"/>
                <a:cs typeface="Times New Roman" panose="02020603050405020304" pitchFamily="18" charset="0"/>
              </a:rPr>
              <a:t>القدرة عل</a:t>
            </a:r>
            <a:r>
              <a:rPr lang="ar-IQ" sz="3600" b="1" dirty="0">
                <a:latin typeface="Times New Roman" panose="02020603050405020304" pitchFamily="18" charset="0"/>
                <a:ea typeface="Times New Roman"/>
                <a:cs typeface="Times New Roman" panose="02020603050405020304" pitchFamily="18" charset="0"/>
              </a:rPr>
              <a:t>ى</a:t>
            </a:r>
            <a:r>
              <a:rPr lang="ar-SA" sz="3600" b="1" dirty="0">
                <a:latin typeface="Times New Roman" panose="02020603050405020304" pitchFamily="18" charset="0"/>
                <a:ea typeface="Times New Roman"/>
                <a:cs typeface="Times New Roman" panose="02020603050405020304" pitchFamily="18" charset="0"/>
              </a:rPr>
              <a:t> تحمل المعوقات التي تقابله، والمثابرة حت</a:t>
            </a:r>
            <a:r>
              <a:rPr lang="ar-IQ" sz="3600" b="1" dirty="0">
                <a:latin typeface="Times New Roman" panose="02020603050405020304" pitchFamily="18" charset="0"/>
                <a:ea typeface="Times New Roman"/>
                <a:cs typeface="Times New Roman" panose="02020603050405020304" pitchFamily="18" charset="0"/>
              </a:rPr>
              <a:t>ى</a:t>
            </a:r>
            <a:r>
              <a:rPr lang="ar-SA" sz="3600" b="1" dirty="0">
                <a:latin typeface="Times New Roman" panose="02020603050405020304" pitchFamily="18" charset="0"/>
                <a:ea typeface="Times New Roman"/>
                <a:cs typeface="Times New Roman" panose="02020603050405020304" pitchFamily="18" charset="0"/>
              </a:rPr>
              <a:t> التغلب عليها وانهاء البحث. </a:t>
            </a:r>
            <a:endParaRPr lang="en-GB" sz="3600" b="1" dirty="0">
              <a:latin typeface="Times New Roman" panose="02020603050405020304" pitchFamily="18" charset="0"/>
              <a:ea typeface="Times New Roman"/>
              <a:cs typeface="Times New Roman" panose="02020603050405020304" pitchFamily="18" charset="0"/>
            </a:endParaRPr>
          </a:p>
          <a:p>
            <a:pPr algn="r" rtl="1"/>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8451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39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صفات الباحث العلمي</a:t>
            </a:r>
            <a:endParaRPr lang="en-US" dirty="0"/>
          </a:p>
        </p:txBody>
      </p:sp>
      <p:sp>
        <p:nvSpPr>
          <p:cNvPr id="13" name="Content Placeholder 12">
            <a:extLst>
              <a:ext uri="{FF2B5EF4-FFF2-40B4-BE49-F238E27FC236}">
                <a16:creationId xmlns:a16="http://schemas.microsoft.com/office/drawing/2014/main" id="{673913FD-F649-4953-A205-E31C70CC2830}"/>
              </a:ext>
            </a:extLst>
          </p:cNvPr>
          <p:cNvSpPr>
            <a:spLocks noGrp="1"/>
          </p:cNvSpPr>
          <p:nvPr>
            <p:ph idx="1"/>
          </p:nvPr>
        </p:nvSpPr>
        <p:spPr/>
        <p:txBody>
          <a:bodyPr>
            <a:normAutofit/>
          </a:bodyPr>
          <a:lstStyle/>
          <a:p>
            <a:pPr marL="342900" indent="-342900" algn="just" rtl="1">
              <a:lnSpc>
                <a:spcPct val="115000"/>
              </a:lnSpc>
            </a:pPr>
            <a:r>
              <a:rPr lang="ar-QA" sz="3600" b="1" dirty="0">
                <a:solidFill>
                  <a:srgbClr val="FF0000"/>
                </a:solidFill>
                <a:latin typeface="Times New Roman" panose="02020603050405020304" pitchFamily="18" charset="0"/>
                <a:ea typeface="Times New Roman"/>
                <a:cs typeface="Times New Roman" panose="02020603050405020304" pitchFamily="18" charset="0"/>
              </a:rPr>
              <a:t>رابعا: صفات اجتماعية  </a:t>
            </a:r>
            <a:endParaRPr lang="en-GB" sz="3600" b="1" dirty="0">
              <a:solidFill>
                <a:srgbClr val="FF0000"/>
              </a:solidFill>
              <a:latin typeface="Times New Roman" panose="02020603050405020304" pitchFamily="18" charset="0"/>
              <a:ea typeface="Times New Roman"/>
              <a:cs typeface="Times New Roman" panose="02020603050405020304" pitchFamily="18" charset="0"/>
            </a:endParaRPr>
          </a:p>
          <a:p>
            <a:pPr marL="342900" lvl="0" indent="-342900" algn="just" rtl="1">
              <a:lnSpc>
                <a:spcPct val="115000"/>
              </a:lnSpc>
              <a:spcAft>
                <a:spcPts val="0"/>
              </a:spcAft>
              <a:buFont typeface="Wingdings"/>
              <a:buChar char=""/>
            </a:pPr>
            <a:r>
              <a:rPr lang="ar-QA" sz="3600" b="1" dirty="0">
                <a:latin typeface="Times New Roman" panose="02020603050405020304" pitchFamily="18" charset="0"/>
                <a:ea typeface="Times New Roman"/>
                <a:cs typeface="Times New Roman" panose="02020603050405020304" pitchFamily="18" charset="0"/>
              </a:rPr>
              <a:t>الشخصية:  أن يتمتع </a:t>
            </a:r>
            <a:r>
              <a:rPr lang="ar-SA" sz="3600" b="1" dirty="0">
                <a:latin typeface="Times New Roman" panose="02020603050405020304" pitchFamily="18" charset="0"/>
                <a:ea typeface="Times New Roman"/>
                <a:cs typeface="Times New Roman" panose="02020603050405020304" pitchFamily="18" charset="0"/>
              </a:rPr>
              <a:t>بشخصية حيوية وجذابة , تمكنه من التعامل مع المبحوثين والمشرفين.</a:t>
            </a:r>
            <a:endParaRPr lang="en-GB" sz="3600" b="1" dirty="0">
              <a:latin typeface="Times New Roman" panose="02020603050405020304" pitchFamily="18" charset="0"/>
              <a:ea typeface="Times New Roman"/>
              <a:cs typeface="Times New Roman" panose="02020603050405020304" pitchFamily="18" charset="0"/>
            </a:endParaRPr>
          </a:p>
          <a:p>
            <a:pPr marL="342900" lvl="0" indent="-342900" algn="just" rtl="1">
              <a:lnSpc>
                <a:spcPct val="115000"/>
              </a:lnSpc>
              <a:spcAft>
                <a:spcPts val="0"/>
              </a:spcAft>
              <a:buFont typeface="Wingdings"/>
              <a:buChar char=""/>
            </a:pPr>
            <a:r>
              <a:rPr lang="ar-QA" sz="3600" b="1" dirty="0">
                <a:latin typeface="Times New Roman" panose="02020603050405020304" pitchFamily="18" charset="0"/>
                <a:ea typeface="Times New Roman"/>
                <a:cs typeface="Times New Roman" panose="02020603050405020304" pitchFamily="18" charset="0"/>
              </a:rPr>
              <a:t> التعاون:</a:t>
            </a:r>
            <a:r>
              <a:rPr lang="ar-SA" sz="3600" b="1" dirty="0">
                <a:latin typeface="Times New Roman" panose="02020603050405020304" pitchFamily="18" charset="0"/>
                <a:ea typeface="Times New Roman"/>
                <a:cs typeface="Times New Roman" panose="02020603050405020304" pitchFamily="18" charset="0"/>
              </a:rPr>
              <a:t> مع الغير من ( زملاء , ومشرفين , مبحوثين , مس</a:t>
            </a:r>
            <a:r>
              <a:rPr lang="ar-IQ" sz="3600" b="1" dirty="0">
                <a:latin typeface="Times New Roman" panose="02020603050405020304" pitchFamily="18" charset="0"/>
                <a:ea typeface="Times New Roman"/>
                <a:cs typeface="Times New Roman" panose="02020603050405020304" pitchFamily="18" charset="0"/>
              </a:rPr>
              <a:t>ؤ</a:t>
            </a:r>
            <a:r>
              <a:rPr lang="ar-SA" sz="3600" b="1" dirty="0">
                <a:latin typeface="Times New Roman" panose="02020603050405020304" pitchFamily="18" charset="0"/>
                <a:ea typeface="Times New Roman"/>
                <a:cs typeface="Times New Roman" panose="02020603050405020304" pitchFamily="18" charset="0"/>
              </a:rPr>
              <a:t>ولين،...... ).</a:t>
            </a:r>
            <a:endParaRPr lang="en-GB" sz="3600" b="1" dirty="0">
              <a:latin typeface="Times New Roman" panose="02020603050405020304" pitchFamily="18" charset="0"/>
              <a:ea typeface="Times New Roman"/>
              <a:cs typeface="Times New Roman" panose="02020603050405020304" pitchFamily="18" charset="0"/>
            </a:endParaRPr>
          </a:p>
          <a:p>
            <a:pPr algn="r" rtl="1"/>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6442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37000">
              <a:schemeClr val="accent5">
                <a:lumMod val="5000"/>
                <a:lumOff val="95000"/>
              </a:schemeClr>
            </a:gs>
            <a:gs pos="62000">
              <a:schemeClr val="accent5">
                <a:lumMod val="45000"/>
                <a:lumOff val="55000"/>
              </a:schemeClr>
            </a:gs>
            <a:gs pos="83000">
              <a:schemeClr val="accent5">
                <a:lumMod val="45000"/>
                <a:lumOff val="55000"/>
              </a:schemeClr>
            </a:gs>
            <a:gs pos="100000">
              <a:schemeClr val="accent5">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صفات الباحث العلمي</a:t>
            </a:r>
            <a:endParaRPr lang="en-US" dirty="0"/>
          </a:p>
        </p:txBody>
      </p:sp>
      <p:sp>
        <p:nvSpPr>
          <p:cNvPr id="13" name="Content Placeholder 12">
            <a:extLst>
              <a:ext uri="{FF2B5EF4-FFF2-40B4-BE49-F238E27FC236}">
                <a16:creationId xmlns:a16="http://schemas.microsoft.com/office/drawing/2014/main" id="{673913FD-F649-4953-A205-E31C70CC2830}"/>
              </a:ext>
            </a:extLst>
          </p:cNvPr>
          <p:cNvSpPr>
            <a:spLocks noGrp="1"/>
          </p:cNvSpPr>
          <p:nvPr>
            <p:ph idx="1"/>
          </p:nvPr>
        </p:nvSpPr>
        <p:spPr>
          <a:xfrm>
            <a:off x="838200" y="1411705"/>
            <a:ext cx="10515600" cy="4765258"/>
          </a:xfrm>
        </p:spPr>
        <p:txBody>
          <a:bodyPr>
            <a:normAutofit/>
          </a:bodyPr>
          <a:lstStyle/>
          <a:p>
            <a:pPr marL="342900" indent="-342900" algn="just" rtl="1">
              <a:lnSpc>
                <a:spcPct val="115000"/>
              </a:lnSpc>
              <a:spcAft>
                <a:spcPts val="0"/>
              </a:spcAft>
            </a:pPr>
            <a:r>
              <a:rPr lang="ar-QA" sz="3600" b="1" dirty="0">
                <a:solidFill>
                  <a:srgbClr val="FF0000"/>
                </a:solidFill>
                <a:latin typeface="Times New Roman" panose="02020603050405020304" pitchFamily="18" charset="0"/>
                <a:ea typeface="Times New Roman"/>
                <a:cs typeface="Times New Roman" panose="02020603050405020304" pitchFamily="18" charset="0"/>
              </a:rPr>
              <a:t>خامسا: صفات نفسية </a:t>
            </a:r>
            <a:r>
              <a:rPr lang="ar-QA" sz="3600" dirty="0">
                <a:solidFill>
                  <a:srgbClr val="FF0000"/>
                </a:solidFill>
                <a:latin typeface="Times New Roman" panose="02020603050405020304" pitchFamily="18" charset="0"/>
                <a:ea typeface="Times New Roman"/>
                <a:cs typeface="Times New Roman" panose="02020603050405020304" pitchFamily="18" charset="0"/>
              </a:rPr>
              <a:t> </a:t>
            </a:r>
            <a:endParaRPr lang="en-GB" sz="3600" dirty="0">
              <a:solidFill>
                <a:srgbClr val="FF0000"/>
              </a:solidFill>
              <a:latin typeface="Times New Roman" panose="02020603050405020304" pitchFamily="18" charset="0"/>
              <a:ea typeface="Times New Roman"/>
              <a:cs typeface="Times New Roman" panose="02020603050405020304" pitchFamily="18" charset="0"/>
            </a:endParaRPr>
          </a:p>
          <a:p>
            <a:pPr marL="342900" lvl="0" indent="-342900" algn="just" rtl="1">
              <a:lnSpc>
                <a:spcPct val="115000"/>
              </a:lnSpc>
              <a:spcAft>
                <a:spcPts val="0"/>
              </a:spcAft>
              <a:buFont typeface="Wingdings"/>
              <a:buChar char=""/>
            </a:pPr>
            <a:r>
              <a:rPr lang="ar-QA" sz="3600" dirty="0">
                <a:latin typeface="Times New Roman" panose="02020603050405020304" pitchFamily="18" charset="0"/>
                <a:ea typeface="Times New Roman"/>
                <a:cs typeface="Times New Roman" panose="02020603050405020304" pitchFamily="18" charset="0"/>
              </a:rPr>
              <a:t>العزيمة: </a:t>
            </a:r>
            <a:r>
              <a:rPr lang="ar-SA" sz="3600" dirty="0">
                <a:latin typeface="Times New Roman" panose="02020603050405020304" pitchFamily="18" charset="0"/>
                <a:ea typeface="Times New Roman"/>
                <a:cs typeface="Times New Roman" panose="02020603050405020304" pitchFamily="18" charset="0"/>
              </a:rPr>
              <a:t>ذو عزيمة قوية , لا يحبط بسهولة</a:t>
            </a:r>
            <a:r>
              <a:rPr lang="ar-QA" sz="3600" dirty="0">
                <a:latin typeface="Times New Roman" panose="02020603050405020304" pitchFamily="18" charset="0"/>
                <a:ea typeface="Times New Roman"/>
                <a:cs typeface="Times New Roman" panose="02020603050405020304" pitchFamily="18" charset="0"/>
              </a:rPr>
              <a:t>. </a:t>
            </a:r>
            <a:endParaRPr lang="en-GB" sz="3600" dirty="0">
              <a:latin typeface="Times New Roman" panose="02020603050405020304" pitchFamily="18" charset="0"/>
              <a:ea typeface="Times New Roman"/>
              <a:cs typeface="Times New Roman" panose="02020603050405020304" pitchFamily="18" charset="0"/>
            </a:endParaRPr>
          </a:p>
          <a:p>
            <a:pPr marL="342900" lvl="0" indent="-342900" algn="just" rtl="1">
              <a:lnSpc>
                <a:spcPct val="115000"/>
              </a:lnSpc>
              <a:spcAft>
                <a:spcPts val="0"/>
              </a:spcAft>
              <a:buFont typeface="Wingdings"/>
              <a:buChar char=""/>
            </a:pPr>
            <a:r>
              <a:rPr lang="ar-QA" sz="3600" dirty="0">
                <a:latin typeface="Times New Roman" panose="02020603050405020304" pitchFamily="18" charset="0"/>
                <a:ea typeface="Times New Roman"/>
                <a:cs typeface="Times New Roman" panose="02020603050405020304" pitchFamily="18" charset="0"/>
              </a:rPr>
              <a:t>الثبات الانفعالي: </a:t>
            </a:r>
            <a:r>
              <a:rPr lang="ar-SA" sz="3600" dirty="0">
                <a:latin typeface="Times New Roman" panose="02020603050405020304" pitchFamily="18" charset="0"/>
                <a:ea typeface="Times New Roman"/>
                <a:cs typeface="Times New Roman" panose="02020603050405020304" pitchFamily="18" charset="0"/>
              </a:rPr>
              <a:t>لديه ثبات انفعالي عالٍ, قادر عل</a:t>
            </a:r>
            <a:r>
              <a:rPr lang="ar-IQ" sz="3600" dirty="0">
                <a:latin typeface="Times New Roman" panose="02020603050405020304" pitchFamily="18" charset="0"/>
                <a:ea typeface="Times New Roman"/>
                <a:cs typeface="Times New Roman" panose="02020603050405020304" pitchFamily="18" charset="0"/>
              </a:rPr>
              <a:t>ى</a:t>
            </a:r>
            <a:r>
              <a:rPr lang="ar-SA" sz="3600" dirty="0">
                <a:latin typeface="Times New Roman" panose="02020603050405020304" pitchFamily="18" charset="0"/>
                <a:ea typeface="Times New Roman"/>
                <a:cs typeface="Times New Roman" panose="02020603050405020304" pitchFamily="18" charset="0"/>
              </a:rPr>
              <a:t> التحكم في انفعالاته</a:t>
            </a:r>
            <a:r>
              <a:rPr lang="ar-QA" sz="3600" dirty="0">
                <a:latin typeface="Times New Roman" panose="02020603050405020304" pitchFamily="18" charset="0"/>
                <a:ea typeface="Times New Roman"/>
                <a:cs typeface="Times New Roman" panose="02020603050405020304" pitchFamily="18" charset="0"/>
              </a:rPr>
              <a:t>. </a:t>
            </a:r>
            <a:endParaRPr lang="en-GB" sz="3600" dirty="0">
              <a:latin typeface="Times New Roman" panose="02020603050405020304" pitchFamily="18" charset="0"/>
              <a:ea typeface="Times New Roman"/>
              <a:cs typeface="Times New Roman" panose="02020603050405020304" pitchFamily="18" charset="0"/>
            </a:endParaRPr>
          </a:p>
          <a:p>
            <a:pPr algn="just" rtl="1">
              <a:lnSpc>
                <a:spcPct val="115000"/>
              </a:lnSpc>
              <a:spcAft>
                <a:spcPts val="0"/>
              </a:spcAft>
            </a:pPr>
            <a:r>
              <a:rPr lang="ar-QA" sz="3600" dirty="0">
                <a:latin typeface="Times New Roman" panose="02020603050405020304" pitchFamily="18" charset="0"/>
                <a:ea typeface="Times New Roman"/>
                <a:cs typeface="Times New Roman" panose="02020603050405020304" pitchFamily="18" charset="0"/>
              </a:rPr>
              <a:t> الثقة بالنفس</a:t>
            </a:r>
            <a:r>
              <a:rPr lang="ar-SA" sz="3600" dirty="0">
                <a:latin typeface="Times New Roman" panose="02020603050405020304" pitchFamily="18" charset="0"/>
                <a:ea typeface="Times New Roman"/>
                <a:cs typeface="Times New Roman" panose="02020603050405020304" pitchFamily="18" charset="0"/>
              </a:rPr>
              <a:t>: لديه قدر مثالي من الثقة بالنفس،  التي لا تصل به إلي  حد الغرور </a:t>
            </a:r>
            <a:endParaRPr lang="en-GB" sz="3600" dirty="0">
              <a:latin typeface="Times New Roman" panose="02020603050405020304" pitchFamily="18" charset="0"/>
              <a:ea typeface="Times New Roman"/>
              <a:cs typeface="Times New Roman" panose="02020603050405020304" pitchFamily="18" charset="0"/>
            </a:endParaRPr>
          </a:p>
          <a:p>
            <a:pPr algn="r" rtl="1"/>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307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endParaRPr lang="en-US" dirty="0"/>
          </a:p>
        </p:txBody>
      </p:sp>
      <p:pic>
        <p:nvPicPr>
          <p:cNvPr id="4" name="Content Placeholder 3">
            <a:extLst>
              <a:ext uri="{FF2B5EF4-FFF2-40B4-BE49-F238E27FC236}">
                <a16:creationId xmlns:a16="http://schemas.microsoft.com/office/drawing/2014/main" id="{85BF6098-883D-4AE8-AB57-6973BA4FC967}"/>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89811" y="365126"/>
            <a:ext cx="10663989" cy="6308390"/>
          </a:xfrm>
        </p:spPr>
      </p:pic>
      <p:pic>
        <p:nvPicPr>
          <p:cNvPr id="7" name="Content Placeholder 7">
            <a:extLst>
              <a:ext uri="{FF2B5EF4-FFF2-40B4-BE49-F238E27FC236}">
                <a16:creationId xmlns:a16="http://schemas.microsoft.com/office/drawing/2014/main" id="{EAFF183F-FE99-4325-BB1C-4DB381594DEA}"/>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89811" y="3994484"/>
            <a:ext cx="10663989" cy="2364132"/>
          </a:xfrm>
          <a:prstGeom prst="rect">
            <a:avLst/>
          </a:prstGeom>
        </p:spPr>
      </p:pic>
    </p:spTree>
    <p:extLst>
      <p:ext uri="{BB962C8B-B14F-4D97-AF65-F5344CB8AC3E}">
        <p14:creationId xmlns:p14="http://schemas.microsoft.com/office/powerpoint/2010/main" val="3585051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البحث العلمي</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1"/>
            <a:ext cx="10515600" cy="4351338"/>
          </a:xfrm>
        </p:spPr>
        <p:txBody>
          <a:bodyPr>
            <a:noAutofit/>
          </a:bodyPr>
          <a:lstStyle/>
          <a:p>
            <a:pPr algn="just" rtl="1">
              <a:lnSpc>
                <a:spcPct val="80000"/>
              </a:lnSpc>
            </a:pPr>
            <a:r>
              <a:rPr lang="ar-SA" altLang="en-US" sz="3600" dirty="0">
                <a:latin typeface="Times New Roman" panose="02020603050405020304" pitchFamily="18" charset="0"/>
                <a:cs typeface="Times New Roman" panose="02020603050405020304" pitchFamily="18" charset="0"/>
              </a:rPr>
              <a:t>1-هو الدراسة الفكرية الواعية التي يتبعها الباحث في معالجة المو</a:t>
            </a:r>
            <a:r>
              <a:rPr lang="ar-IQ" altLang="en-US" sz="3600" dirty="0">
                <a:latin typeface="Times New Roman" panose="02020603050405020304" pitchFamily="18" charset="0"/>
                <a:cs typeface="Times New Roman" panose="02020603050405020304" pitchFamily="18" charset="0"/>
              </a:rPr>
              <a:t>اضي</a:t>
            </a:r>
            <a:r>
              <a:rPr lang="ar-SA" altLang="en-US" sz="3600" dirty="0">
                <a:latin typeface="Times New Roman" panose="02020603050405020304" pitchFamily="18" charset="0"/>
                <a:cs typeface="Times New Roman" panose="02020603050405020304" pitchFamily="18" charset="0"/>
              </a:rPr>
              <a:t>ع التي يقوم بدراستها إلى أن يصل إلى نتيجة معينة</a:t>
            </a:r>
            <a:r>
              <a:rPr lang="en-US" altLang="en-US" sz="3600" dirty="0">
                <a:latin typeface="Times New Roman" panose="02020603050405020304" pitchFamily="18" charset="0"/>
                <a:cs typeface="Times New Roman" panose="02020603050405020304" pitchFamily="18" charset="0"/>
              </a:rPr>
              <a:t>.</a:t>
            </a:r>
            <a:endParaRPr lang="ar-IQ" altLang="en-US" sz="3600" dirty="0">
              <a:latin typeface="Times New Roman" panose="02020603050405020304" pitchFamily="18" charset="0"/>
              <a:cs typeface="Times New Roman" panose="02020603050405020304" pitchFamily="18" charset="0"/>
            </a:endParaRPr>
          </a:p>
          <a:p>
            <a:pPr algn="just" rtl="1">
              <a:lnSpc>
                <a:spcPct val="80000"/>
              </a:lnSpc>
            </a:pPr>
            <a:r>
              <a:rPr lang="ar-IQ" altLang="en-US" sz="3600" dirty="0">
                <a:latin typeface="Times New Roman" panose="02020603050405020304" pitchFamily="18" charset="0"/>
                <a:cs typeface="Times New Roman" panose="02020603050405020304" pitchFamily="18" charset="0"/>
              </a:rPr>
              <a:t>2-هو</a:t>
            </a:r>
            <a:r>
              <a:rPr lang="ar-SA" altLang="en-US" sz="3600" dirty="0">
                <a:latin typeface="Times New Roman" panose="02020603050405020304" pitchFamily="18" charset="0"/>
                <a:cs typeface="Times New Roman" panose="02020603050405020304" pitchFamily="18" charset="0"/>
              </a:rPr>
              <a:t> الاستخدام المنتظم لعدد من الأساليب المتخصصة والإجراءات للحصول على حل أكثر كفاية لمشكلة ما ع</a:t>
            </a:r>
            <a:r>
              <a:rPr lang="ar-IQ" altLang="en-US" sz="3600" dirty="0">
                <a:latin typeface="Times New Roman" panose="02020603050405020304" pitchFamily="18" charset="0"/>
                <a:cs typeface="Times New Roman" panose="02020603050405020304" pitchFamily="18" charset="0"/>
              </a:rPr>
              <a:t>ند</a:t>
            </a:r>
            <a:r>
              <a:rPr lang="ar-SA" altLang="en-US" sz="3600" dirty="0">
                <a:latin typeface="Times New Roman" panose="02020603050405020304" pitchFamily="18" charset="0"/>
                <a:cs typeface="Times New Roman" panose="02020603050405020304" pitchFamily="18" charset="0"/>
              </a:rPr>
              <a:t>ما يمكن الحصول عليه بطرق أخرى أقل كفاءة</a:t>
            </a:r>
            <a:r>
              <a:rPr lang="en-US" altLang="en-US" sz="3600" dirty="0">
                <a:latin typeface="Times New Roman" panose="02020603050405020304" pitchFamily="18" charset="0"/>
                <a:cs typeface="Times New Roman" panose="02020603050405020304" pitchFamily="18" charset="0"/>
              </a:rPr>
              <a:t> </a:t>
            </a:r>
            <a:r>
              <a:rPr lang="ar-IQ" altLang="en-US" sz="36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8E9C19D5-6481-418E-B9DF-D72D011BDB2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38200" y="3927423"/>
            <a:ext cx="10704226" cy="2930577"/>
          </a:xfrm>
          <a:prstGeom prst="rect">
            <a:avLst/>
          </a:prstGeom>
        </p:spPr>
      </p:pic>
    </p:spTree>
    <p:extLst>
      <p:ext uri="{BB962C8B-B14F-4D97-AF65-F5344CB8AC3E}">
        <p14:creationId xmlns:p14="http://schemas.microsoft.com/office/powerpoint/2010/main" val="4104307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البحث العلمي</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1"/>
            <a:ext cx="10515600" cy="4351338"/>
          </a:xfrm>
        </p:spPr>
        <p:txBody>
          <a:bodyPr>
            <a:noAutofit/>
          </a:bodyPr>
          <a:lstStyle/>
          <a:p>
            <a:pPr algn="just" rtl="1">
              <a:lnSpc>
                <a:spcPct val="80000"/>
              </a:lnSpc>
            </a:pPr>
            <a:r>
              <a:rPr lang="ar-IQ" sz="3600" dirty="0">
                <a:latin typeface="Times New Roman" panose="02020603050405020304" pitchFamily="18" charset="0"/>
                <a:cs typeface="Times New Roman" panose="02020603050405020304" pitchFamily="18" charset="0"/>
              </a:rPr>
              <a:t>3-</a:t>
            </a:r>
            <a:r>
              <a:rPr lang="ar-SA" altLang="en-US" sz="3600" dirty="0">
                <a:cs typeface="AL-Mateen" pitchFamily="2" charset="0"/>
              </a:rPr>
              <a:t>هو العمل الفعلي الدقيق الذي يؤدي إلى اكتشاف حقائق يقينية وقواعد عامة وشاملة</a:t>
            </a:r>
            <a:r>
              <a:rPr lang="ar-IQ" altLang="en-US" sz="3600" dirty="0">
                <a:cs typeface="AL-Mateen" pitchFamily="2" charset="0"/>
              </a:rPr>
              <a:t>.</a:t>
            </a:r>
          </a:p>
          <a:p>
            <a:pPr marL="0" indent="0" algn="just" rtl="1">
              <a:lnSpc>
                <a:spcPct val="80000"/>
              </a:lnSpc>
              <a:buNone/>
            </a:pPr>
            <a:endParaRPr lang="ar-IQ" altLang="en-US" sz="3600" dirty="0">
              <a:cs typeface="AL-Mateen" pitchFamily="2" charset="0"/>
            </a:endParaRPr>
          </a:p>
          <a:p>
            <a:pPr marL="0" indent="0" algn="just" rtl="1">
              <a:lnSpc>
                <a:spcPct val="80000"/>
              </a:lnSpc>
              <a:buNone/>
            </a:pPr>
            <a:r>
              <a:rPr lang="ar-IQ" altLang="en-US" sz="3600" dirty="0">
                <a:cs typeface="AL-Mateen" pitchFamily="2" charset="0"/>
              </a:rPr>
              <a:t>	</a:t>
            </a:r>
            <a:r>
              <a:rPr lang="ar-SA" altLang="en-US" sz="3600" dirty="0">
                <a:cs typeface="AL-Mateen" pitchFamily="2" charset="0"/>
              </a:rPr>
              <a:t>أن الحقائق العلمية التي يصل إليها الباحث موثوق فيها لصحة الطرق التي اتبعها الباحث في التوصل إليها من جهة وشمول نظرته حول موضوع المشكلة والظاهرة في أن</a:t>
            </a:r>
            <a:r>
              <a:rPr lang="ar-IQ" altLang="en-US" sz="3600" dirty="0">
                <a:cs typeface="AL-Mateen" pitchFamily="2" charset="0"/>
              </a:rPr>
              <a:t>ه</a:t>
            </a:r>
            <a:r>
              <a:rPr lang="ar-SA" altLang="en-US" sz="3600" dirty="0">
                <a:cs typeface="AL-Mateen" pitchFamily="2" charset="0"/>
              </a:rPr>
              <a:t> لا يترك صغيرة ولا كبيرة تتعلق بمشكلة بحثه إلا وأخضعها للدراسة</a:t>
            </a:r>
            <a:endParaRPr lang="en-US" sz="36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06FEB272-AB54-428F-AEDA-4E6ED5B78B9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38199" y="4631961"/>
            <a:ext cx="6372069" cy="2028020"/>
          </a:xfrm>
          <a:prstGeom prst="rect">
            <a:avLst/>
          </a:prstGeom>
        </p:spPr>
      </p:pic>
    </p:spTree>
    <p:extLst>
      <p:ext uri="{BB962C8B-B14F-4D97-AF65-F5344CB8AC3E}">
        <p14:creationId xmlns:p14="http://schemas.microsoft.com/office/powerpoint/2010/main" val="3019977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F4DE8-5C37-4738-A33B-686EF178937C}"/>
              </a:ext>
            </a:extLst>
          </p:cNvPr>
          <p:cNvSpPr>
            <a:spLocks noGrp="1"/>
          </p:cNvSpPr>
          <p:nvPr>
            <p:ph type="title"/>
          </p:nvPr>
        </p:nvSpPr>
        <p:spPr>
          <a:xfrm>
            <a:off x="838200" y="365125"/>
            <a:ext cx="10515600" cy="879059"/>
          </a:xfrm>
        </p:spPr>
        <p:txBody>
          <a:bodyPr/>
          <a:lstStyle/>
          <a:p>
            <a:pPr algn="ctr" rtl="1"/>
            <a:r>
              <a:rPr lang="ar-IQ" dirty="0"/>
              <a:t>اهمية البحث العلمي</a:t>
            </a:r>
            <a:r>
              <a:rPr lang="en-US" dirty="0"/>
              <a:t> </a:t>
            </a:r>
            <a:r>
              <a:rPr lang="ar-IQ" dirty="0"/>
              <a:t> للباحث</a:t>
            </a:r>
            <a:endParaRPr lang="en-US" dirty="0"/>
          </a:p>
        </p:txBody>
      </p:sp>
      <p:sp>
        <p:nvSpPr>
          <p:cNvPr id="3" name="Content Placeholder 2">
            <a:extLst>
              <a:ext uri="{FF2B5EF4-FFF2-40B4-BE49-F238E27FC236}">
                <a16:creationId xmlns:a16="http://schemas.microsoft.com/office/drawing/2014/main" id="{AE15A4DC-D74C-4C04-9F8B-5BE759F5BF9A}"/>
              </a:ext>
            </a:extLst>
          </p:cNvPr>
          <p:cNvSpPr>
            <a:spLocks noGrp="1"/>
          </p:cNvSpPr>
          <p:nvPr>
            <p:ph idx="1"/>
          </p:nvPr>
        </p:nvSpPr>
        <p:spPr>
          <a:xfrm>
            <a:off x="838200" y="1420893"/>
            <a:ext cx="10515600" cy="4351338"/>
          </a:xfrm>
        </p:spPr>
        <p:txBody>
          <a:bodyPr>
            <a:normAutofit/>
          </a:bodyPr>
          <a:lstStyle/>
          <a:p>
            <a:pPr algn="r" rtl="1"/>
            <a:r>
              <a:rPr lang="ar-IQ" sz="3600" dirty="0">
                <a:cs typeface="+mj-cs"/>
              </a:rPr>
              <a:t>زيادة خبرة الباحث ومعرفته باجراء البحوث والتوصل لحقائق جديدة ومفيدة</a:t>
            </a:r>
          </a:p>
          <a:p>
            <a:pPr algn="r" rtl="1"/>
            <a:r>
              <a:rPr lang="ar-IQ" sz="3600" dirty="0">
                <a:cs typeface="+mj-cs"/>
              </a:rPr>
              <a:t>تعزيز ثقة الباحث بنفسه وزيادة اعتماده على نفسه</a:t>
            </a:r>
          </a:p>
          <a:p>
            <a:pPr algn="r" rtl="1"/>
            <a:r>
              <a:rPr lang="ar-IQ" sz="3600" dirty="0">
                <a:cs typeface="+mj-cs"/>
              </a:rPr>
              <a:t>تزيد من خبرة الباحث باستخراج المعلومة من المصادر العلمية</a:t>
            </a:r>
          </a:p>
          <a:p>
            <a:pPr algn="r" rtl="1"/>
            <a:r>
              <a:rPr lang="ar-IQ" sz="3600" dirty="0">
                <a:cs typeface="+mj-cs"/>
              </a:rPr>
              <a:t>يساعد  الباحث على النقد والتحليل</a:t>
            </a:r>
          </a:p>
          <a:p>
            <a:pPr algn="r" rtl="1"/>
            <a:r>
              <a:rPr lang="ar-IQ" sz="3600" dirty="0">
                <a:cs typeface="+mj-cs"/>
              </a:rPr>
              <a:t>يعلم الباحث الصبر </a:t>
            </a:r>
          </a:p>
          <a:p>
            <a:pPr algn="r" rtl="1"/>
            <a:r>
              <a:rPr lang="ar-IQ" sz="3600" dirty="0">
                <a:cs typeface="+mj-cs"/>
              </a:rPr>
              <a:t>يزيد من رغبة الباحث في القراءة</a:t>
            </a:r>
            <a:endParaRPr lang="en-US" sz="3600" dirty="0">
              <a:cs typeface="+mj-cs"/>
            </a:endParaRPr>
          </a:p>
        </p:txBody>
      </p:sp>
    </p:spTree>
    <p:extLst>
      <p:ext uri="{BB962C8B-B14F-4D97-AF65-F5344CB8AC3E}">
        <p14:creationId xmlns:p14="http://schemas.microsoft.com/office/powerpoint/2010/main" val="1787331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2A7F-BA6A-4533-B1FB-B23B33BC44D2}"/>
              </a:ext>
            </a:extLst>
          </p:cNvPr>
          <p:cNvSpPr>
            <a:spLocks noGrp="1"/>
          </p:cNvSpPr>
          <p:nvPr>
            <p:ph type="title"/>
          </p:nvPr>
        </p:nvSpPr>
        <p:spPr/>
        <p:txBody>
          <a:bodyPr/>
          <a:lstStyle/>
          <a:p>
            <a:pPr algn="ctr" rtl="1"/>
            <a:r>
              <a:rPr lang="ar-IQ" dirty="0"/>
              <a:t>اهمية البحث العلمي للمجتمع</a:t>
            </a:r>
            <a:endParaRPr lang="en-US" dirty="0"/>
          </a:p>
        </p:txBody>
      </p:sp>
      <p:sp>
        <p:nvSpPr>
          <p:cNvPr id="3" name="Content Placeholder 2">
            <a:extLst>
              <a:ext uri="{FF2B5EF4-FFF2-40B4-BE49-F238E27FC236}">
                <a16:creationId xmlns:a16="http://schemas.microsoft.com/office/drawing/2014/main" id="{50B7367E-4EFA-4E66-AA21-4C37B8E8D024}"/>
              </a:ext>
            </a:extLst>
          </p:cNvPr>
          <p:cNvSpPr>
            <a:spLocks noGrp="1"/>
          </p:cNvSpPr>
          <p:nvPr>
            <p:ph idx="1"/>
          </p:nvPr>
        </p:nvSpPr>
        <p:spPr/>
        <p:txBody>
          <a:bodyPr>
            <a:normAutofit/>
          </a:bodyPr>
          <a:lstStyle/>
          <a:p>
            <a:pPr algn="r" rtl="1"/>
            <a:r>
              <a:rPr lang="ar-IQ" sz="4000" dirty="0">
                <a:cs typeface="+mj-cs"/>
              </a:rPr>
              <a:t>يساعد المجتمعات على التخلص من المشكلات التي تعاني منها</a:t>
            </a:r>
          </a:p>
          <a:p>
            <a:pPr algn="r" rtl="1"/>
            <a:r>
              <a:rPr lang="ar-IQ" sz="4000" dirty="0">
                <a:cs typeface="+mj-cs"/>
              </a:rPr>
              <a:t>يساعد على تقدم المجتمع في مختلف المجالات</a:t>
            </a:r>
          </a:p>
          <a:p>
            <a:pPr algn="r" rtl="1"/>
            <a:r>
              <a:rPr lang="ar-IQ" sz="4000" dirty="0">
                <a:cs typeface="+mj-cs"/>
              </a:rPr>
              <a:t>يقوم بتصحيح المعلومات الخاطئة بشان ظاهرة ما</a:t>
            </a:r>
          </a:p>
          <a:p>
            <a:pPr algn="r" rtl="1"/>
            <a:endParaRPr lang="en-US" sz="4000" dirty="0">
              <a:cs typeface="+mj-cs"/>
            </a:endParaRPr>
          </a:p>
        </p:txBody>
      </p:sp>
    </p:spTree>
    <p:extLst>
      <p:ext uri="{BB962C8B-B14F-4D97-AF65-F5344CB8AC3E}">
        <p14:creationId xmlns:p14="http://schemas.microsoft.com/office/powerpoint/2010/main" val="3318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p:txBody>
          <a:bodyPr/>
          <a:lstStyle/>
          <a:p>
            <a:pPr algn="ctr" rtl="1"/>
            <a:r>
              <a:rPr lang="ar-IQ" dirty="0"/>
              <a:t> مواصفات البحث العلمي الجيد</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sz="half" idx="1"/>
          </p:nvPr>
        </p:nvSpPr>
        <p:spPr>
          <a:ln>
            <a:solidFill>
              <a:srgbClr val="C00000"/>
            </a:solidFill>
          </a:ln>
        </p:spPr>
        <p:txBody>
          <a:bodyPr>
            <a:noAutofit/>
          </a:bodyPr>
          <a:lstStyle/>
          <a:p>
            <a:pPr marL="742950" indent="-514350" algn="just" rtl="1">
              <a:buFont typeface="+mj-lt"/>
              <a:buAutoNum type="arabicParenR" startAt="6"/>
            </a:pPr>
            <a:r>
              <a:rPr lang="ar-IQ" sz="3200" b="1" dirty="0">
                <a:latin typeface="Times New Roman" panose="02020603050405020304" pitchFamily="18" charset="0"/>
                <a:ea typeface="Times New Roman"/>
                <a:cs typeface="Times New Roman" panose="02020603050405020304" pitchFamily="18" charset="0"/>
              </a:rPr>
              <a:t>وضوح اسلوب الكتابة</a:t>
            </a:r>
          </a:p>
          <a:p>
            <a:pPr marL="742950" indent="-514350" algn="just" rtl="1">
              <a:buFont typeface="+mj-lt"/>
              <a:buAutoNum type="arabicParenR" startAt="6"/>
            </a:pPr>
            <a:r>
              <a:rPr lang="ar-IQ" sz="3200" b="1" dirty="0">
                <a:latin typeface="Times New Roman" panose="02020603050405020304" pitchFamily="18" charset="0"/>
                <a:ea typeface="Times New Roman"/>
                <a:cs typeface="Times New Roman" panose="02020603050405020304" pitchFamily="18" charset="0"/>
              </a:rPr>
              <a:t> الترابط بين اجزاء البحث</a:t>
            </a:r>
          </a:p>
          <a:p>
            <a:pPr marL="742950" indent="-514350" algn="just" rtl="1">
              <a:buFont typeface="+mj-lt"/>
              <a:buAutoNum type="arabicParenR" startAt="6"/>
            </a:pPr>
            <a:r>
              <a:rPr lang="ar-IQ" sz="3200" b="1" dirty="0">
                <a:latin typeface="Times New Roman" panose="02020603050405020304" pitchFamily="18" charset="0"/>
                <a:ea typeface="Times New Roman"/>
                <a:cs typeface="Times New Roman" panose="02020603050405020304" pitchFamily="18" charset="0"/>
              </a:rPr>
              <a:t> مدى الاسهام او الاضافة للمعرفة</a:t>
            </a:r>
          </a:p>
          <a:p>
            <a:pPr marL="742950" indent="-514350" algn="just" rtl="1">
              <a:buFont typeface="+mj-lt"/>
              <a:buAutoNum type="arabicParenR" startAt="6"/>
            </a:pPr>
            <a:r>
              <a:rPr lang="ar-IQ" sz="3200" b="1" dirty="0">
                <a:latin typeface="Times New Roman" panose="02020603050405020304" pitchFamily="18" charset="0"/>
                <a:ea typeface="Times New Roman"/>
                <a:cs typeface="Times New Roman" panose="02020603050405020304" pitchFamily="18" charset="0"/>
              </a:rPr>
              <a:t> توفر المصادر عن موضوع البحث</a:t>
            </a:r>
          </a:p>
          <a:p>
            <a:pPr marL="742950" indent="-514350" algn="just" rtl="1">
              <a:buFont typeface="+mj-lt"/>
              <a:buAutoNum type="arabicParenR" startAt="6"/>
            </a:pPr>
            <a:r>
              <a:rPr lang="ar-IQ" sz="3200" b="1" dirty="0">
                <a:latin typeface="Times New Roman" panose="02020603050405020304" pitchFamily="18" charset="0"/>
                <a:ea typeface="Times New Roman"/>
                <a:cs typeface="Times New Roman" panose="02020603050405020304" pitchFamily="18" charset="0"/>
              </a:rPr>
              <a:t> الابتعاد عن التحيز في ذكر نتائج البحث</a:t>
            </a:r>
          </a:p>
          <a:p>
            <a:pPr indent="0" algn="just" rtl="1">
              <a:buNone/>
            </a:pPr>
            <a:endParaRPr lang="ar-IQ" sz="3200" b="1" dirty="0">
              <a:latin typeface="Times New Roman" panose="02020603050405020304" pitchFamily="18" charset="0"/>
              <a:ea typeface="Times New Roman"/>
              <a:cs typeface="Times New Roman" panose="02020603050405020304" pitchFamily="18" charset="0"/>
            </a:endParaRPr>
          </a:p>
        </p:txBody>
      </p:sp>
      <p:sp>
        <p:nvSpPr>
          <p:cNvPr id="4" name="Content Placeholder 3">
            <a:extLst>
              <a:ext uri="{FF2B5EF4-FFF2-40B4-BE49-F238E27FC236}">
                <a16:creationId xmlns:a16="http://schemas.microsoft.com/office/drawing/2014/main" id="{97192C60-33FC-4C63-AC1C-54ACE7FD6ECB}"/>
              </a:ext>
            </a:extLst>
          </p:cNvPr>
          <p:cNvSpPr>
            <a:spLocks noGrp="1"/>
          </p:cNvSpPr>
          <p:nvPr>
            <p:ph sz="half" idx="2"/>
          </p:nvPr>
        </p:nvSpPr>
        <p:spPr>
          <a:ln>
            <a:solidFill>
              <a:srgbClr val="C00000"/>
            </a:solidFill>
          </a:ln>
        </p:spPr>
        <p:txBody>
          <a:bodyPr>
            <a:normAutofit/>
          </a:bodyPr>
          <a:lstStyle/>
          <a:p>
            <a:pPr marL="742950" indent="-514350" algn="just" rtl="1">
              <a:buFont typeface="+mj-lt"/>
              <a:buAutoNum type="arabicParenR"/>
            </a:pPr>
            <a:r>
              <a:rPr lang="ar-QA" sz="3600" b="1" dirty="0">
                <a:latin typeface="Times New Roman" panose="02020603050405020304" pitchFamily="18" charset="0"/>
                <a:ea typeface="Times New Roman"/>
                <a:cs typeface="Times New Roman" panose="02020603050405020304" pitchFamily="18" charset="0"/>
              </a:rPr>
              <a:t> </a:t>
            </a:r>
            <a:r>
              <a:rPr lang="ar-IQ" sz="3600" b="1" dirty="0">
                <a:latin typeface="Times New Roman" panose="02020603050405020304" pitchFamily="18" charset="0"/>
                <a:ea typeface="Times New Roman"/>
                <a:cs typeface="Times New Roman" panose="02020603050405020304" pitchFamily="18" charset="0"/>
              </a:rPr>
              <a:t>العنوان الواضح والشامل للبحث</a:t>
            </a:r>
          </a:p>
          <a:p>
            <a:pPr marL="742950" indent="-514350" algn="just" rtl="1">
              <a:buFont typeface="+mj-lt"/>
              <a:buAutoNum type="arabicParenR"/>
            </a:pPr>
            <a:r>
              <a:rPr lang="ar-IQ" sz="3600" b="1" dirty="0">
                <a:latin typeface="Times New Roman" panose="02020603050405020304" pitchFamily="18" charset="0"/>
                <a:ea typeface="Times New Roman"/>
                <a:cs typeface="Times New Roman" panose="02020603050405020304" pitchFamily="18" charset="0"/>
              </a:rPr>
              <a:t> تخطيط حدود البحث </a:t>
            </a:r>
          </a:p>
          <a:p>
            <a:pPr marL="742950" indent="-514350" algn="just" rtl="1">
              <a:buFont typeface="+mj-lt"/>
              <a:buAutoNum type="arabicParenR"/>
            </a:pPr>
            <a:r>
              <a:rPr lang="ar-IQ" sz="3600" b="1" dirty="0">
                <a:latin typeface="Times New Roman" panose="02020603050405020304" pitchFamily="18" charset="0"/>
                <a:ea typeface="Times New Roman"/>
                <a:cs typeface="Times New Roman" panose="02020603050405020304" pitchFamily="18" charset="0"/>
              </a:rPr>
              <a:t> الالمام الكافي بموضوع البحث</a:t>
            </a:r>
          </a:p>
          <a:p>
            <a:pPr marL="742950" indent="-514350" algn="just" rtl="1">
              <a:buFont typeface="+mj-lt"/>
              <a:buAutoNum type="arabicParenR"/>
            </a:pPr>
            <a:r>
              <a:rPr lang="ar-IQ" sz="3600" b="1" dirty="0">
                <a:latin typeface="Times New Roman" panose="02020603050405020304" pitchFamily="18" charset="0"/>
                <a:ea typeface="Times New Roman"/>
                <a:cs typeface="Times New Roman" panose="02020603050405020304" pitchFamily="18" charset="0"/>
              </a:rPr>
              <a:t> توفر الوقت الكافي للباحث</a:t>
            </a:r>
          </a:p>
          <a:p>
            <a:pPr marL="742950" indent="-514350" algn="just" rtl="1">
              <a:buFont typeface="+mj-lt"/>
              <a:buAutoNum type="arabicParenR"/>
            </a:pPr>
            <a:r>
              <a:rPr lang="ar-IQ" sz="3600" b="1" dirty="0">
                <a:latin typeface="Times New Roman" panose="02020603050405020304" pitchFamily="18" charset="0"/>
                <a:ea typeface="Times New Roman"/>
                <a:cs typeface="Times New Roman" panose="02020603050405020304" pitchFamily="18" charset="0"/>
              </a:rPr>
              <a:t> الاسناد</a:t>
            </a:r>
          </a:p>
        </p:txBody>
      </p:sp>
    </p:spTree>
    <p:extLst>
      <p:ext uri="{BB962C8B-B14F-4D97-AF65-F5344CB8AC3E}">
        <p14:creationId xmlns:p14="http://schemas.microsoft.com/office/powerpoint/2010/main" val="2246010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2000">
              <a:schemeClr val="accent1">
                <a:lumMod val="45000"/>
                <a:lumOff val="55000"/>
              </a:schemeClr>
            </a:gs>
            <a:gs pos="83000">
              <a:schemeClr val="accent1">
                <a:lumMod val="45000"/>
                <a:lumOff val="55000"/>
              </a:schemeClr>
            </a:gs>
            <a:gs pos="100000">
              <a:schemeClr val="accent1">
                <a:lumMod val="30000"/>
                <a:lumOff val="70000"/>
              </a:schemeClr>
            </a:gs>
          </a:gsLst>
          <a:lin ang="81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p:txBody>
          <a:bodyPr/>
          <a:lstStyle/>
          <a:p>
            <a:pPr algn="ctr" rtl="1"/>
            <a:r>
              <a:rPr lang="ar-IQ" dirty="0"/>
              <a:t> مواصفات البحث العلمي الجيد</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sz="half" idx="1"/>
          </p:nvPr>
        </p:nvSpPr>
        <p:spPr>
          <a:ln>
            <a:solidFill>
              <a:srgbClr val="FF0000"/>
            </a:solidFill>
          </a:ln>
        </p:spPr>
        <p:txBody>
          <a:bodyPr>
            <a:noAutofit/>
          </a:bodyPr>
          <a:lstStyle/>
          <a:p>
            <a:pPr marL="685800" indent="-457200" algn="just" rtl="1">
              <a:buFont typeface="+mj-lt"/>
              <a:buAutoNum type="arabicParenR" startAt="11"/>
            </a:pPr>
            <a:r>
              <a:rPr lang="ar-IQ" sz="3200" b="1" dirty="0">
                <a:latin typeface="Times New Roman" panose="02020603050405020304" pitchFamily="18" charset="0"/>
                <a:ea typeface="Times New Roman"/>
                <a:cs typeface="Times New Roman" panose="02020603050405020304" pitchFamily="18" charset="0"/>
              </a:rPr>
              <a:t>التنظيم</a:t>
            </a:r>
          </a:p>
          <a:p>
            <a:pPr marL="685800" indent="-457200" algn="just" rtl="1">
              <a:buFont typeface="+mj-lt"/>
              <a:buAutoNum type="arabicParenR" startAt="11"/>
            </a:pPr>
            <a:r>
              <a:rPr lang="ar-SY" sz="3200" b="1" dirty="0">
                <a:latin typeface="Times New Roman" panose="02020603050405020304" pitchFamily="18" charset="0"/>
                <a:ea typeface="Times New Roman"/>
                <a:cs typeface="Times New Roman" panose="02020603050405020304" pitchFamily="18" charset="0"/>
              </a:rPr>
              <a:t>الكشف عن الأسباب وتقييم النتائج</a:t>
            </a:r>
            <a:endParaRPr lang="ar-IQ" sz="3200" b="1" dirty="0">
              <a:latin typeface="Times New Roman" panose="02020603050405020304" pitchFamily="18" charset="0"/>
              <a:ea typeface="Times New Roman"/>
              <a:cs typeface="Times New Roman" panose="02020603050405020304" pitchFamily="18" charset="0"/>
            </a:endParaRPr>
          </a:p>
          <a:p>
            <a:pPr marL="685800" indent="-457200" algn="just" rtl="1">
              <a:buFont typeface="+mj-lt"/>
              <a:buAutoNum type="arabicParenR" startAt="11"/>
            </a:pPr>
            <a:r>
              <a:rPr lang="ar-IQ" sz="3200" b="1" dirty="0">
                <a:latin typeface="Times New Roman" panose="02020603050405020304" pitchFamily="18" charset="0"/>
                <a:ea typeface="Times New Roman"/>
                <a:cs typeface="Times New Roman" panose="02020603050405020304" pitchFamily="18" charset="0"/>
              </a:rPr>
              <a:t>الشمولية والتعميم</a:t>
            </a:r>
          </a:p>
          <a:p>
            <a:pPr marL="685800" indent="-457200" algn="just" rtl="1">
              <a:buFont typeface="+mj-lt"/>
              <a:buAutoNum type="arabicParenR" startAt="11"/>
            </a:pPr>
            <a:r>
              <a:rPr lang="ar-IQ" sz="3200" b="1" dirty="0">
                <a:latin typeface="Times New Roman" panose="02020603050405020304" pitchFamily="18" charset="0"/>
                <a:ea typeface="Times New Roman"/>
                <a:cs typeface="Times New Roman" panose="02020603050405020304" pitchFamily="18" charset="0"/>
              </a:rPr>
              <a:t>دقة الصياغات</a:t>
            </a:r>
          </a:p>
          <a:p>
            <a:pPr marL="685800" indent="-457200" algn="just" rtl="1">
              <a:buFont typeface="+mj-lt"/>
              <a:buAutoNum type="arabicParenR" startAt="11"/>
            </a:pPr>
            <a:r>
              <a:rPr lang="ar-IQ" sz="3200" b="1" dirty="0">
                <a:latin typeface="Times New Roman" panose="02020603050405020304" pitchFamily="18" charset="0"/>
                <a:cs typeface="Times New Roman" panose="02020603050405020304" pitchFamily="18" charset="0"/>
              </a:rPr>
              <a:t>التحليل واستمرار البحث</a:t>
            </a:r>
          </a:p>
          <a:p>
            <a:pPr marL="685800" indent="-457200" algn="just" rtl="1">
              <a:buFont typeface="+mj-lt"/>
              <a:buAutoNum type="arabicParenR" startAt="11"/>
            </a:pPr>
            <a:r>
              <a:rPr lang="ar-IQ" sz="3200" b="1" dirty="0">
                <a:latin typeface="Times New Roman" panose="02020603050405020304" pitchFamily="18" charset="0"/>
                <a:ea typeface="Times New Roman"/>
                <a:cs typeface="Times New Roman" panose="02020603050405020304" pitchFamily="18" charset="0"/>
              </a:rPr>
              <a:t>الجوانب الشكلية</a:t>
            </a:r>
          </a:p>
        </p:txBody>
      </p:sp>
      <p:sp>
        <p:nvSpPr>
          <p:cNvPr id="4" name="Content Placeholder 3">
            <a:extLst>
              <a:ext uri="{FF2B5EF4-FFF2-40B4-BE49-F238E27FC236}">
                <a16:creationId xmlns:a16="http://schemas.microsoft.com/office/drawing/2014/main" id="{97192C60-33FC-4C63-AC1C-54ACE7FD6ECB}"/>
              </a:ext>
            </a:extLst>
          </p:cNvPr>
          <p:cNvSpPr>
            <a:spLocks noGrp="1"/>
          </p:cNvSpPr>
          <p:nvPr>
            <p:ph sz="half" idx="2"/>
          </p:nvPr>
        </p:nvSpPr>
        <p:spPr>
          <a:ln>
            <a:solidFill>
              <a:srgbClr val="FF0000"/>
            </a:solidFill>
          </a:ln>
        </p:spPr>
        <p:txBody>
          <a:bodyPr>
            <a:normAutofit/>
          </a:bodyPr>
          <a:lstStyle/>
          <a:p>
            <a:pPr marL="685800" indent="-457200" algn="just" rtl="1">
              <a:buFont typeface="+mj-lt"/>
              <a:buAutoNum type="arabicParenR" startAt="11"/>
            </a:pPr>
            <a:r>
              <a:rPr lang="ar-IQ" sz="3200" b="1" dirty="0">
                <a:latin typeface="Times New Roman" panose="02020603050405020304" pitchFamily="18" charset="0"/>
                <a:ea typeface="Times New Roman"/>
                <a:cs typeface="Times New Roman" panose="02020603050405020304" pitchFamily="18" charset="0"/>
              </a:rPr>
              <a:t>الموضوعية</a:t>
            </a:r>
          </a:p>
          <a:p>
            <a:pPr marL="685800" indent="-457200" algn="just" rtl="1">
              <a:buFont typeface="+mj-lt"/>
              <a:buAutoNum type="arabicParenR" startAt="11"/>
            </a:pPr>
            <a:r>
              <a:rPr lang="ar-IQ" sz="3200" b="1" dirty="0">
                <a:latin typeface="Times New Roman" panose="02020603050405020304" pitchFamily="18" charset="0"/>
                <a:ea typeface="Times New Roman"/>
                <a:cs typeface="Times New Roman" panose="02020603050405020304" pitchFamily="18" charset="0"/>
              </a:rPr>
              <a:t>الدقة</a:t>
            </a:r>
          </a:p>
          <a:p>
            <a:pPr marL="685800" indent="-457200" algn="just" rtl="1">
              <a:buFont typeface="+mj-lt"/>
              <a:buAutoNum type="arabicParenR" startAt="11"/>
            </a:pPr>
            <a:r>
              <a:rPr lang="ar-IQ" sz="3200" b="1" dirty="0">
                <a:latin typeface="Times New Roman" panose="02020603050405020304" pitchFamily="18" charset="0"/>
                <a:ea typeface="Times New Roman"/>
                <a:cs typeface="Times New Roman" panose="02020603050405020304" pitchFamily="18" charset="0"/>
              </a:rPr>
              <a:t>امكانية تكرار النتائج</a:t>
            </a:r>
          </a:p>
          <a:p>
            <a:pPr marL="685800" indent="-457200" algn="just" rtl="1">
              <a:buFont typeface="+mj-lt"/>
              <a:buAutoNum type="arabicParenR" startAt="11"/>
            </a:pPr>
            <a:r>
              <a:rPr lang="ar-IQ" sz="3200" b="1" dirty="0">
                <a:latin typeface="Times New Roman" panose="02020603050405020304" pitchFamily="18" charset="0"/>
                <a:ea typeface="Times New Roman"/>
                <a:cs typeface="Times New Roman" panose="02020603050405020304" pitchFamily="18" charset="0"/>
              </a:rPr>
              <a:t>التبسيط والاختصار</a:t>
            </a:r>
          </a:p>
          <a:p>
            <a:pPr marL="685800" indent="-457200" algn="just" rtl="1">
              <a:buFont typeface="+mj-lt"/>
              <a:buAutoNum type="arabicParenR" startAt="11"/>
            </a:pPr>
            <a:r>
              <a:rPr lang="ar-IQ" sz="3200" b="1" dirty="0">
                <a:latin typeface="Times New Roman" panose="02020603050405020304" pitchFamily="18" charset="0"/>
                <a:ea typeface="Times New Roman"/>
                <a:cs typeface="Times New Roman" panose="02020603050405020304" pitchFamily="18" charset="0"/>
              </a:rPr>
              <a:t>تحديد الهدف</a:t>
            </a:r>
          </a:p>
          <a:p>
            <a:pPr marL="685800" indent="-457200" algn="just" rtl="1">
              <a:buFont typeface="+mj-lt"/>
              <a:buAutoNum type="arabicParenR" startAt="11"/>
            </a:pPr>
            <a:r>
              <a:rPr lang="ar-IQ" sz="3200" b="1" dirty="0">
                <a:latin typeface="Times New Roman" panose="02020603050405020304" pitchFamily="18" charset="0"/>
                <a:ea typeface="Times New Roman"/>
                <a:cs typeface="Times New Roman" panose="02020603050405020304" pitchFamily="18" charset="0"/>
              </a:rPr>
              <a:t>الاستمرارية والتواصل</a:t>
            </a:r>
          </a:p>
          <a:p>
            <a:pPr marL="685800" indent="-457200" algn="just" rtl="1">
              <a:buFont typeface="+mj-lt"/>
              <a:buAutoNum type="arabicParenR" startAt="11"/>
            </a:pPr>
            <a:r>
              <a:rPr lang="ar-IQ" sz="3200" b="1" dirty="0">
                <a:latin typeface="Times New Roman" panose="02020603050405020304" pitchFamily="18" charset="0"/>
                <a:ea typeface="Times New Roman"/>
                <a:cs typeface="Times New Roman" panose="02020603050405020304" pitchFamily="18" charset="0"/>
              </a:rPr>
              <a:t>التراكمية</a:t>
            </a:r>
          </a:p>
          <a:p>
            <a:pPr marL="685800" indent="-457200" algn="just" rtl="1">
              <a:buFont typeface="+mj-lt"/>
              <a:buAutoNum type="arabicParenR" startAt="11"/>
            </a:pPr>
            <a:endParaRPr lang="ar-IQ" sz="3200" b="1" dirty="0">
              <a:latin typeface="Times New Roman" panose="02020603050405020304" pitchFamily="18" charset="0"/>
              <a:ea typeface="Times New Roman"/>
              <a:cs typeface="Times New Roman" panose="02020603050405020304" pitchFamily="18" charset="0"/>
            </a:endParaRPr>
          </a:p>
          <a:p>
            <a:pPr marL="685800" indent="-457200" algn="just" rtl="1">
              <a:buFont typeface="+mj-lt"/>
              <a:buAutoNum type="arabicParenR" startAt="11"/>
            </a:pPr>
            <a:endParaRPr lang="ar-IQ" sz="3200" b="1" dirty="0">
              <a:latin typeface="Times New Roman" panose="02020603050405020304" pitchFamily="18" charset="0"/>
              <a:ea typeface="Times New Roman"/>
              <a:cs typeface="Times New Roman" panose="02020603050405020304" pitchFamily="18" charset="0"/>
            </a:endParaRPr>
          </a:p>
          <a:p>
            <a:pPr indent="0" algn="just" rtl="1">
              <a:buNone/>
            </a:pPr>
            <a:endParaRPr lang="ar-IQ" sz="3200" b="1" dirty="0">
              <a:latin typeface="Times New Roman" panose="02020603050405020304" pitchFamily="18" charset="0"/>
              <a:ea typeface="Times New Roman"/>
              <a:cs typeface="Times New Roman" panose="02020603050405020304" pitchFamily="18" charset="0"/>
            </a:endParaRPr>
          </a:p>
          <a:p>
            <a:pPr indent="0" algn="just" rtl="1">
              <a:buNone/>
            </a:pPr>
            <a:endParaRPr lang="ar-IQ" sz="3200" b="1" dirty="0">
              <a:latin typeface="Times New Roman" panose="02020603050405020304" pitchFamily="18" charset="0"/>
              <a:ea typeface="Times New Roman"/>
              <a:cs typeface="Times New Roman" panose="02020603050405020304" pitchFamily="18" charset="0"/>
            </a:endParaRPr>
          </a:p>
          <a:p>
            <a:pPr marL="742950" indent="-514350" algn="just" rtl="1">
              <a:buFont typeface="+mj-lt"/>
              <a:buAutoNum type="arabicParenR"/>
            </a:pPr>
            <a:endParaRPr lang="ar-IQ" sz="3200" b="1" dirty="0">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1185525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26565">
              <a:srgbClr val="FFFFFF"/>
            </a:gs>
            <a:gs pos="0">
              <a:schemeClr val="accent1">
                <a:lumMod val="0"/>
                <a:lumOff val="100000"/>
              </a:schemeClr>
            </a:gs>
            <a:gs pos="35000">
              <a:schemeClr val="accent1">
                <a:lumMod val="0"/>
                <a:lumOff val="100000"/>
              </a:schemeClr>
            </a:gs>
            <a:gs pos="83000">
              <a:schemeClr val="accent1">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4618-6F30-44B3-9332-AD1BBCF58625}"/>
              </a:ext>
            </a:extLst>
          </p:cNvPr>
          <p:cNvSpPr>
            <a:spLocks noGrp="1"/>
          </p:cNvSpPr>
          <p:nvPr>
            <p:ph type="title"/>
          </p:nvPr>
        </p:nvSpPr>
        <p:spPr>
          <a:xfrm>
            <a:off x="838200" y="365125"/>
            <a:ext cx="10515600" cy="924029"/>
          </a:xfrm>
        </p:spPr>
        <p:txBody>
          <a:bodyPr/>
          <a:lstStyle/>
          <a:p>
            <a:pPr algn="ctr" rtl="1"/>
            <a:r>
              <a:rPr lang="ar-IQ" dirty="0"/>
              <a:t> مواصفات البحث العلمي الجيد</a:t>
            </a:r>
            <a:endParaRPr lang="en-US" dirty="0"/>
          </a:p>
        </p:txBody>
      </p:sp>
      <p:sp>
        <p:nvSpPr>
          <p:cNvPr id="3" name="Content Placeholder 2">
            <a:extLst>
              <a:ext uri="{FF2B5EF4-FFF2-40B4-BE49-F238E27FC236}">
                <a16:creationId xmlns:a16="http://schemas.microsoft.com/office/drawing/2014/main" id="{C3B80265-1E8F-445B-9611-C2DC67F33DE7}"/>
              </a:ext>
            </a:extLst>
          </p:cNvPr>
          <p:cNvSpPr>
            <a:spLocks noGrp="1"/>
          </p:cNvSpPr>
          <p:nvPr>
            <p:ph idx="1"/>
          </p:nvPr>
        </p:nvSpPr>
        <p:spPr>
          <a:xfrm>
            <a:off x="838200" y="1253331"/>
            <a:ext cx="10515600" cy="5460290"/>
          </a:xfrm>
        </p:spPr>
        <p:txBody>
          <a:bodyPr>
            <a:noAutofit/>
          </a:bodyPr>
          <a:lstStyle/>
          <a:p>
            <a:pPr indent="0" algn="just" rtl="1">
              <a:buNone/>
            </a:pPr>
            <a:r>
              <a:rPr lang="ar-IQ" sz="3600" b="1" i="1" dirty="0">
                <a:latin typeface="Times New Roman" panose="02020603050405020304" pitchFamily="18" charset="0"/>
                <a:ea typeface="Times New Roman"/>
                <a:cs typeface="Times New Roman" panose="02020603050405020304" pitchFamily="18" charset="0"/>
              </a:rPr>
              <a:t>1-</a:t>
            </a:r>
            <a:r>
              <a:rPr lang="ar-QA" sz="3600" b="1" dirty="0">
                <a:latin typeface="Times New Roman" panose="02020603050405020304" pitchFamily="18" charset="0"/>
                <a:ea typeface="Times New Roman"/>
                <a:cs typeface="Times New Roman" panose="02020603050405020304" pitchFamily="18" charset="0"/>
              </a:rPr>
              <a:t> </a:t>
            </a:r>
            <a:r>
              <a:rPr lang="ar-IQ" sz="3600" b="1" dirty="0">
                <a:latin typeface="Times New Roman" panose="02020603050405020304" pitchFamily="18" charset="0"/>
                <a:ea typeface="Times New Roman"/>
                <a:cs typeface="Times New Roman" panose="02020603050405020304" pitchFamily="18" charset="0"/>
              </a:rPr>
              <a:t>العنوان الواضح والشامل للبحث-اختيار </a:t>
            </a:r>
            <a:r>
              <a:rPr lang="ar-IQ" sz="3600" dirty="0">
                <a:latin typeface="Times New Roman" panose="02020603050405020304" pitchFamily="18" charset="0"/>
                <a:ea typeface="Times New Roman"/>
                <a:cs typeface="Times New Roman" panose="02020603050405020304" pitchFamily="18" charset="0"/>
              </a:rPr>
              <a:t>العنوان مهم جدا للتعريف بالبحث من البداية ، وينبغي ان تتوفر فيه3 سمات(الشمولية والوضوح والدلالة).</a:t>
            </a:r>
          </a:p>
          <a:p>
            <a:pPr indent="0" algn="just" rtl="1">
              <a:buNone/>
            </a:pPr>
            <a:r>
              <a:rPr lang="ar-IQ" sz="3600" b="1" dirty="0">
                <a:latin typeface="Times New Roman" panose="02020603050405020304" pitchFamily="18" charset="0"/>
                <a:ea typeface="Times New Roman"/>
                <a:cs typeface="Times New Roman" panose="02020603050405020304" pitchFamily="18" charset="0"/>
              </a:rPr>
              <a:t>2- تخطيط حدود البحث </a:t>
            </a:r>
            <a:r>
              <a:rPr lang="ar-IQ" sz="3600" dirty="0">
                <a:latin typeface="Times New Roman" panose="02020603050405020304" pitchFamily="18" charset="0"/>
                <a:ea typeface="Times New Roman"/>
                <a:cs typeface="Times New Roman" panose="02020603050405020304" pitchFamily="18" charset="0"/>
              </a:rPr>
              <a:t>– من الضروري صياغة موضوع البحث بحسب المكان والزمان لتجنب التخبط والدخول بمواضيع متفرقة وغير محددة.</a:t>
            </a:r>
          </a:p>
          <a:p>
            <a:pPr indent="0" algn="just" rtl="1">
              <a:buNone/>
            </a:pPr>
            <a:r>
              <a:rPr lang="ar-IQ" sz="3600" b="1" dirty="0">
                <a:latin typeface="Times New Roman" panose="02020603050405020304" pitchFamily="18" charset="0"/>
                <a:ea typeface="Times New Roman"/>
                <a:cs typeface="Times New Roman" panose="02020603050405020304" pitchFamily="18" charset="0"/>
              </a:rPr>
              <a:t>3- الالمام الكافي بموضوع البحث-الباحث </a:t>
            </a:r>
            <a:r>
              <a:rPr lang="ar-IQ" sz="3600" dirty="0">
                <a:latin typeface="Times New Roman" panose="02020603050405020304" pitchFamily="18" charset="0"/>
                <a:ea typeface="Times New Roman"/>
                <a:cs typeface="Times New Roman" panose="02020603050405020304" pitchFamily="18" charset="0"/>
              </a:rPr>
              <a:t>يجب ان يكون ملما بموضوع البحث لخبرته او تخصصه او لقراءاته الواسعة في هذا المجال. </a:t>
            </a:r>
          </a:p>
        </p:txBody>
      </p:sp>
    </p:spTree>
    <p:extLst>
      <p:ext uri="{BB962C8B-B14F-4D97-AF65-F5344CB8AC3E}">
        <p14:creationId xmlns:p14="http://schemas.microsoft.com/office/powerpoint/2010/main" val="1126047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2085</TotalTime>
  <Words>1303</Words>
  <Application>Microsoft Office PowerPoint</Application>
  <PresentationFormat>Widescreen</PresentationFormat>
  <Paragraphs>149</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Times New Roman</vt:lpstr>
      <vt:lpstr>Wingdings</vt:lpstr>
      <vt:lpstr>Office Theme</vt:lpstr>
      <vt:lpstr>  مواصفات البحث العلمي الجيد</vt:lpstr>
      <vt:lpstr>البحث العلمي</vt:lpstr>
      <vt:lpstr>البحث العلمي</vt:lpstr>
      <vt:lpstr>البحث العلمي</vt:lpstr>
      <vt:lpstr>اهمية البحث العلمي  للباحث</vt:lpstr>
      <vt:lpstr>اهمية البحث العلمي للمجتمع</vt:lpstr>
      <vt:lpstr> مواصفات البحث العلمي الجيد</vt:lpstr>
      <vt:lpstr> مواصفات البحث العلمي الجيد</vt:lpstr>
      <vt:lpstr> مواصفات البحث العلمي الجيد</vt:lpstr>
      <vt:lpstr> مواصفات البحث العلمي الجيد</vt:lpstr>
      <vt:lpstr> مواصفات البحث العلمي الجيد</vt:lpstr>
      <vt:lpstr> مواصفات البحث العلمي الجيد</vt:lpstr>
      <vt:lpstr>مواصفات البحث العلمي</vt:lpstr>
      <vt:lpstr>مواصفات البحث العلمي</vt:lpstr>
      <vt:lpstr>مواصفات البحث العلمي</vt:lpstr>
      <vt:lpstr>مواصفات البحث العلمي</vt:lpstr>
      <vt:lpstr>مواصفات البحث العلمي</vt:lpstr>
      <vt:lpstr>مواصفات البحث العلمي</vt:lpstr>
      <vt:lpstr>صفات الباحث العلمي</vt:lpstr>
      <vt:lpstr>صفات الباحث العلمي</vt:lpstr>
      <vt:lpstr>صفات الباحث العلمي</vt:lpstr>
      <vt:lpstr>صفات الباحث العلمي</vt:lpstr>
      <vt:lpstr>صفات الباحث العلمي</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ندوة  مواصفات البحث الجيد</dc:title>
  <dc:creator>ryzn rip</dc:creator>
  <cp:lastModifiedBy>ryzn rip</cp:lastModifiedBy>
  <cp:revision>17</cp:revision>
  <dcterms:created xsi:type="dcterms:W3CDTF">2024-03-21T11:35:05Z</dcterms:created>
  <dcterms:modified xsi:type="dcterms:W3CDTF">2024-03-25T19:31:11Z</dcterms:modified>
</cp:coreProperties>
</file>