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5" r:id="rId2"/>
    <p:sldId id="732" r:id="rId3"/>
    <p:sldId id="685" r:id="rId4"/>
    <p:sldId id="726" r:id="rId5"/>
    <p:sldId id="675" r:id="rId6"/>
    <p:sldId id="676" r:id="rId7"/>
    <p:sldId id="737" r:id="rId8"/>
    <p:sldId id="733" r:id="rId9"/>
    <p:sldId id="707" r:id="rId10"/>
    <p:sldId id="711" r:id="rId11"/>
    <p:sldId id="709" r:id="rId12"/>
    <p:sldId id="739" r:id="rId13"/>
    <p:sldId id="712" r:id="rId14"/>
    <p:sldId id="713" r:id="rId15"/>
    <p:sldId id="549" r:id="rId16"/>
    <p:sldId id="553" r:id="rId17"/>
    <p:sldId id="631" r:id="rId18"/>
    <p:sldId id="740" r:id="rId19"/>
    <p:sldId id="741" r:id="rId20"/>
    <p:sldId id="729" r:id="rId21"/>
    <p:sldId id="730" r:id="rId22"/>
    <p:sldId id="731" r:id="rId23"/>
    <p:sldId id="744" r:id="rId24"/>
    <p:sldId id="747" r:id="rId25"/>
    <p:sldId id="746" r:id="rId26"/>
    <p:sldId id="474" r:id="rId27"/>
    <p:sldId id="34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000066"/>
    <a:srgbClr val="66FF66"/>
    <a:srgbClr val="66CCFF"/>
    <a:srgbClr val="66FF33"/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5" autoAdjust="0"/>
    <p:restoredTop sz="94683" autoAdjust="0"/>
  </p:normalViewPr>
  <p:slideViewPr>
    <p:cSldViewPr>
      <p:cViewPr>
        <p:scale>
          <a:sx n="50" d="100"/>
          <a:sy n="50" d="100"/>
        </p:scale>
        <p:origin x="-1806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171AF1-2DC4-4924-9374-0C1731AC8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95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MY" noProof="0" smtClean="0"/>
              <a:t>Click to edit Master text styles</a:t>
            </a:r>
          </a:p>
          <a:p>
            <a:pPr lvl="1"/>
            <a:r>
              <a:rPr lang="en-MY" noProof="0" smtClean="0"/>
              <a:t>Second level</a:t>
            </a:r>
          </a:p>
          <a:p>
            <a:pPr lvl="2"/>
            <a:r>
              <a:rPr lang="en-MY" noProof="0" smtClean="0"/>
              <a:t>Third level</a:t>
            </a:r>
          </a:p>
          <a:p>
            <a:pPr lvl="3"/>
            <a:r>
              <a:rPr lang="en-MY" noProof="0" smtClean="0"/>
              <a:t>Fourth level</a:t>
            </a:r>
          </a:p>
          <a:p>
            <a:pPr lvl="4"/>
            <a:r>
              <a:rPr lang="en-MY" noProof="0" smtClean="0"/>
              <a:t>Fifth level</a:t>
            </a:r>
          </a:p>
        </p:txBody>
      </p:sp>
      <p:sp>
        <p:nvSpPr>
          <p:cNvPr id="264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264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CC9841C-CE86-4259-BF6A-F01CB4833CA5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95751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C9841C-CE86-4259-BF6A-F01CB4833CA5}" type="slidenum">
              <a:rPr lang="en-MY" smtClean="0"/>
              <a:pPr>
                <a:defRPr/>
              </a:pPr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6754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C9841C-CE86-4259-BF6A-F01CB4833CA5}" type="slidenum">
              <a:rPr lang="en-MY" smtClean="0"/>
              <a:pPr>
                <a:defRPr/>
              </a:pPr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2342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 descr="slide_image_4_FF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186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9" descr="logo upm 1 copy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38200" y="762000"/>
            <a:ext cx="15541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053" name="Picture 20" descr="logo upm 1 copy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38200" y="762000"/>
            <a:ext cx="15541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6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wav"/><Relationship Id="rId7" Type="http://schemas.openxmlformats.org/officeDocument/2006/relationships/hyperlink" Target="https://ar.wikipedia.org/wiki/%D9%85%D8%B9%D8%B1%D9%81_%D8%A7%D9%84%D8%BA%D8%B1%D8%B6_%D8%A7%D9%84%D8%B1%D9%82%D9%85%D9%8A" TargetMode="External"/><Relationship Id="rId2" Type="http://schemas.microsoft.com/office/2007/relationships/media" Target="../media/media4.wav"/><Relationship Id="rId1" Type="http://schemas.openxmlformats.org/officeDocument/2006/relationships/tags" Target="../tags/tag5.xml"/><Relationship Id="rId6" Type="http://schemas.openxmlformats.org/officeDocument/2006/relationships/hyperlink" Target="https://ar.wikipedia.org/wiki/%D9%86%D8%B4%D8%B1_%D8%A3%D9%83%D8%A7%D8%AF%D9%8A%D9%85%D9%8A" TargetMode="Externa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6.png"/><Relationship Id="rId2" Type="http://schemas.microsoft.com/office/2007/relationships/media" Target="../media/media8.wav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Darth_Vader_Dark_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0" y="0"/>
            <a:ext cx="9159875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b="1" dirty="0" smtClean="0">
              <a:solidFill>
                <a:srgbClr val="99FF33"/>
              </a:solidFill>
            </a:endParaRPr>
          </a:p>
          <a:p>
            <a:pPr algn="ctr" rtl="1"/>
            <a:endParaRPr lang="en-US" sz="3900" b="1" dirty="0" smtClean="0">
              <a:solidFill>
                <a:srgbClr val="99FF33"/>
              </a:solidFill>
            </a:endParaRPr>
          </a:p>
          <a:p>
            <a:pPr algn="ctr" rtl="1"/>
            <a:endParaRPr lang="en-US" sz="3900" b="1" dirty="0">
              <a:solidFill>
                <a:srgbClr val="99FF33"/>
              </a:solidFill>
            </a:endParaRPr>
          </a:p>
          <a:p>
            <a:pPr algn="ctr" rtl="1"/>
            <a:r>
              <a:rPr lang="ar-IQ" sz="3900" b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نشر ومراجعة البحوث</a:t>
            </a:r>
            <a:r>
              <a:rPr lang="en-US" sz="3900" b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3900" b="1" dirty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من خلال </a:t>
            </a:r>
            <a:r>
              <a:rPr lang="ar-IQ" sz="3900" b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نظام</a:t>
            </a:r>
          </a:p>
          <a:p>
            <a:pPr algn="ctr" rtl="1"/>
            <a:r>
              <a:rPr lang="ar-IQ" sz="3900" b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3900" b="1" dirty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الارسال </a:t>
            </a:r>
            <a:r>
              <a:rPr lang="ar-IQ" sz="3900" b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الالكتروني </a:t>
            </a:r>
            <a:r>
              <a:rPr lang="en-US" sz="3900" b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OJS</a:t>
            </a:r>
          </a:p>
          <a:p>
            <a:pPr algn="ctr" rtl="1"/>
            <a:endParaRPr lang="en-US" sz="3900" b="1" dirty="0" smtClean="0">
              <a:solidFill>
                <a:srgbClr val="99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0" y="5334000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/>
            <a:r>
              <a:rPr lang="en-US" b="1" dirty="0" smtClean="0">
                <a:solidFill>
                  <a:schemeClr val="bg1"/>
                </a:solidFill>
                <a:latin typeface="Tempus Sans ITC" pitchFamily="82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Dr</a:t>
            </a:r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Wakas</a:t>
            </a:r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 S. </a:t>
            </a:r>
            <a:r>
              <a:rPr lang="en-US" b="1" dirty="0" err="1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Khalaf</a:t>
            </a:r>
            <a:endParaRPr lang="en-US" b="1" dirty="0">
              <a:solidFill>
                <a:schemeClr val="bg1"/>
              </a:solidFill>
              <a:latin typeface="Segoe UI Symbol" pitchFamily="34" charset="0"/>
              <a:ea typeface="Segoe UI Symbol" pitchFamily="34" charset="0"/>
            </a:endParaRPr>
          </a:p>
          <a:p>
            <a:pPr rtl="1"/>
            <a:r>
              <a:rPr lang="en-US" b="1" dirty="0" smtClean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Chief of Department </a:t>
            </a:r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of Industrial Management </a:t>
            </a:r>
          </a:p>
          <a:p>
            <a:pPr rtl="1"/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College of Administration and Economics</a:t>
            </a:r>
          </a:p>
          <a:p>
            <a:pPr rtl="1"/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University of Baghdad</a:t>
            </a:r>
            <a:r>
              <a:rPr lang="en-US" b="1" dirty="0">
                <a:solidFill>
                  <a:schemeClr val="bg1"/>
                </a:solidFill>
                <a:latin typeface="Tempus Sans ITC" pitchFamily="82" charset="0"/>
              </a:rPr>
              <a:t> </a:t>
            </a:r>
          </a:p>
        </p:txBody>
      </p:sp>
      <p:sp>
        <p:nvSpPr>
          <p:cNvPr id="2" name="AutoShape 2" descr="https://mail.google.com/mail/u/0?ui=2&amp;ik=be0a7216a7&amp;attid=0.1&amp;permmsgid=msg-f:1712340604737535375&amp;th=17c374b527dbbd8f&amp;view=fimg&amp;sz=s0-l75-ft&amp;attbid=ANGjdJ-7cjswjPszqIbuMN-4x3WQMIYqMca8FGoAOb0CehDlZaSPGejjIxp6Knljwpthzfq_pjkmRxwIAF8fRPq1fpotvKhxK9IhUExAumZArvGBP04Lml7L_nBiV18&amp;disp=emb&amp;realattid=e306ac48c410823d_0.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142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رة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7"/>
            <a:ext cx="1600200" cy="14174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33900" y="5380672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/>
            <a:r>
              <a:rPr lang="en-US" b="1" dirty="0" smtClean="0">
                <a:solidFill>
                  <a:schemeClr val="bg1"/>
                </a:solidFill>
                <a:latin typeface="Tempus Sans ITC" pitchFamily="82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Dr</a:t>
            </a:r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. Anwar Mustafa </a:t>
            </a:r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Hassan</a:t>
            </a:r>
            <a:endParaRPr lang="en-US" b="1" dirty="0">
              <a:solidFill>
                <a:schemeClr val="bg1"/>
              </a:solidFill>
              <a:latin typeface="Segoe UI Symbol" pitchFamily="34" charset="0"/>
              <a:ea typeface="Segoe UI Symbol" pitchFamily="34" charset="0"/>
            </a:endParaRPr>
          </a:p>
          <a:p>
            <a:pPr rtl="1"/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College </a:t>
            </a:r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of Administration and Economics</a:t>
            </a:r>
          </a:p>
          <a:p>
            <a:pPr rtl="1"/>
            <a:r>
              <a:rPr lang="en-US" b="1" dirty="0">
                <a:solidFill>
                  <a:schemeClr val="bg1"/>
                </a:solidFill>
                <a:latin typeface="Segoe UI Symbol" pitchFamily="34" charset="0"/>
                <a:ea typeface="Segoe UI Symbol" pitchFamily="34" charset="0"/>
              </a:rPr>
              <a:t>University </a:t>
            </a:r>
            <a:r>
              <a:rPr lang="en-US" b="1" dirty="0">
                <a:solidFill>
                  <a:schemeClr val="bg1"/>
                </a:solidFill>
                <a:latin typeface="Tempus Sans ITC" pitchFamily="82" charset="0"/>
              </a:rPr>
              <a:t>of Baghdad </a:t>
            </a:r>
          </a:p>
        </p:txBody>
      </p:sp>
    </p:spTree>
    <p:custDataLst>
      <p:tags r:id="rId1"/>
    </p:custDataLst>
  </p:cSld>
  <p:clrMapOvr>
    <a:masterClrMapping/>
  </p:clrMapOvr>
  <p:transition advTm="48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668338"/>
            <a:ext cx="9131300" cy="5646737"/>
          </a:xfrm>
          <a:prstGeom prst="rect">
            <a:avLst/>
          </a:prstGeom>
          <a:solidFill>
            <a:srgbClr val="FFB66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68338"/>
            <a:ext cx="9131300" cy="5646737"/>
          </a:xfrm>
          <a:prstGeom prst="rect">
            <a:avLst/>
          </a:prstGeom>
        </p:spPr>
      </p:pic>
      <p:sp>
        <p:nvSpPr>
          <p:cNvPr id="4" name="Oval 4"/>
          <p:cNvSpPr>
            <a:spLocks noChangeArrowheads="1"/>
          </p:cNvSpPr>
          <p:nvPr/>
        </p:nvSpPr>
        <p:spPr bwMode="auto">
          <a:xfrm rot="10800000">
            <a:off x="5791200" y="4724400"/>
            <a:ext cx="1600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0012" y="39469"/>
            <a:ext cx="90439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IQ" sz="3000" b="1" dirty="0" smtClean="0">
                <a:solidFill>
                  <a:schemeClr val="bg1"/>
                </a:solidFill>
              </a:rPr>
              <a:t>وفي نهاية الخطوة الأولى (</a:t>
            </a:r>
            <a:r>
              <a:rPr lang="en-US" sz="3000" b="1" dirty="0" smtClean="0">
                <a:solidFill>
                  <a:schemeClr val="bg1"/>
                </a:solidFill>
              </a:rPr>
              <a:t>Start</a:t>
            </a:r>
            <a:r>
              <a:rPr lang="ar-IQ" sz="3000" b="1" dirty="0" smtClean="0">
                <a:solidFill>
                  <a:schemeClr val="bg1"/>
                </a:solidFill>
              </a:rPr>
              <a:t>) وبعد تفعيل جميع المتطلبات نلاحظ: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 rot="10800000">
            <a:off x="1143000" y="2133600"/>
            <a:ext cx="2438401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 rot="10800000">
            <a:off x="1219200" y="3810000"/>
            <a:ext cx="3810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 rot="10800000">
            <a:off x="1219200" y="4275248"/>
            <a:ext cx="3810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786823" y="2031365"/>
            <a:ext cx="1570355" cy="635635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IQ" sz="1400" dirty="0">
                <a:effectLst/>
                <a:ea typeface="Calibri"/>
                <a:cs typeface="Times New Roman"/>
              </a:rPr>
              <a:t>اقرار بحقوق النشر</a:t>
            </a:r>
            <a:endParaRPr lang="en-US" sz="1100" dirty="0">
              <a:effectLst/>
              <a:ea typeface="Calibri"/>
              <a:cs typeface="Arial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Arial"/>
              </a:rPr>
              <a:t>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069568"/>
      </p:ext>
    </p:extLst>
  </p:cSld>
  <p:clrMapOvr>
    <a:masterClrMapping/>
  </p:clrMapOvr>
  <p:transition advTm="96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9" grpId="0" animBg="1"/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668338"/>
            <a:ext cx="9131300" cy="5646737"/>
          </a:xfrm>
          <a:prstGeom prst="rect">
            <a:avLst/>
          </a:prstGeom>
          <a:solidFill>
            <a:srgbClr val="FFB66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68338"/>
            <a:ext cx="9131300" cy="6189662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812" y="78938"/>
            <a:ext cx="9043988" cy="89255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في الخطوة الثانية وهي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Upload Submission</a:t>
            </a: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يتم اضافة ملف البحث الى النظام من خلال الامر 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Add File</a:t>
            </a: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ليتم بعد ذلك تحميله من خلال الامر 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Upload</a:t>
            </a: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وكما يلي: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5638801" y="4122847"/>
            <a:ext cx="1295399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 rot="10800000">
            <a:off x="6781800" y="3505200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rot="10800000">
            <a:off x="5791200" y="4724400"/>
            <a:ext cx="1600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 rot="10800000">
            <a:off x="1828800" y="2903647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32657"/>
      </p:ext>
    </p:extLst>
  </p:cSld>
  <p:clrMapOvr>
    <a:masterClrMapping/>
  </p:clrMapOvr>
  <p:transition advTm="75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812" y="78938"/>
            <a:ext cx="9043988" cy="89255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في الخطوة الثانية وهي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Upload Submission</a:t>
            </a: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يتم اضافة ملف البحث الى النظام من خلال الامر 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Add File</a:t>
            </a: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ليتم بعد ذلك تحميله من خلال الامر 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Upload</a:t>
            </a: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وكما يلي: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 rot="10800000">
            <a:off x="1524001" y="3962400"/>
            <a:ext cx="1295399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rot="10800000">
            <a:off x="6629401" y="4656247"/>
            <a:ext cx="1295399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01692"/>
      </p:ext>
    </p:extLst>
  </p:cSld>
  <p:clrMapOvr>
    <a:masterClrMapping/>
  </p:clrMapOvr>
  <p:transition advTm="372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-18393" y="609600"/>
            <a:ext cx="9144000" cy="6172200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 rot="10800000">
            <a:off x="2971800" y="2819400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 rot="10800000">
            <a:off x="1219200" y="3352800"/>
            <a:ext cx="7620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2667001" y="3352800"/>
            <a:ext cx="838198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 rot="10800000">
            <a:off x="1219200" y="4267200"/>
            <a:ext cx="838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rot="10800000">
            <a:off x="1219199" y="4953000"/>
            <a:ext cx="9144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812" y="40957"/>
            <a:ext cx="9043988" cy="55399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IQ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في الخطوة الثالثة وهي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Enter Metadata </a:t>
            </a:r>
            <a:r>
              <a:rPr lang="ar-IQ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يتم اضافة الاتي وكما يلي: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3142593" y="4724400"/>
            <a:ext cx="210207" cy="453176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3142593" y="3810000"/>
            <a:ext cx="191814" cy="4572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>
            <a:off x="3142593" y="5947624"/>
            <a:ext cx="210207" cy="453176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145544"/>
      </p:ext>
    </p:extLst>
  </p:cSld>
  <p:clrMapOvr>
    <a:masterClrMapping/>
  </p:clrMapOvr>
  <p:transition advTm="109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668338"/>
            <a:ext cx="9131300" cy="5646737"/>
          </a:xfrm>
          <a:prstGeom prst="rect">
            <a:avLst/>
          </a:prstGeom>
          <a:solidFill>
            <a:srgbClr val="FFB66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68338"/>
            <a:ext cx="9144000" cy="6189662"/>
          </a:xfrm>
          <a:prstGeom prst="rect">
            <a:avLst/>
          </a:prstGeom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1066801" y="2370247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rot="10800000">
            <a:off x="1295400" y="4724400"/>
            <a:ext cx="1371599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rot="10800000">
            <a:off x="1371600" y="5410200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rot="10800000">
            <a:off x="6477001" y="4724400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 rot="10800000">
            <a:off x="6096000" y="5799247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3812" y="40957"/>
            <a:ext cx="9043988" cy="55399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IQ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في الخطوة الثالثة وهي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Enter Metadata </a:t>
            </a:r>
            <a:r>
              <a:rPr lang="ar-IQ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يتم اكمال الاتي وكما يلي: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7800" y="2971800"/>
            <a:ext cx="6096000" cy="1524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342626"/>
      </p:ext>
    </p:extLst>
  </p:cSld>
  <p:clrMapOvr>
    <a:masterClrMapping/>
  </p:clrMapOvr>
  <p:transition advTm="82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226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3812" y="685800"/>
            <a:ext cx="9120188" cy="6121400"/>
          </a:xfrm>
          <a:prstGeom prst="rect">
            <a:avLst/>
          </a:prstGeom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 rot="10800000">
            <a:off x="4038600" y="2903647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812" y="117157"/>
            <a:ext cx="9043988" cy="49244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في الخطوة الرابعة وهي</a:t>
            </a:r>
            <a:r>
              <a:rPr lang="en-US" sz="2600" b="1" dirty="0" smtClean="0">
                <a:solidFill>
                  <a:schemeClr val="bg1"/>
                </a:solidFill>
                <a:cs typeface="+mj-cs"/>
              </a:rPr>
              <a:t> Confirmation</a:t>
            </a: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يتم اضافة الاتي وكما يلي:</a:t>
            </a:r>
            <a:endParaRPr lang="en-US" sz="2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9600" y="3746500"/>
            <a:ext cx="685800" cy="292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 rot="10800000">
            <a:off x="6172200" y="4038600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06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735638" y="5899150"/>
            <a:ext cx="34210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Zhou Ming Xin, 26 February 2008</a:t>
            </a:r>
          </a:p>
        </p:txBody>
      </p:sp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23812" y="685800"/>
            <a:ext cx="9043988" cy="60198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812" y="0"/>
            <a:ext cx="9043988" cy="10156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IQ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في الخطوة الرابعة وهي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Confirmation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وبعد اكمال متطلباتها تظهر النافذة الاتية: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10800000">
            <a:off x="2819401" y="1600200"/>
            <a:ext cx="990599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10800000">
            <a:off x="5105400" y="2438400"/>
            <a:ext cx="6096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37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8113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668338"/>
            <a:ext cx="9131300" cy="5646737"/>
          </a:xfrm>
          <a:prstGeom prst="rect">
            <a:avLst/>
          </a:prstGeom>
          <a:solidFill>
            <a:srgbClr val="FFB66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68338"/>
            <a:ext cx="9131300" cy="6189662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812" y="117157"/>
            <a:ext cx="9043988" cy="89255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في الخطوة الخامسة وهي</a:t>
            </a:r>
            <a:r>
              <a:rPr lang="en-US" sz="2600" b="1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cs typeface="+mj-cs"/>
              </a:rPr>
              <a:t>Next steps</a:t>
            </a: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 وبعد اكمال متطلبات الخطوات السابقة تظهر المعلومات الاتية وفيها:</a:t>
            </a:r>
            <a:endParaRPr lang="en-US" sz="2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5029200" y="2362200"/>
            <a:ext cx="9906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10800000">
            <a:off x="1219201" y="3132247"/>
            <a:ext cx="2057401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33400" y="3628231"/>
            <a:ext cx="685800" cy="18176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rot="10800000">
            <a:off x="1219199" y="3894248"/>
            <a:ext cx="2057401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09600" y="5486400"/>
            <a:ext cx="685800" cy="146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09600" y="5791200"/>
            <a:ext cx="685800" cy="146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09600" y="6102350"/>
            <a:ext cx="685800" cy="146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3400" y="4466431"/>
            <a:ext cx="685800" cy="18176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7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668338"/>
            <a:ext cx="9131300" cy="5646737"/>
          </a:xfrm>
          <a:prstGeom prst="rect">
            <a:avLst/>
          </a:prstGeom>
          <a:solidFill>
            <a:srgbClr val="FFB66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812" y="117157"/>
            <a:ext cx="9043988" cy="89255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في الخطوة الخامسة وهي</a:t>
            </a:r>
            <a:r>
              <a:rPr lang="en-US" sz="2600" b="1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cs typeface="+mj-cs"/>
              </a:rPr>
              <a:t>Next steps</a:t>
            </a: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 وبعد اكمال متطلبات الخطوات السابقة تظهر المعلومات الاتية وفيها:</a:t>
            </a:r>
            <a:endParaRPr lang="en-US" sz="2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918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 rot="10800000">
            <a:off x="914401" y="2065448"/>
            <a:ext cx="1447799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 rot="10800000">
            <a:off x="2362199" y="1981200"/>
            <a:ext cx="6248400" cy="60959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 rot="10800000">
            <a:off x="1371599" y="4343400"/>
            <a:ext cx="1752599" cy="30077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 rot="10800000">
            <a:off x="1524003" y="4724400"/>
            <a:ext cx="1904997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 rot="10800000">
            <a:off x="7467599" y="6027847"/>
            <a:ext cx="1600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3812" y="0"/>
            <a:ext cx="10491788" cy="49244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>
              <a:defRPr/>
            </a:pP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في هذه الصفحة يمكن الاطلاع على تسلسل الباحث ورقم البحث وعنوانه وكما يلي: </a:t>
            </a:r>
            <a:endParaRPr lang="en-US" sz="2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480299"/>
      </p:ext>
    </p:extLst>
  </p:cSld>
  <p:clrMapOvr>
    <a:masterClrMapping/>
  </p:clrMapOvr>
  <p:transition advTm="49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3812" y="21848"/>
            <a:ext cx="9107488" cy="89255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كيفية الوصول الى النموذج (</a:t>
            </a:r>
            <a:r>
              <a:rPr lang="en-US" sz="2600" b="1" dirty="0" smtClean="0">
                <a:solidFill>
                  <a:schemeClr val="bg1"/>
                </a:solidFill>
                <a:cs typeface="+mj-cs"/>
              </a:rPr>
              <a:t>Template</a:t>
            </a:r>
            <a:r>
              <a:rPr lang="ar-IQ" sz="2600" b="1" dirty="0" smtClean="0">
                <a:solidFill>
                  <a:schemeClr val="bg1"/>
                </a:solidFill>
                <a:cs typeface="+mj-cs"/>
              </a:rPr>
              <a:t>)الخاص بمجلة العلوم الاقتصادية والإدارية ل</a:t>
            </a:r>
            <a:r>
              <a:rPr lang="ar-IQ" sz="2600" b="1" dirty="0" smtClean="0">
                <a:solidFill>
                  <a:schemeClr val="bg1"/>
                </a:solidFill>
              </a:rPr>
              <a:t>كتابة البحث: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/>
          <a:srcRect t="13393" r="1284" b="5059"/>
          <a:stretch/>
        </p:blipFill>
        <p:spPr bwMode="auto">
          <a:xfrm>
            <a:off x="23812" y="914400"/>
            <a:ext cx="9107488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981700" y="914400"/>
            <a:ext cx="342900" cy="838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357514"/>
      </p:ext>
    </p:extLst>
  </p:cSld>
  <p:clrMapOvr>
    <a:masterClrMapping/>
  </p:clrMapOvr>
  <p:transition advTm="41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0598"/>
            <a:ext cx="9115231" cy="600164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300" b="1" dirty="0">
                <a:latin typeface="+mj-lt"/>
              </a:rPr>
              <a:t>برمج</a:t>
            </a:r>
            <a:r>
              <a:rPr lang="ar-IQ" sz="3300" b="1" dirty="0">
                <a:latin typeface="+mj-lt"/>
              </a:rPr>
              <a:t>يات</a:t>
            </a:r>
            <a:r>
              <a:rPr lang="ar-SA" sz="3300" b="1" dirty="0">
                <a:latin typeface="+mj-lt"/>
              </a:rPr>
              <a:t> المجلة المفتوحة</a:t>
            </a:r>
            <a:r>
              <a:rPr lang="en-US" sz="3300" b="1" dirty="0">
                <a:latin typeface="+mj-lt"/>
              </a:rPr>
              <a:t>OJS) </a:t>
            </a:r>
            <a:r>
              <a:rPr lang="ar-IQ" sz="3300" b="1" dirty="0">
                <a:latin typeface="+mj-lt"/>
              </a:rPr>
              <a:t>) </a:t>
            </a:r>
            <a:endParaRPr lang="en-US" sz="33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69" y="3352800"/>
            <a:ext cx="9039031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ar-SA" sz="2300" dirty="0"/>
              <a:t>يشرف على </a:t>
            </a:r>
            <a:r>
              <a:rPr lang="ar-SA" sz="2300" dirty="0" smtClean="0"/>
              <a:t>تطوير </a:t>
            </a:r>
            <a:r>
              <a:rPr lang="ar-SA" sz="2300" dirty="0"/>
              <a:t>برمج</a:t>
            </a:r>
            <a:r>
              <a:rPr lang="ar-IQ" sz="2300" dirty="0"/>
              <a:t>يات</a:t>
            </a:r>
            <a:r>
              <a:rPr lang="ar-SA" sz="2300" dirty="0"/>
              <a:t> المجلة المفتوحة</a:t>
            </a:r>
            <a:r>
              <a:rPr lang="en-US" sz="2300" dirty="0"/>
              <a:t>OJS) </a:t>
            </a:r>
            <a:r>
              <a:rPr lang="ar-IQ" sz="2300" dirty="0"/>
              <a:t>) </a:t>
            </a:r>
            <a:r>
              <a:rPr lang="ar-SA" sz="2300" dirty="0" smtClean="0"/>
              <a:t>حاليا </a:t>
            </a:r>
            <a:r>
              <a:rPr lang="ar-SA" sz="2300" dirty="0"/>
              <a:t>هيئة مشتركة تتألف من </a:t>
            </a:r>
            <a:r>
              <a:rPr lang="en-US" sz="2300" dirty="0"/>
              <a:t>PKP، </a:t>
            </a:r>
            <a:r>
              <a:rPr lang="ar-SA" sz="2300" dirty="0"/>
              <a:t>والمركز الكندي للدراسات </a:t>
            </a:r>
            <a:r>
              <a:rPr lang="ar-SA" sz="2300" dirty="0" smtClean="0"/>
              <a:t>والنشر </a:t>
            </a:r>
            <a:r>
              <a:rPr lang="ar-SA" sz="2300" dirty="0"/>
              <a:t>ومكتبة جامعة سيمون فريزر</a:t>
            </a:r>
            <a:r>
              <a:rPr lang="ar-SA" sz="2300" dirty="0" smtClean="0"/>
              <a:t>.</a:t>
            </a:r>
            <a:endParaRPr lang="ar-SA" sz="2300" dirty="0"/>
          </a:p>
        </p:txBody>
      </p:sp>
      <p:sp>
        <p:nvSpPr>
          <p:cNvPr id="6" name="Rectangle 5"/>
          <p:cNvSpPr/>
          <p:nvPr/>
        </p:nvSpPr>
        <p:spPr>
          <a:xfrm>
            <a:off x="28769" y="5349895"/>
            <a:ext cx="9039031" cy="150810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ar-SA" sz="2300" dirty="0"/>
              <a:t>نظام </a:t>
            </a:r>
            <a:r>
              <a:rPr lang="en-US" sz="2300" dirty="0"/>
              <a:t>OJS </a:t>
            </a:r>
            <a:r>
              <a:rPr lang="ar-IQ" sz="2300" dirty="0"/>
              <a:t> </a:t>
            </a:r>
            <a:r>
              <a:rPr lang="ar-SA" sz="2300" dirty="0"/>
              <a:t>هو أحد البرمجيات المفتوحة المصدر المتاحة الذي </a:t>
            </a:r>
            <a:r>
              <a:rPr lang="ar-IQ" sz="2300" dirty="0"/>
              <a:t>يعنى</a:t>
            </a:r>
            <a:r>
              <a:rPr lang="ar-SA" sz="2300" dirty="0"/>
              <a:t> بحرية نشر المجلات لغرض جعل نظام الوصول المفتوح </a:t>
            </a:r>
            <a:r>
              <a:rPr lang="ar-IQ" sz="2300" dirty="0"/>
              <a:t>(</a:t>
            </a:r>
            <a:r>
              <a:rPr lang="en-US" sz="2300" dirty="0"/>
              <a:t>open access</a:t>
            </a:r>
            <a:r>
              <a:rPr lang="ar-IQ" sz="2300" dirty="0"/>
              <a:t>) للبحوث العلمية </a:t>
            </a:r>
            <a:r>
              <a:rPr lang="ar-SA" sz="2300" dirty="0"/>
              <a:t>خيارا قابلا للتطبيق لمزيد من المجلات في جميع أنحاء العالم، الوصول المفتوح يساهم في زيادة عدد القراء على نطاق عالمي</a:t>
            </a:r>
            <a:r>
              <a:rPr lang="ar-SA" sz="2300" dirty="0" smtClean="0"/>
              <a:t>.</a:t>
            </a:r>
            <a:endParaRPr lang="ar-IQ" sz="2300" dirty="0"/>
          </a:p>
        </p:txBody>
      </p:sp>
      <p:sp>
        <p:nvSpPr>
          <p:cNvPr id="7" name="Rectangle 6"/>
          <p:cNvSpPr/>
          <p:nvPr/>
        </p:nvSpPr>
        <p:spPr>
          <a:xfrm>
            <a:off x="28769" y="685800"/>
            <a:ext cx="9039031" cy="186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ar-SA" sz="2300" dirty="0"/>
              <a:t>برمجيات </a:t>
            </a:r>
            <a:r>
              <a:rPr lang="en-US" sz="2300" dirty="0" smtClean="0"/>
              <a:t>OJS</a:t>
            </a:r>
            <a:r>
              <a:rPr lang="ar-SA" sz="2300" dirty="0" smtClean="0"/>
              <a:t>هي </a:t>
            </a:r>
            <a:r>
              <a:rPr lang="ar-IQ" sz="2300" dirty="0"/>
              <a:t>أيضا </a:t>
            </a:r>
            <a:r>
              <a:rPr lang="ar-SA" sz="2300" dirty="0"/>
              <a:t>من البرمجيات المميزة لقدرتها على المساعدة في كل مرحلة من مراحل عملية </a:t>
            </a:r>
            <a:r>
              <a:rPr lang="ar-SA" sz="2300" dirty="0" smtClean="0"/>
              <a:t>نشر</a:t>
            </a:r>
            <a:r>
              <a:rPr lang="ar-IQ" sz="2300" dirty="0" smtClean="0"/>
              <a:t>البحوث</a:t>
            </a:r>
            <a:r>
              <a:rPr lang="ar-SA" sz="2300" dirty="0" smtClean="0"/>
              <a:t>، </a:t>
            </a:r>
            <a:r>
              <a:rPr lang="ar-SA" sz="2300" dirty="0"/>
              <a:t>سواء في </a:t>
            </a:r>
            <a:r>
              <a:rPr lang="ar-IQ" sz="2300" dirty="0"/>
              <a:t>الارسال الالكتروني </a:t>
            </a:r>
            <a:r>
              <a:rPr lang="ar-IQ" sz="2300" dirty="0" smtClean="0"/>
              <a:t>للبحوث</a:t>
            </a:r>
            <a:r>
              <a:rPr lang="ar-SA" sz="2300" dirty="0" smtClean="0"/>
              <a:t> </a:t>
            </a:r>
            <a:r>
              <a:rPr lang="ar-SA" sz="2300" dirty="0"/>
              <a:t>أو </a:t>
            </a:r>
            <a:r>
              <a:rPr lang="ar-IQ" sz="2300" dirty="0"/>
              <a:t>عمليات تقييم البحوث ومراجعتها و</a:t>
            </a:r>
            <a:r>
              <a:rPr lang="ar-SA" sz="2300" dirty="0"/>
              <a:t>نشر</a:t>
            </a:r>
            <a:r>
              <a:rPr lang="ar-IQ" sz="2300" dirty="0"/>
              <a:t>ها</a:t>
            </a:r>
            <a:r>
              <a:rPr lang="ar-SA" sz="2300" dirty="0"/>
              <a:t> </a:t>
            </a:r>
            <a:r>
              <a:rPr lang="ar-IQ" sz="2300" dirty="0"/>
              <a:t>ثم </a:t>
            </a:r>
            <a:r>
              <a:rPr lang="ar-SA" sz="2300" dirty="0"/>
              <a:t>فهرس</a:t>
            </a:r>
            <a:r>
              <a:rPr lang="ar-IQ" sz="2300" dirty="0"/>
              <a:t>تها</a:t>
            </a:r>
            <a:r>
              <a:rPr lang="ar-SA" sz="2300" dirty="0"/>
              <a:t>، وذلك من خلال واجهة سهلة الاستخدام </a:t>
            </a:r>
            <a:r>
              <a:rPr lang="ar-SA" sz="2300" dirty="0" smtClean="0"/>
              <a:t>لضمان </a:t>
            </a:r>
            <a:r>
              <a:rPr lang="ar-SA" sz="2300" dirty="0"/>
              <a:t>تدفق العمل بشكل أفضل، كما أن خيار التحميل السريع</a:t>
            </a:r>
            <a:r>
              <a:rPr lang="en-US" sz="2300" dirty="0"/>
              <a:t>quick upload option </a:t>
            </a:r>
            <a:r>
              <a:rPr lang="ar-IQ" sz="2300" dirty="0"/>
              <a:t> </a:t>
            </a:r>
            <a:r>
              <a:rPr lang="ar-SA" sz="2300" dirty="0"/>
              <a:t>يساعد الناشرين على الإسراع في إنجاز أعمالهم سواء كان على مستوى النشر أو الأرشفة</a:t>
            </a:r>
            <a:endParaRPr lang="ar-IQ" sz="23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331958"/>
      </p:ext>
    </p:extLst>
  </p:cSld>
  <p:clrMapOvr>
    <a:masterClrMapping/>
  </p:clrMapOvr>
  <p:transition spd="med" advTm="1014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668338"/>
            <a:ext cx="9131300" cy="5646737"/>
          </a:xfrm>
          <a:prstGeom prst="rect">
            <a:avLst/>
          </a:prstGeom>
          <a:solidFill>
            <a:srgbClr val="FFB66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/>
          <p:cNvPicPr/>
          <p:nvPr/>
        </p:nvPicPr>
        <p:blipFill rotWithShape="1">
          <a:blip r:embed="rId5"/>
          <a:srcRect l="-1" t="13988" r="1337" b="5358"/>
          <a:stretch/>
        </p:blipFill>
        <p:spPr bwMode="auto">
          <a:xfrm>
            <a:off x="0" y="945178"/>
            <a:ext cx="9143999" cy="5912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812" y="21848"/>
            <a:ext cx="9107488" cy="83099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IQ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بعد الضغط على قائمة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Submissions</a:t>
            </a:r>
            <a:r>
              <a:rPr lang="ar-IQ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تظهر عدة أوامر او اختيارات نذهب منها الى الامر </a:t>
            </a:r>
            <a:r>
              <a:rPr lang="ar-IQ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الأخير وهو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Paper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Format Template</a:t>
            </a:r>
            <a:r>
              <a:rPr lang="ar-IQ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10800000">
            <a:off x="5867399" y="5715000"/>
            <a:ext cx="1143001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379624"/>
      </p:ext>
    </p:extLst>
  </p:cSld>
  <p:clrMapOvr>
    <a:masterClrMapping/>
  </p:clrMapOvr>
  <p:transition advTm="45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5"/>
          <a:srcRect t="13095" r="1284" b="5357"/>
          <a:stretch/>
        </p:blipFill>
        <p:spPr bwMode="auto">
          <a:xfrm>
            <a:off x="0" y="685800"/>
            <a:ext cx="9144000" cy="617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812" y="21848"/>
            <a:ext cx="9107488" cy="49244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بالضغط على الرابط الموجود في الصفحة يتم فتح النموذج (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Template</a:t>
            </a:r>
            <a:r>
              <a:rPr lang="ar-IQ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: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 rot="10800000">
            <a:off x="533399" y="3208447"/>
            <a:ext cx="2590801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2133600" y="4114800"/>
            <a:ext cx="609600" cy="17526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53512"/>
      </p:ext>
    </p:extLst>
  </p:cSld>
  <p:clrMapOvr>
    <a:masterClrMapping/>
  </p:clrMapOvr>
  <p:transition spd="med" advTm="176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9628"/>
            <a:ext cx="10186988" cy="92333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IQ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اشعار يصلك من مدير التحرير في حالة عدم اكمال متطلبات المجلة</a:t>
            </a:r>
          </a:p>
          <a:p>
            <a:pPr algn="r" rtl="1">
              <a:defRPr/>
            </a:pP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1862957" y="1905000"/>
            <a:ext cx="1947043" cy="60959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10800000">
            <a:off x="1862953" y="2895599"/>
            <a:ext cx="3242445" cy="45719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10800000">
            <a:off x="2015351" y="3657597"/>
            <a:ext cx="5985648" cy="289560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573781"/>
      </p:ext>
    </p:extLst>
  </p:cSld>
  <p:clrMapOvr>
    <a:masterClrMapping/>
  </p:clrMapOvr>
  <p:transition spd="med" advTm="665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2" b="6251"/>
          <a:stretch/>
        </p:blipFill>
        <p:spPr bwMode="auto">
          <a:xfrm>
            <a:off x="-76200" y="0"/>
            <a:ext cx="1021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10800000">
            <a:off x="1600198" y="6180247"/>
            <a:ext cx="2819401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 rot="10800000">
            <a:off x="4606156" y="6172200"/>
            <a:ext cx="1947043" cy="60959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6781800" y="5333999"/>
            <a:ext cx="1676399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76200" y="0"/>
            <a:ext cx="10186988" cy="92333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IQ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كيفية الرد على مدير التحرير بعد اكمال التعديلات</a:t>
            </a:r>
          </a:p>
          <a:p>
            <a:pPr algn="r" rtl="1">
              <a:defRPr/>
            </a:pP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111204"/>
      </p:ext>
    </p:extLst>
  </p:cSld>
  <p:clrMapOvr>
    <a:masterClrMapping/>
  </p:clrMapOvr>
  <p:transition spd="med" advTm="700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12931" r="27662" b="6249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10800000">
            <a:off x="-76199" y="533400"/>
            <a:ext cx="1947043" cy="60959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52600" y="0"/>
            <a:ext cx="6705600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IQ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كيفية الرد على مدير التحرير بعد اكمال التعديلات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34157" y="1295400"/>
            <a:ext cx="1947043" cy="60959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10800000">
            <a:off x="5715000" y="2743197"/>
            <a:ext cx="3200400" cy="121920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10800000">
            <a:off x="7010400" y="4419599"/>
            <a:ext cx="1947043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10800000">
            <a:off x="76199" y="4800600"/>
            <a:ext cx="4648199" cy="45719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rot="10800000">
            <a:off x="7315200" y="6476999"/>
            <a:ext cx="990600" cy="45719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262821"/>
      </p:ext>
    </p:extLst>
  </p:cSld>
  <p:clrMapOvr>
    <a:masterClrMapping/>
  </p:clrMapOvr>
  <p:transition spd="med" advTm="450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14870" r="23058" b="13793"/>
          <a:stretch/>
        </p:blipFill>
        <p:spPr bwMode="auto">
          <a:xfrm>
            <a:off x="0" y="0"/>
            <a:ext cx="9144000" cy="630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52600" y="0"/>
            <a:ext cx="6705600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IQ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مراحل تحميل الملف المطلوب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 rot="10800000">
            <a:off x="457199" y="762000"/>
            <a:ext cx="1295401" cy="45719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2057400" y="762000"/>
            <a:ext cx="1295401" cy="45719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10800000">
            <a:off x="3581399" y="762000"/>
            <a:ext cx="1295401" cy="45719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10800000">
            <a:off x="152400" y="3276600"/>
            <a:ext cx="1295401" cy="45719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115879"/>
      </p:ext>
    </p:extLst>
  </p:cSld>
  <p:clrMapOvr>
    <a:masterClrMapping/>
  </p:clrMapOvr>
  <p:transition spd="med" advTm="32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22186" y="5072896"/>
            <a:ext cx="5921813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en-US" sz="2200" b="1" dirty="0" smtClean="0">
                <a:solidFill>
                  <a:schemeClr val="bg1"/>
                </a:solidFill>
                <a:latin typeface="Tempus Sans ITC" pitchFamily="82" charset="0"/>
              </a:rPr>
              <a:t>Dr</a:t>
            </a:r>
            <a:r>
              <a:rPr lang="en-US" sz="2200" b="1" dirty="0">
                <a:solidFill>
                  <a:schemeClr val="bg1"/>
                </a:solidFill>
                <a:latin typeface="Tempus Sans ITC" pitchFamily="82" charset="0"/>
              </a:rPr>
              <a:t>. </a:t>
            </a:r>
            <a:r>
              <a:rPr lang="en-US" sz="2200" b="1" dirty="0" err="1">
                <a:solidFill>
                  <a:schemeClr val="bg1"/>
                </a:solidFill>
                <a:latin typeface="Tempus Sans ITC" pitchFamily="82" charset="0"/>
              </a:rPr>
              <a:t>Wakas</a:t>
            </a:r>
            <a:r>
              <a:rPr lang="en-US" sz="2200" b="1" dirty="0">
                <a:solidFill>
                  <a:schemeClr val="bg1"/>
                </a:solidFill>
                <a:latin typeface="Tempus Sans ITC" pitchFamily="82" charset="0"/>
              </a:rPr>
              <a:t> S. </a:t>
            </a:r>
            <a:r>
              <a:rPr lang="en-US" sz="2200" b="1" dirty="0" err="1">
                <a:solidFill>
                  <a:schemeClr val="bg1"/>
                </a:solidFill>
                <a:latin typeface="Tempus Sans ITC" pitchFamily="82" charset="0"/>
              </a:rPr>
              <a:t>Khalaf</a:t>
            </a:r>
            <a:endParaRPr lang="en-US" sz="2200" b="1" dirty="0">
              <a:solidFill>
                <a:schemeClr val="bg1"/>
              </a:solidFill>
              <a:latin typeface="Tempus Sans ITC" pitchFamily="82" charset="0"/>
            </a:endParaRPr>
          </a:p>
          <a:p>
            <a:pPr algn="ctr" rtl="1"/>
            <a:r>
              <a:rPr lang="en-US" sz="2400" b="1" dirty="0">
                <a:solidFill>
                  <a:schemeClr val="bg1"/>
                </a:solidFill>
                <a:latin typeface="Tempus Sans ITC" pitchFamily="82" charset="0"/>
              </a:rPr>
              <a:t>Chief of </a:t>
            </a:r>
            <a:r>
              <a:rPr lang="en-US" sz="2200" b="1" dirty="0" smtClean="0">
                <a:solidFill>
                  <a:schemeClr val="bg1"/>
                </a:solidFill>
                <a:latin typeface="Tempus Sans ITC" pitchFamily="82" charset="0"/>
              </a:rPr>
              <a:t>Department </a:t>
            </a:r>
            <a:r>
              <a:rPr lang="en-US" sz="2200" b="1" dirty="0">
                <a:solidFill>
                  <a:schemeClr val="bg1"/>
                </a:solidFill>
                <a:latin typeface="Tempus Sans ITC" pitchFamily="82" charset="0"/>
              </a:rPr>
              <a:t>of Industrial Management </a:t>
            </a:r>
          </a:p>
          <a:p>
            <a:pPr algn="ctr" rtl="1"/>
            <a:r>
              <a:rPr lang="en-US" sz="2200" b="1" dirty="0">
                <a:solidFill>
                  <a:schemeClr val="bg1"/>
                </a:solidFill>
                <a:latin typeface="Tempus Sans ITC" pitchFamily="82" charset="0"/>
              </a:rPr>
              <a:t>College of Administration and Economics</a:t>
            </a:r>
          </a:p>
          <a:p>
            <a:pPr algn="ctr" rtl="1"/>
            <a:r>
              <a:rPr lang="en-US" sz="2200" b="1" dirty="0">
                <a:solidFill>
                  <a:schemeClr val="bg1"/>
                </a:solidFill>
                <a:latin typeface="Tempus Sans ITC" pitchFamily="82" charset="0"/>
              </a:rPr>
              <a:t>University of Baghdad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0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226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Darth_Vader_Dark_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447800" y="2057400"/>
            <a:ext cx="622776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0" b="1" dirty="0">
                <a:solidFill>
                  <a:srgbClr val="FFFF00"/>
                </a:solidFill>
              </a:rPr>
              <a:t>Q &amp; 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434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2398693"/>
            <a:ext cx="9151257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IQ" sz="2800" b="1" dirty="0" smtClean="0">
                <a:solidFill>
                  <a:srgbClr val="FF0000"/>
                </a:solidFill>
              </a:rPr>
              <a:t>أولا يتم الدخول الى الموقع الالكتروني لمجلة العلوم </a:t>
            </a:r>
            <a:r>
              <a:rPr lang="ar-IQ" sz="2800" b="1" dirty="0">
                <a:solidFill>
                  <a:srgbClr val="FF0000"/>
                </a:solidFill>
              </a:rPr>
              <a:t>الاقتصادية </a:t>
            </a:r>
            <a:r>
              <a:rPr lang="ar-IQ" sz="2800" b="1" dirty="0" smtClean="0">
                <a:solidFill>
                  <a:srgbClr val="FF0000"/>
                </a:solidFill>
              </a:rPr>
              <a:t>والإدارية </a:t>
            </a:r>
            <a:r>
              <a:rPr lang="ar-IQ" sz="2800" b="1" dirty="0">
                <a:solidFill>
                  <a:srgbClr val="FF0000"/>
                </a:solidFill>
              </a:rPr>
              <a:t>من </a:t>
            </a:r>
            <a:r>
              <a:rPr lang="ar-IQ" sz="2800" b="1" dirty="0" smtClean="0">
                <a:solidFill>
                  <a:srgbClr val="FF0000"/>
                </a:solidFill>
              </a:rPr>
              <a:t>خلال الرابط الاتي: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4191000"/>
            <a:ext cx="7696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https://jeasiq.uobaghdad.edu.iq/index.php/JEASIQ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0196"/>
            <a:ext cx="2057400" cy="151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680196"/>
            <a:ext cx="2057400" cy="151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093694"/>
      </p:ext>
    </p:extLst>
  </p:cSld>
  <p:clrMapOvr>
    <a:masterClrMapping/>
  </p:clrMapOvr>
  <p:transition advTm="19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890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85800"/>
            <a:ext cx="9143999" cy="6116418"/>
          </a:xfrm>
          <a:prstGeom prst="rect">
            <a:avLst/>
          </a:prstGeom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195350" y="1752600"/>
            <a:ext cx="1424650" cy="5730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Register </a:t>
            </a:r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95250"/>
            <a:ext cx="9144000" cy="5693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IQ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يتم التسجيل في المجلة عبر نظام 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OJS</a:t>
            </a:r>
            <a:r>
              <a:rPr lang="ar-IQ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من خلال الامر 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Register</a:t>
            </a:r>
            <a:r>
              <a:rPr lang="ar-IQ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Bent-Up Arrow 1"/>
          <p:cNvSpPr/>
          <p:nvPr/>
        </p:nvSpPr>
        <p:spPr>
          <a:xfrm>
            <a:off x="7620000" y="1752600"/>
            <a:ext cx="609600" cy="304800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80445"/>
      </p:ext>
    </p:extLst>
  </p:cSld>
  <p:clrMapOvr>
    <a:masterClrMapping/>
  </p:clrMapOvr>
  <p:transition advTm="14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95250"/>
            <a:ext cx="9043988" cy="6463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IQ" sz="3600" b="1" dirty="0" smtClean="0">
                <a:solidFill>
                  <a:schemeClr val="bg1"/>
                </a:solidFill>
              </a:rPr>
              <a:t>ملئ الحقول الخاصة بالملف الشخصي للباحث وكما يلي: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85800"/>
            <a:ext cx="9043988" cy="611641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228600" y="43434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28600" y="48768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28600" y="54864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28600" y="60198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28600" y="36576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38600" y="3276600"/>
            <a:ext cx="3581400" cy="1066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IQ" sz="1400" dirty="0" smtClean="0">
                <a:solidFill>
                  <a:schemeClr val="tx1"/>
                </a:solidFill>
              </a:rPr>
              <a:t>اهم ميزة لل </a:t>
            </a:r>
            <a:r>
              <a:rPr lang="en-US" sz="1400" dirty="0" smtClean="0">
                <a:solidFill>
                  <a:schemeClr val="tx1"/>
                </a:solidFill>
              </a:rPr>
              <a:t>ORCID</a:t>
            </a:r>
            <a:r>
              <a:rPr lang="ar-IQ" sz="1400" dirty="0" smtClean="0">
                <a:solidFill>
                  <a:schemeClr val="tx1"/>
                </a:solidFill>
              </a:rPr>
              <a:t>هو انه </a:t>
            </a:r>
            <a:r>
              <a:rPr lang="ar-IQ" sz="1400" dirty="0">
                <a:solidFill>
                  <a:schemeClr val="tx1"/>
                </a:solidFill>
              </a:rPr>
              <a:t>ي</a:t>
            </a:r>
            <a:r>
              <a:rPr lang="ar-SA" sz="1400" dirty="0" smtClean="0">
                <a:solidFill>
                  <a:schemeClr val="tx1"/>
                </a:solidFill>
              </a:rPr>
              <a:t>عالج الإشكال </a:t>
            </a:r>
            <a:r>
              <a:rPr lang="ar-SA" sz="1400" dirty="0">
                <a:solidFill>
                  <a:schemeClr val="tx1"/>
                </a:solidFill>
              </a:rPr>
              <a:t>الناتج من الخلط ما بين </a:t>
            </a:r>
            <a:r>
              <a:rPr lang="ar-IQ" sz="1400" dirty="0" smtClean="0">
                <a:solidFill>
                  <a:schemeClr val="tx1"/>
                </a:solidFill>
              </a:rPr>
              <a:t>هوية </a:t>
            </a:r>
            <a:r>
              <a:rPr lang="ar-SA" sz="1400" dirty="0" smtClean="0">
                <a:solidFill>
                  <a:schemeClr val="tx1"/>
                </a:solidFill>
              </a:rPr>
              <a:t>الباحثين </a:t>
            </a:r>
            <a:r>
              <a:rPr lang="ar-SA" sz="1400" dirty="0">
                <a:solidFill>
                  <a:schemeClr val="tx1"/>
                </a:solidFill>
              </a:rPr>
              <a:t>بسبب تطابق أسمائهم التي تظهر على </a:t>
            </a:r>
            <a:r>
              <a:rPr lang="ar-SA" sz="1400" dirty="0">
                <a:solidFill>
                  <a:schemeClr val="tx1"/>
                </a:solidFill>
                <a:hlinkClick r:id="rId6" tooltip="نشر أكاديمي"/>
              </a:rPr>
              <a:t>الأوراق العلمية</a:t>
            </a:r>
            <a:r>
              <a:rPr lang="ar-SA" sz="1400" dirty="0">
                <a:solidFill>
                  <a:schemeClr val="tx1"/>
                </a:solidFill>
              </a:rPr>
              <a:t> </a:t>
            </a:r>
            <a:r>
              <a:rPr lang="ar-IQ" sz="1400" dirty="0" smtClean="0">
                <a:solidFill>
                  <a:schemeClr val="tx1"/>
                </a:solidFill>
              </a:rPr>
              <a:t>حيث </a:t>
            </a:r>
            <a:r>
              <a:rPr lang="ar-SA" sz="1400" dirty="0" smtClean="0"/>
              <a:t>يُعطى </a:t>
            </a:r>
            <a:r>
              <a:rPr lang="ar-SA" sz="1400" dirty="0"/>
              <a:t>كل </a:t>
            </a:r>
            <a:r>
              <a:rPr lang="ar-IQ" sz="1400" dirty="0" smtClean="0"/>
              <a:t>باحث </a:t>
            </a:r>
            <a:r>
              <a:rPr lang="ar-SA" sz="1400" dirty="0" smtClean="0"/>
              <a:t>هوية </a:t>
            </a:r>
            <a:r>
              <a:rPr lang="ar-SA" sz="1400" dirty="0"/>
              <a:t>فريدة دائمة تشبه </a:t>
            </a:r>
            <a:r>
              <a:rPr lang="ar-SA" sz="1400" dirty="0">
                <a:hlinkClick r:id="rId7" tooltip="معرف الغرض الرقمي"/>
              </a:rPr>
              <a:t>معرف الوثيقة الرقمية</a:t>
            </a:r>
            <a:r>
              <a:rPr lang="ar-SA" sz="1400" dirty="0"/>
              <a:t> </a:t>
            </a:r>
            <a:r>
              <a:rPr lang="en-US" sz="1400" dirty="0" smtClean="0"/>
              <a:t>DOI </a:t>
            </a:r>
            <a:r>
              <a:rPr lang="ar-IQ" sz="1400" dirty="0" smtClean="0"/>
              <a:t> </a:t>
            </a:r>
            <a:r>
              <a:rPr lang="ar-SA" sz="1400" dirty="0" smtClean="0"/>
              <a:t>الذي </a:t>
            </a:r>
            <a:r>
              <a:rPr lang="ar-SA" sz="1400" dirty="0"/>
              <a:t>ينشأ للمحتويات الرقمية للتمييز بينها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743200" y="3314700"/>
            <a:ext cx="12954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38600" y="2209800"/>
            <a:ext cx="3581400" cy="990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en-US" sz="1400" dirty="0" smtClean="0"/>
              <a:t>Open </a:t>
            </a:r>
            <a:r>
              <a:rPr lang="en-US" sz="1400" dirty="0"/>
              <a:t>Researcher and Contributor ID</a:t>
            </a:r>
            <a:r>
              <a:rPr lang="ar-IQ" sz="1400" b="1" dirty="0" smtClean="0"/>
              <a:t>  </a:t>
            </a:r>
            <a:r>
              <a:rPr lang="en-US" sz="1400" dirty="0" smtClean="0"/>
              <a:t>ORCID</a:t>
            </a:r>
            <a:r>
              <a:rPr lang="ar-IQ" sz="1400" dirty="0" smtClean="0"/>
              <a:t> </a:t>
            </a:r>
            <a:r>
              <a:rPr lang="ar-SA" sz="1400" b="1" dirty="0" smtClean="0"/>
              <a:t>الهوية </a:t>
            </a:r>
            <a:r>
              <a:rPr lang="ar-SA" sz="1400" b="1" dirty="0"/>
              <a:t>المفتوحة للباحثين والمساهمين</a:t>
            </a:r>
            <a:r>
              <a:rPr lang="ar-IQ" sz="1400" dirty="0" smtClean="0"/>
              <a:t> وهو </a:t>
            </a:r>
            <a:r>
              <a:rPr lang="ar-SA" sz="1400" dirty="0" smtClean="0"/>
              <a:t>رمز </a:t>
            </a:r>
            <a:r>
              <a:rPr lang="ar-SA" sz="1400" dirty="0"/>
              <a:t>من حروف وأرقام للتمييز بين العلماء وسواهم من المؤلفين الأكاديميين.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981200" y="2438400"/>
            <a:ext cx="20574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043042"/>
      </p:ext>
    </p:extLst>
  </p:cSld>
  <p:clrMapOvr>
    <a:masterClrMapping/>
  </p:clrMapOvr>
  <p:transition advTm="116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7890" grpId="0" animBg="1"/>
      <p:bldP spid="2" grpId="0" animBg="1"/>
      <p:bldP spid="5" grpId="0" animBg="1"/>
      <p:bldP spid="6" grpId="0" animBg="1"/>
      <p:bldP spid="7" grpId="0" animBg="1"/>
      <p:bldP spid="8" grpId="0" animBg="1"/>
      <p:bldP spid="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76200"/>
            <a:ext cx="9043988" cy="6463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IQ" sz="3600" b="1" dirty="0" smtClean="0">
                <a:solidFill>
                  <a:schemeClr val="bg1"/>
                </a:solidFill>
              </a:rPr>
              <a:t>وكذلك يتم ملئ حقول اخرى وكما يلي :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85800"/>
            <a:ext cx="9144000" cy="611641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-76200" y="21336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-76200" y="27432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-76200" y="33528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-76200" y="39624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 rot="10800000">
            <a:off x="609601" y="4419600"/>
            <a:ext cx="380999" cy="42068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 rot="10800000">
            <a:off x="609601" y="4876800"/>
            <a:ext cx="380999" cy="42068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 rot="10800000">
            <a:off x="609601" y="5334000"/>
            <a:ext cx="380999" cy="42068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 flipH="1" flipV="1">
            <a:off x="209550" y="5810250"/>
            <a:ext cx="4191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534359"/>
      </p:ext>
    </p:extLst>
  </p:cSld>
  <p:clrMapOvr>
    <a:masterClrMapping/>
  </p:clrMapOvr>
  <p:transition advTm="157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7890" grpId="0" animBg="1"/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457199" y="3284647"/>
            <a:ext cx="2285999" cy="60155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2438400" y="4457700"/>
            <a:ext cx="1219200" cy="1143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2438400" y="4610100"/>
            <a:ext cx="1219200" cy="1143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2438400" y="4762500"/>
            <a:ext cx="1219200" cy="1143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1 9"/>
          <p:cNvSpPr/>
          <p:nvPr/>
        </p:nvSpPr>
        <p:spPr>
          <a:xfrm>
            <a:off x="228600" y="5562600"/>
            <a:ext cx="3657600" cy="612648"/>
          </a:xfrm>
          <a:prstGeom prst="borderCallout1">
            <a:avLst>
              <a:gd name="adj1" fmla="val 3310"/>
              <a:gd name="adj2" fmla="val -1750"/>
              <a:gd name="adj3" fmla="val -183434"/>
              <a:gd name="adj4" fmla="val 2271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000" b="1" dirty="0" smtClean="0">
                <a:cs typeface="+mj-cs"/>
              </a:rPr>
              <a:t>ثم الضغط على قائمة تهيئة ارسال جديد</a:t>
            </a:r>
            <a:endParaRPr lang="en-US" sz="2000" b="1" dirty="0">
              <a:cs typeface="+mj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IQ" sz="3000" b="1" dirty="0" smtClean="0">
                <a:solidFill>
                  <a:schemeClr val="bg1"/>
                </a:solidFill>
              </a:rPr>
              <a:t>عندما يتم اكمال التسجيل تظهر لك صفحة جديدة ليخبرك  باكمال التسجيل بصورة صحيحة  وكما يلي: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3276600" y="3962400"/>
            <a:ext cx="1219200" cy="1143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145500"/>
      </p:ext>
    </p:extLst>
  </p:cSld>
  <p:clrMapOvr>
    <a:masterClrMapping/>
  </p:clrMapOvr>
  <p:transition spd="med" advTm="1087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IQ" sz="2800" b="1" dirty="0" smtClean="0">
                <a:solidFill>
                  <a:schemeClr val="bg1"/>
                </a:solidFill>
              </a:rPr>
              <a:t>عندما يتم اكمال التسجيل يجب على الباحث الاطلاع على تعليمات ومتطلبات المجلة قبل رفع بحثه للمجلة من خلال قائمة (</a:t>
            </a:r>
            <a:r>
              <a:rPr lang="en-US" sz="2800" b="1" dirty="0">
                <a:solidFill>
                  <a:schemeClr val="bg1"/>
                </a:solidFill>
              </a:rPr>
              <a:t>Submissions</a:t>
            </a:r>
            <a:r>
              <a:rPr lang="ar-IQ" sz="2800" b="1" dirty="0" smtClean="0">
                <a:solidFill>
                  <a:schemeClr val="bg1"/>
                </a:solidFill>
              </a:rPr>
              <a:t>) وكما يلي: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 rot="10800000">
            <a:off x="457200" y="3284647"/>
            <a:ext cx="2285999" cy="7539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Left Arrow 1"/>
          <p:cNvSpPr/>
          <p:nvPr/>
        </p:nvSpPr>
        <p:spPr>
          <a:xfrm>
            <a:off x="2438400" y="4457700"/>
            <a:ext cx="1219200" cy="1143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2438400" y="4610100"/>
            <a:ext cx="1219200" cy="1143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2438400" y="4914900"/>
            <a:ext cx="1219200" cy="1143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2438400" y="4762500"/>
            <a:ext cx="1219200" cy="1143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8"/>
          <p:cNvSpPr/>
          <p:nvPr/>
        </p:nvSpPr>
        <p:spPr>
          <a:xfrm>
            <a:off x="228600" y="5562600"/>
            <a:ext cx="3657600" cy="612648"/>
          </a:xfrm>
          <a:prstGeom prst="borderCallout1">
            <a:avLst>
              <a:gd name="adj1" fmla="val 3310"/>
              <a:gd name="adj2" fmla="val -1750"/>
              <a:gd name="adj3" fmla="val -147407"/>
              <a:gd name="adj4" fmla="val 2228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000" b="1" dirty="0" smtClean="0">
                <a:cs typeface="+mj-cs"/>
              </a:rPr>
              <a:t>ثم الضغط على قائمة تهيئة ارسال جديد</a:t>
            </a:r>
            <a:endParaRPr lang="en-US" sz="2000" b="1" dirty="0"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6019800" y="1828800"/>
            <a:ext cx="0" cy="75395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315200" y="3048000"/>
            <a:ext cx="838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515875"/>
      </p:ext>
    </p:extLst>
  </p:cSld>
  <p:clrMapOvr>
    <a:masterClrMapping/>
  </p:clrMapOvr>
  <p:transition advTm="61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8113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8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4"/>
          <p:cNvSpPr>
            <a:spLocks noChangeArrowheads="1"/>
          </p:cNvSpPr>
          <p:nvPr/>
        </p:nvSpPr>
        <p:spPr bwMode="auto">
          <a:xfrm rot="10800000">
            <a:off x="7239001" y="6284910"/>
            <a:ext cx="1447799" cy="5730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17396"/>
            <a:ext cx="9144000" cy="1107996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IQ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بعد الضغط على الامر </a:t>
            </a:r>
            <a:r>
              <a:rPr lang="en-US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Make a New 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ubmission </a:t>
            </a:r>
            <a:r>
              <a:rPr lang="ar-IQ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تظهر الصفحة الاتية وعنوانها :</a:t>
            </a:r>
            <a:endParaRPr lang="en-US" sz="33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/>
          <p:nvPr/>
        </p:nvPicPr>
        <p:blipFill rotWithShape="1">
          <a:blip r:embed="rId6"/>
          <a:srcRect t="13683" r="1377" b="8303"/>
          <a:stretch/>
        </p:blipFill>
        <p:spPr bwMode="auto">
          <a:xfrm>
            <a:off x="0" y="838200"/>
            <a:ext cx="9144000" cy="60197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Oval 4"/>
          <p:cNvSpPr>
            <a:spLocks noChangeArrowheads="1"/>
          </p:cNvSpPr>
          <p:nvPr/>
        </p:nvSpPr>
        <p:spPr bwMode="auto">
          <a:xfrm rot="10800000">
            <a:off x="914400" y="1943100"/>
            <a:ext cx="1752599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14400" y="2247900"/>
            <a:ext cx="381000" cy="571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524000" y="2552700"/>
            <a:ext cx="457200" cy="2220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86000" y="2476500"/>
            <a:ext cx="914400" cy="2262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590800" y="2370808"/>
            <a:ext cx="1676401" cy="3277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410337" y="2032374"/>
            <a:ext cx="2923663" cy="6768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14400" y="3810000"/>
            <a:ext cx="381000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Oval 4"/>
          <p:cNvSpPr>
            <a:spLocks noChangeArrowheads="1"/>
          </p:cNvSpPr>
          <p:nvPr/>
        </p:nvSpPr>
        <p:spPr bwMode="auto">
          <a:xfrm rot="10800000">
            <a:off x="1066800" y="4648200"/>
            <a:ext cx="12192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838200" y="55626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38200" y="5791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38200" y="60198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38200" y="6248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8" name="Oval 4"/>
          <p:cNvSpPr>
            <a:spLocks noChangeArrowheads="1"/>
          </p:cNvSpPr>
          <p:nvPr/>
        </p:nvSpPr>
        <p:spPr bwMode="auto">
          <a:xfrm rot="10800000">
            <a:off x="1295400" y="3276600"/>
            <a:ext cx="1447800" cy="4491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590197"/>
      </p:ext>
    </p:extLst>
  </p:cSld>
  <p:clrMapOvr>
    <a:masterClrMapping/>
  </p:clrMapOvr>
  <p:transition advTm="110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4" grpId="0" animBg="1"/>
      <p:bldP spid="26" grpId="0" animBg="1"/>
      <p:bldP spid="33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|1|6.8|19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8|6.7|29.6|9.2|3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2.9|23.3|10|1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7|2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6.4|33.3|6.2|14.6|13.3|4.3|4.2|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0|15.6|23.5|12.6|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7.2|3.2|4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3|1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9|0.9|5.7|13.1|3.3|40.5|34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6|5.6|4.2|7.2|2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4.2|3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5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2|7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7|7.7|1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7|11|13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10|1.2|14.2|7.8|4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5|2.9|4.1|3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2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5.5|6.2|11.1|21.4|0.7|33.7|9.2|3.4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9|7.5|10.5|1.9|9.6|80.5|2.8|3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.6|7.3|24.7|24.9|38.9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0.6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8.9|2.5|11.7|1.1|1.5|1.3|1.3|11.3|5|5.4|9.6|3.6|2.4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11267</TotalTime>
  <Words>634</Words>
  <Application>Microsoft Office PowerPoint</Application>
  <PresentationFormat>On-screen Show (4:3)</PresentationFormat>
  <Paragraphs>56</Paragraphs>
  <Slides>27</Slides>
  <Notes>2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Department of Industrial Design</dc:creator>
  <cp:lastModifiedBy>dalia</cp:lastModifiedBy>
  <cp:revision>762</cp:revision>
  <dcterms:created xsi:type="dcterms:W3CDTF">2004-07-07T09:30:34Z</dcterms:created>
  <dcterms:modified xsi:type="dcterms:W3CDTF">2024-07-11T08:04:44Z</dcterms:modified>
</cp:coreProperties>
</file>