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6" r:id="rId1"/>
  </p:sldMasterIdLst>
  <p:sldIdLst>
    <p:sldId id="256" r:id="rId2"/>
    <p:sldId id="257" r:id="rId3"/>
    <p:sldId id="258" r:id="rId4"/>
    <p:sldId id="259" r:id="rId5"/>
    <p:sldId id="260" r:id="rId6"/>
    <p:sldId id="262" r:id="rId7"/>
    <p:sldId id="263" r:id="rId8"/>
    <p:sldId id="264" r:id="rId9"/>
    <p:sldId id="265" r:id="rId10"/>
    <p:sldId id="266" r:id="rId11"/>
    <p:sldId id="261" r:id="rId12"/>
    <p:sldId id="267" r:id="rId13"/>
    <p:sldId id="292" r:id="rId14"/>
    <p:sldId id="293" r:id="rId15"/>
    <p:sldId id="268" r:id="rId16"/>
    <p:sldId id="269" r:id="rId17"/>
    <p:sldId id="270" r:id="rId18"/>
    <p:sldId id="271" r:id="rId19"/>
    <p:sldId id="272" r:id="rId20"/>
    <p:sldId id="273" r:id="rId21"/>
    <p:sldId id="289" r:id="rId22"/>
    <p:sldId id="287" r:id="rId23"/>
    <p:sldId id="286" r:id="rId24"/>
    <p:sldId id="291" r:id="rId25"/>
    <p:sldId id="294" r:id="rId26"/>
    <p:sldId id="274" r:id="rId27"/>
    <p:sldId id="275" r:id="rId28"/>
    <p:sldId id="295" r:id="rId29"/>
    <p:sldId id="296" r:id="rId30"/>
    <p:sldId id="277" r:id="rId31"/>
    <p:sldId id="281" r:id="rId32"/>
    <p:sldId id="279" r:id="rId33"/>
    <p:sldId id="280" r:id="rId34"/>
    <p:sldId id="283" r:id="rId35"/>
    <p:sldId id="284" r:id="rId36"/>
    <p:sldId id="282"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12/06/1445</a:t>
            </a:fld>
            <a:endParaRPr lang="ar-SA"/>
          </a:p>
        </p:txBody>
      </p:sp>
      <p:sp>
        <p:nvSpPr>
          <p:cNvPr id="5" name="Footer Placeholder 4"/>
          <p:cNvSpPr>
            <a:spLocks noGrp="1"/>
          </p:cNvSpPr>
          <p:nvPr>
            <p:ph type="ftr" sz="quarter" idx="11"/>
          </p:nvPr>
        </p:nvSpPr>
        <p:spPr/>
        <p:txBody>
          <a:bodyPr/>
          <a:lstStyle/>
          <a:p>
            <a:endParaRPr lang="ar-SA"/>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38901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12/06/1445</a:t>
            </a:fld>
            <a:endParaRPr lang="ar-SA"/>
          </a:p>
        </p:txBody>
      </p:sp>
      <p:sp>
        <p:nvSpPr>
          <p:cNvPr id="5" name="Footer Placeholder 4"/>
          <p:cNvSpPr>
            <a:spLocks noGrp="1"/>
          </p:cNvSpPr>
          <p:nvPr>
            <p:ph type="ftr" sz="quarter" idx="11"/>
          </p:nvPr>
        </p:nvSpPr>
        <p:spPr/>
        <p:txBody>
          <a:bodyPr/>
          <a:lstStyle/>
          <a:p>
            <a:endParaRPr lang="ar-SA"/>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777116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12/06/1445</a:t>
            </a:fld>
            <a:endParaRPr lang="ar-SA"/>
          </a:p>
        </p:txBody>
      </p:sp>
      <p:sp>
        <p:nvSpPr>
          <p:cNvPr id="5" name="Footer Placeholder 4"/>
          <p:cNvSpPr>
            <a:spLocks noGrp="1"/>
          </p:cNvSpPr>
          <p:nvPr>
            <p:ph type="ftr" sz="quarter" idx="11"/>
          </p:nvPr>
        </p:nvSpPr>
        <p:spPr/>
        <p:txBody>
          <a:bodyPr/>
          <a:lstStyle/>
          <a:p>
            <a:endParaRPr lang="ar-SA"/>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B34F065-1154-456A-91E3-76DE8E75E17B}" type="slidenum">
              <a:rPr lang="ar-SA" smtClean="0"/>
              <a:t>‹#›</a:t>
            </a:fld>
            <a:endParaRPr lang="ar-SA"/>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42325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12/06/1445</a:t>
            </a:fld>
            <a:endParaRPr lang="ar-SA"/>
          </a:p>
        </p:txBody>
      </p:sp>
      <p:sp>
        <p:nvSpPr>
          <p:cNvPr id="6" name="Footer Placeholder 5"/>
          <p:cNvSpPr>
            <a:spLocks noGrp="1"/>
          </p:cNvSpPr>
          <p:nvPr>
            <p:ph type="ftr" sz="quarter" idx="11"/>
          </p:nvPr>
        </p:nvSpPr>
        <p:spPr/>
        <p:txBody>
          <a:bodyPr/>
          <a:lstStyle/>
          <a:p>
            <a:endParaRPr lang="ar-SA"/>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03469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12/06/1445</a:t>
            </a:fld>
            <a:endParaRPr lang="ar-SA"/>
          </a:p>
        </p:txBody>
      </p:sp>
      <p:sp>
        <p:nvSpPr>
          <p:cNvPr id="6" name="Footer Placeholder 5"/>
          <p:cNvSpPr>
            <a:spLocks noGrp="1"/>
          </p:cNvSpPr>
          <p:nvPr>
            <p:ph type="ftr" sz="quarter" idx="11"/>
          </p:nvPr>
        </p:nvSpPr>
        <p:spPr/>
        <p:txBody>
          <a:bodyPr/>
          <a:lstStyle/>
          <a:p>
            <a:endParaRPr lang="ar-SA"/>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B34F065-1154-456A-91E3-76DE8E75E17B}" type="slidenum">
              <a:rPr lang="ar-SA" smtClean="0"/>
              <a:t>‹#›</a:t>
            </a:fld>
            <a:endParaRPr lang="ar-SA"/>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55776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12/06/1445</a:t>
            </a:fld>
            <a:endParaRPr lang="ar-SA"/>
          </a:p>
        </p:txBody>
      </p:sp>
      <p:sp>
        <p:nvSpPr>
          <p:cNvPr id="6" name="Footer Placeholder 5"/>
          <p:cNvSpPr>
            <a:spLocks noGrp="1"/>
          </p:cNvSpPr>
          <p:nvPr>
            <p:ph type="ftr" sz="quarter" idx="11"/>
          </p:nvPr>
        </p:nvSpPr>
        <p:spPr/>
        <p:txBody>
          <a:bodyPr/>
          <a:lstStyle/>
          <a:p>
            <a:endParaRPr lang="ar-S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29735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12/06/1445</a:t>
            </a:fld>
            <a:endParaRPr lang="ar-SA"/>
          </a:p>
        </p:txBody>
      </p:sp>
      <p:sp>
        <p:nvSpPr>
          <p:cNvPr id="5" name="Footer Placeholder 4"/>
          <p:cNvSpPr>
            <a:spLocks noGrp="1"/>
          </p:cNvSpPr>
          <p:nvPr>
            <p:ph type="ftr" sz="quarter" idx="11"/>
          </p:nvPr>
        </p:nvSpPr>
        <p:spPr/>
        <p:txBody>
          <a:bodyPr/>
          <a:lstStyle/>
          <a:p>
            <a:endParaRPr lang="ar-S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787711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12/06/1445</a:t>
            </a:fld>
            <a:endParaRPr lang="ar-SA"/>
          </a:p>
        </p:txBody>
      </p:sp>
      <p:sp>
        <p:nvSpPr>
          <p:cNvPr id="5" name="Footer Placeholder 4"/>
          <p:cNvSpPr>
            <a:spLocks noGrp="1"/>
          </p:cNvSpPr>
          <p:nvPr>
            <p:ph type="ftr" sz="quarter" idx="11"/>
          </p:nvPr>
        </p:nvSpPr>
        <p:spPr/>
        <p:txBody>
          <a:bodyPr/>
          <a:lstStyle/>
          <a:p>
            <a:endParaRPr lang="ar-S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206050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12/06/1445</a:t>
            </a:fld>
            <a:endParaRPr lang="ar-SA"/>
          </a:p>
        </p:txBody>
      </p:sp>
      <p:sp>
        <p:nvSpPr>
          <p:cNvPr id="5" name="Footer Placeholder 4"/>
          <p:cNvSpPr>
            <a:spLocks noGrp="1"/>
          </p:cNvSpPr>
          <p:nvPr>
            <p:ph type="ftr" sz="quarter" idx="11"/>
          </p:nvPr>
        </p:nvSpPr>
        <p:spPr/>
        <p:txBody>
          <a:bodyPr/>
          <a:lstStyle/>
          <a:p>
            <a:endParaRPr lang="ar-S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774276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12/06/1445</a:t>
            </a:fld>
            <a:endParaRPr lang="ar-SA"/>
          </a:p>
        </p:txBody>
      </p:sp>
      <p:sp>
        <p:nvSpPr>
          <p:cNvPr id="5" name="Footer Placeholder 4"/>
          <p:cNvSpPr>
            <a:spLocks noGrp="1"/>
          </p:cNvSpPr>
          <p:nvPr>
            <p:ph type="ftr" sz="quarter" idx="11"/>
          </p:nvPr>
        </p:nvSpPr>
        <p:spPr/>
        <p:txBody>
          <a:bodyPr/>
          <a:lstStyle/>
          <a:p>
            <a:endParaRPr lang="ar-SA"/>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059655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12/06/1445</a:t>
            </a:fld>
            <a:endParaRPr lang="ar-SA"/>
          </a:p>
        </p:txBody>
      </p:sp>
      <p:sp>
        <p:nvSpPr>
          <p:cNvPr id="6" name="Footer Placeholder 5"/>
          <p:cNvSpPr>
            <a:spLocks noGrp="1"/>
          </p:cNvSpPr>
          <p:nvPr>
            <p:ph type="ftr" sz="quarter" idx="11"/>
          </p:nvPr>
        </p:nvSpPr>
        <p:spPr/>
        <p:txBody>
          <a:bodyPr/>
          <a:lstStyle/>
          <a:p>
            <a:endParaRPr lang="ar-SA"/>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59999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12/06/1445</a:t>
            </a:fld>
            <a:endParaRPr lang="ar-SA"/>
          </a:p>
        </p:txBody>
      </p:sp>
      <p:sp>
        <p:nvSpPr>
          <p:cNvPr id="8" name="Footer Placeholder 7"/>
          <p:cNvSpPr>
            <a:spLocks noGrp="1"/>
          </p:cNvSpPr>
          <p:nvPr>
            <p:ph type="ftr" sz="quarter" idx="11"/>
          </p:nvPr>
        </p:nvSpPr>
        <p:spPr/>
        <p:txBody>
          <a:bodyPr/>
          <a:lstStyle/>
          <a:p>
            <a:endParaRPr lang="ar-SA"/>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416829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12/06/1445</a:t>
            </a:fld>
            <a:endParaRPr lang="ar-SA"/>
          </a:p>
        </p:txBody>
      </p:sp>
      <p:sp>
        <p:nvSpPr>
          <p:cNvPr id="4" name="Footer Placeholder 3"/>
          <p:cNvSpPr>
            <a:spLocks noGrp="1"/>
          </p:cNvSpPr>
          <p:nvPr>
            <p:ph type="ftr" sz="quarter" idx="11"/>
          </p:nvPr>
        </p:nvSpPr>
        <p:spPr/>
        <p:txBody>
          <a:bodyPr/>
          <a:lstStyle/>
          <a:p>
            <a:endParaRPr lang="ar-SA"/>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9123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12/06/1445</a:t>
            </a:fld>
            <a:endParaRPr lang="ar-SA"/>
          </a:p>
        </p:txBody>
      </p:sp>
      <p:sp>
        <p:nvSpPr>
          <p:cNvPr id="3" name="Footer Placeholder 2"/>
          <p:cNvSpPr>
            <a:spLocks noGrp="1"/>
          </p:cNvSpPr>
          <p:nvPr>
            <p:ph type="ftr" sz="quarter" idx="11"/>
          </p:nvPr>
        </p:nvSpPr>
        <p:spPr/>
        <p:txBody>
          <a:bodyPr/>
          <a:lstStyle/>
          <a:p>
            <a:endParaRPr lang="ar-SA"/>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125244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12/06/1445</a:t>
            </a:fld>
            <a:endParaRPr lang="ar-SA"/>
          </a:p>
        </p:txBody>
      </p:sp>
      <p:sp>
        <p:nvSpPr>
          <p:cNvPr id="6" name="Footer Placeholder 5"/>
          <p:cNvSpPr>
            <a:spLocks noGrp="1"/>
          </p:cNvSpPr>
          <p:nvPr>
            <p:ph type="ftr" sz="quarter" idx="11"/>
          </p:nvPr>
        </p:nvSpPr>
        <p:spPr/>
        <p:txBody>
          <a:bodyPr/>
          <a:lstStyle/>
          <a:p>
            <a:endParaRPr lang="ar-SA"/>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5385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12/06/1445</a:t>
            </a:fld>
            <a:endParaRPr lang="ar-SA"/>
          </a:p>
        </p:txBody>
      </p:sp>
      <p:sp>
        <p:nvSpPr>
          <p:cNvPr id="6" name="Footer Placeholder 5"/>
          <p:cNvSpPr>
            <a:spLocks noGrp="1"/>
          </p:cNvSpPr>
          <p:nvPr>
            <p:ph type="ftr" sz="quarter" idx="11"/>
          </p:nvPr>
        </p:nvSpPr>
        <p:spPr/>
        <p:txBody>
          <a:bodyPr/>
          <a:lstStyle/>
          <a:p>
            <a:endParaRPr lang="ar-SA"/>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143895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B8ABB09-4A1D-463E-8065-109CC2B7EFAA}" type="datetimeFigureOut">
              <a:rPr lang="ar-SA" smtClean="0"/>
              <a:t>12/06/1445</a:t>
            </a:fld>
            <a:endParaRPr lang="ar-SA"/>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4100975647"/>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8.xml"/><Relationship Id="rId4" Type="http://schemas.openxmlformats.org/officeDocument/2006/relationships/image" Target="../media/image7.jpg"/></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8.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8.xml"/><Relationship Id="rId1" Type="http://schemas.openxmlformats.org/officeDocument/2006/relationships/vmlDrawing" Target="../drawings/vmlDrawing2.vml"/><Relationship Id="rId4" Type="http://schemas.openxmlformats.org/officeDocument/2006/relationships/image" Target="../media/image11.emf"/></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8.xml"/><Relationship Id="rId1" Type="http://schemas.openxmlformats.org/officeDocument/2006/relationships/vmlDrawing" Target="../drawings/vmlDrawing3.vml"/><Relationship Id="rId4" Type="http://schemas.openxmlformats.org/officeDocument/2006/relationships/image" Target="../media/image12.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pic>
        <p:nvPicPr>
          <p:cNvPr id="1027" name="صورة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457200"/>
            <a:ext cx="1781175" cy="16446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5"/>
          <p:cNvSpPr>
            <a:spLocks noChangeArrowheads="1"/>
          </p:cNvSpPr>
          <p:nvPr/>
        </p:nvSpPr>
        <p:spPr bwMode="auto">
          <a:xfrm>
            <a:off x="1619672" y="2138373"/>
            <a:ext cx="6408712"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smtClean="0">
                <a:ln>
                  <a:noFill/>
                </a:ln>
                <a:solidFill>
                  <a:srgbClr val="943634"/>
                </a:solidFill>
                <a:effectLst/>
                <a:latin typeface="Simplified Arabic" pitchFamily="18" charset="-78"/>
                <a:ea typeface="Calibri" pitchFamily="34" charset="0"/>
                <a:cs typeface="PT Bold Heading" pitchFamily="2" charset="-78"/>
              </a:rPr>
              <a:t>تحليل أقتصادي لأثر سلسلة التوريد في تحقيق الميزة التنافسية لمنتجات الالبان في العراق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1" i="0" u="none" strike="noStrike" cap="none" normalizeH="0" baseline="0" dirty="0" smtClean="0">
              <a:ln>
                <a:noFill/>
              </a:ln>
              <a:solidFill>
                <a:schemeClr val="tx1"/>
              </a:solidFill>
              <a:effectLst/>
              <a:latin typeface="Simplified Arabic" pitchFamily="18" charset="-78"/>
              <a:ea typeface="Calibri" pitchFamily="34" charset="0"/>
              <a:cs typeface="PT Bold Heading"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b="1" dirty="0" smtClean="0">
              <a:latin typeface="Simplified Arabic" pitchFamily="18" charset="-78"/>
              <a:ea typeface="Calibri" pitchFamily="34" charset="0"/>
              <a:cs typeface="PT Bold Heading"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b="1" dirty="0">
              <a:latin typeface="Simplified Arabic" pitchFamily="18" charset="-78"/>
              <a:ea typeface="Calibri" pitchFamily="34" charset="0"/>
              <a:cs typeface="PT Bold Heading"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800" b="1" i="0" u="none" strike="noStrike" cap="none" normalizeH="0" baseline="0" dirty="0" smtClean="0">
                <a:ln>
                  <a:noFill/>
                </a:ln>
                <a:solidFill>
                  <a:schemeClr val="tx1"/>
                </a:solidFill>
                <a:effectLst/>
                <a:latin typeface="Simplified Arabic" pitchFamily="18" charset="-78"/>
                <a:ea typeface="Calibri" pitchFamily="34" charset="0"/>
                <a:cs typeface="PT Bold Heading" pitchFamily="2" charset="-78"/>
              </a:rPr>
              <a:t>للطالبة</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800" b="1" i="0" u="none" strike="noStrike" cap="none" normalizeH="0" baseline="0" dirty="0" smtClean="0">
                <a:ln>
                  <a:noFill/>
                </a:ln>
                <a:solidFill>
                  <a:schemeClr val="tx1"/>
                </a:solidFill>
                <a:effectLst/>
                <a:latin typeface="Simplified Arabic" pitchFamily="18" charset="-78"/>
                <a:ea typeface="Calibri" pitchFamily="34" charset="0"/>
                <a:cs typeface="PT Bold Heading" pitchFamily="2" charset="-78"/>
              </a:rPr>
              <a:t>دينا عبد الفتاح عبدالرحمن</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Simplified Arabic" pitchFamily="18" charset="-78"/>
                <a:ea typeface="Calibri" pitchFamily="34" charset="0"/>
                <a:cs typeface="PT Bold Heading" pitchFamily="2" charset="-78"/>
              </a:rPr>
              <a:t>أشـــــراف</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Simplified Arabic" pitchFamily="18" charset="-78"/>
                <a:ea typeface="Calibri" pitchFamily="34" charset="0"/>
                <a:cs typeface="PT Bold Heading" pitchFamily="2" charset="-78"/>
              </a:rPr>
              <a:t>د.ســـعـاد حســـين علـــــي</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1445هـــ	2023 م</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91713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45201" y="404664"/>
            <a:ext cx="6589199" cy="1280890"/>
          </a:xfrm>
        </p:spPr>
        <p:txBody>
          <a:bodyPr>
            <a:noAutofit/>
          </a:bodyPr>
          <a:lstStyle/>
          <a:p>
            <a:pPr algn="just" rtl="1"/>
            <a:r>
              <a:rPr lang="ar-IQ" sz="2400" b="1" dirty="0" smtClean="0"/>
              <a:t>شكل يمثل معدلات النمو من (2004-2021) </a:t>
            </a:r>
            <a:endParaRPr lang="ar-IQ" sz="2400" dirty="0"/>
          </a:p>
        </p:txBody>
      </p:sp>
      <p:pic>
        <p:nvPicPr>
          <p:cNvPr id="6" name="عنصر نائب للمحتوى 5"/>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31640" y="1685554"/>
            <a:ext cx="7202760" cy="4623765"/>
          </a:xfrm>
          <a:prstGeom prst="rect">
            <a:avLst/>
          </a:prstGeom>
        </p:spPr>
      </p:pic>
    </p:spTree>
    <p:extLst>
      <p:ext uri="{BB962C8B-B14F-4D97-AF65-F5344CB8AC3E}">
        <p14:creationId xmlns:p14="http://schemas.microsoft.com/office/powerpoint/2010/main" val="2665402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712968" cy="6278642"/>
          </a:xfrm>
          <a:prstGeom prst="rect">
            <a:avLst/>
          </a:prstGeom>
        </p:spPr>
        <p:txBody>
          <a:bodyPr wrap="square">
            <a:spAutoFit/>
          </a:bodyPr>
          <a:lstStyle/>
          <a:p>
            <a:pPr algn="r" rtl="1"/>
            <a:r>
              <a:rPr lang="ar-IQ" b="1" dirty="0" smtClean="0"/>
              <a:t>سلسلة التوريد للالبان في العراق / مصانع البان ابو غريب </a:t>
            </a:r>
          </a:p>
          <a:p>
            <a:pPr algn="just" rtl="1"/>
            <a:endParaRPr lang="ar-IQ" sz="1600" dirty="0" smtClean="0"/>
          </a:p>
          <a:p>
            <a:pPr algn="just" rtl="1"/>
            <a:r>
              <a:rPr lang="ar-IQ" sz="1600" dirty="0" smtClean="0"/>
              <a:t>يعاني قطاع الالبان في العراق العديد </a:t>
            </a:r>
            <a:r>
              <a:rPr lang="ar-IQ" sz="1600" dirty="0"/>
              <a:t>من المشكلات خلال مراحله المختلفة بداية من توريد العناصر والمدخلات الإنتاجية ومروراً بالمراحل المختلفة الإنتاجية والتصنيعية والتوزيعية ووصولاً بهذه المنتجات للعميل النهائي . </a:t>
            </a:r>
            <a:r>
              <a:rPr lang="ar-IQ" sz="1600" dirty="0" smtClean="0"/>
              <a:t>حيث تُعد </a:t>
            </a:r>
            <a:r>
              <a:rPr lang="ar-IQ" sz="1600" dirty="0"/>
              <a:t>دراسة المراحل المختلفة التي تمر بها منتوجات  الالبان من خلال وصف جميع هذه المراحل والعمليات والخدمات الأساسية التي تتم على طول هذه السلسلة ابتداء من المنتجين وصولاً بالسلع النهائية للعملاء ، والتعرف على أهم الخدمات الفنية والمادية والمالية المساندة والمقدمة لهذا القطاع هو الهدف الرئيسي من إجراء التحليل لسلسلة توريد الالبان ومنتجاتها ، ومن ثم امكانية تحديد أهم نقاط القوة التي يتمتع بها هذا القطاع ، وكذلك نقاط الضعف والمشاكل والاختناقات التي تعترض أداء العمليات والانشطة داخل القطاع . وإمكانية التوصل إلى مجموعة من السياسات والحلول التي من شأنها تعزيز نقاط القوة ومعالجة نقاط الضعف والاستفادة من الفرص والتقليل من أثر التهديدات ومن ثم إمكانية النهوض بقطاع الالبان ومنتجاتها </a:t>
            </a:r>
            <a:r>
              <a:rPr lang="ar-IQ" sz="1600" dirty="0" smtClean="0"/>
              <a:t>. </a:t>
            </a:r>
            <a:r>
              <a:rPr lang="ar-IQ" sz="1600" dirty="0"/>
              <a:t>وتشمل الالبان الطازجة ومنتوجات الالبان ( القشطة (حسب المواصفة المعملية ) ، الزبد ، الدهن الحر، اللبن بانواعه لبن  والشنينة ، جبن الموزريلا ، الجبن الطري ، الجبن المطبوخ المعامل بالحرارة العالية ، الحليب المعقم والمطعم بعبوات بلاستيكية،  اللبن بانواعه, الايس كريم ) . وتضم هذه السلسلة العديد من الجهات الفاعلة المتمثلة في المنتجين الاوليين ومجمعي </a:t>
            </a:r>
            <a:r>
              <a:rPr lang="ar-IQ" sz="1600" dirty="0" smtClean="0"/>
              <a:t>الحليب </a:t>
            </a:r>
            <a:r>
              <a:rPr lang="ar-IQ" sz="1600" dirty="0"/>
              <a:t>(الموردين)  والمصنعين وتجار الجملة (سوبر ماركت ) والمفرد المستهلكين (العملاء) . </a:t>
            </a:r>
            <a:endParaRPr lang="en-US" sz="1600" dirty="0"/>
          </a:p>
          <a:p>
            <a:pPr algn="just" rtl="1"/>
            <a:r>
              <a:rPr lang="ar-IQ" sz="1600" dirty="0"/>
              <a:t>الشركة العامة لمنتوجات الغذائية / مصنع البان أبي </a:t>
            </a:r>
            <a:r>
              <a:rPr lang="ar-IQ" sz="1600" dirty="0" smtClean="0"/>
              <a:t>غريب مصنع الرافدين </a:t>
            </a:r>
            <a:r>
              <a:rPr lang="ar-IQ" sz="1600" dirty="0"/>
              <a:t>, مصنع دجلة , </a:t>
            </a:r>
            <a:r>
              <a:rPr lang="ar-IQ" sz="1600" dirty="0" smtClean="0"/>
              <a:t>مصنع الفرات ثم يتم </a:t>
            </a:r>
            <a:r>
              <a:rPr lang="ar-IQ" sz="1600" dirty="0"/>
              <a:t>فحص منتوجات الالبان قبل تسويقها </a:t>
            </a:r>
            <a:r>
              <a:rPr lang="ar-IQ" sz="1600" dirty="0" smtClean="0"/>
              <a:t>والتأكد </a:t>
            </a:r>
            <a:r>
              <a:rPr lang="ar-IQ" sz="1600" dirty="0"/>
              <a:t>من صلاحية وسلامة المنتوج حيث بعد وصول كل منتوج الى المرحلة نهائية من الانتاج </a:t>
            </a:r>
            <a:r>
              <a:rPr lang="ar-IQ" sz="1600" dirty="0" smtClean="0"/>
              <a:t>يتم </a:t>
            </a:r>
            <a:r>
              <a:rPr lang="ar-IQ" sz="1600" dirty="0"/>
              <a:t>دخولها الحاضنة بدرجة حرارة عالية (50_ 60 ) مْ ثم توضع في الثلاجات لتبريده يتم فحص المنتوج اي اجراء اختبارات السيطرة النوعية واختبار التقييم الحسي للمنتج وهذا يساعد على تطوير المنتج وهذا فحص مهم لشركة منتجات الالبان والحفاظ على سمعة الشركة وهذا ما تقدمه شركة منتجات المواد الغذائية / مصانع البان أبي غريب ، وايضاً يقوم المصنع بترجيع المنتوجات من تاجر الجملة او التجزئة الى المصنع بعد التأكد من سبب تلف المنتوج وعدم صلاحيته هي في فترة الانتاج والمصنع مسؤول عنها و الانتاج المعاد للمصانع ابي غريب عام 2022 بنسبة (2%) </a:t>
            </a:r>
            <a:r>
              <a:rPr lang="ar-IQ" sz="1600" dirty="0" smtClean="0"/>
              <a:t>. وان جميع المنتوجات خالية من المواد الحافظة .</a:t>
            </a:r>
            <a:endParaRPr lang="en-US" sz="1600" dirty="0"/>
          </a:p>
        </p:txBody>
      </p:sp>
    </p:spTree>
    <p:extLst>
      <p:ext uri="{BB962C8B-B14F-4D97-AF65-F5344CB8AC3E}">
        <p14:creationId xmlns:p14="http://schemas.microsoft.com/office/powerpoint/2010/main" val="431342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39" y="116632"/>
            <a:ext cx="7355159" cy="1143000"/>
          </a:xfrm>
        </p:spPr>
        <p:txBody>
          <a:bodyPr>
            <a:normAutofit/>
          </a:bodyPr>
          <a:lstStyle/>
          <a:p>
            <a:pPr algn="ctr" rtl="1"/>
            <a:r>
              <a:rPr lang="ar-IQ" sz="2800" b="1" dirty="0" smtClean="0"/>
              <a:t>مخطط سلسلة التوريد في مصانع البان ابو غريب </a:t>
            </a:r>
            <a:endParaRPr lang="ar-IQ" sz="2800" b="1" dirty="0"/>
          </a:p>
        </p:txBody>
      </p:sp>
      <p:pic>
        <p:nvPicPr>
          <p:cNvPr id="29" name="Picture 28"/>
          <p:cNvPicPr>
            <a:picLocks noChangeAspect="1"/>
          </p:cNvPicPr>
          <p:nvPr/>
        </p:nvPicPr>
        <p:blipFill>
          <a:blip r:embed="rId2"/>
          <a:stretch>
            <a:fillRect/>
          </a:stretch>
        </p:blipFill>
        <p:spPr>
          <a:xfrm>
            <a:off x="971600" y="1184376"/>
            <a:ext cx="7859215" cy="5400599"/>
          </a:xfrm>
          <a:prstGeom prst="rect">
            <a:avLst/>
          </a:prstGeom>
        </p:spPr>
      </p:pic>
    </p:spTree>
    <p:extLst>
      <p:ext uri="{BB962C8B-B14F-4D97-AF65-F5344CB8AC3E}">
        <p14:creationId xmlns:p14="http://schemas.microsoft.com/office/powerpoint/2010/main" val="3038755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497960" y="1079826"/>
            <a:ext cx="2088232" cy="2982813"/>
          </a:xfrm>
        </p:spPr>
      </p:pic>
      <p:sp>
        <p:nvSpPr>
          <p:cNvPr id="6" name="Text Placeholder 5"/>
          <p:cNvSpPr>
            <a:spLocks noGrp="1"/>
          </p:cNvSpPr>
          <p:nvPr>
            <p:ph type="body" sz="half" idx="2"/>
          </p:nvPr>
        </p:nvSpPr>
        <p:spPr>
          <a:xfrm>
            <a:off x="6227284" y="4649815"/>
            <a:ext cx="2629584" cy="752018"/>
          </a:xfrm>
        </p:spPr>
        <p:txBody>
          <a:bodyPr anchor="t"/>
          <a:lstStyle/>
          <a:p>
            <a:pPr algn="r" rtl="1"/>
            <a:r>
              <a:rPr lang="ar-IQ" dirty="0" smtClean="0"/>
              <a:t>أول مكان في المصنع الذي يتم فيه استلام الحليب من المجهزين وثم يقوم بتسخين الى درجة </a:t>
            </a:r>
            <a:r>
              <a:rPr lang="en-US" dirty="0" smtClean="0"/>
              <a:t>85%</a:t>
            </a:r>
            <a:endParaRPr lang="en-US" dirty="0"/>
          </a:p>
        </p:txBody>
      </p:sp>
      <p:sp>
        <p:nvSpPr>
          <p:cNvPr id="2" name="Rectangle 1"/>
          <p:cNvSpPr/>
          <p:nvPr/>
        </p:nvSpPr>
        <p:spPr>
          <a:xfrm>
            <a:off x="5940152" y="4221088"/>
            <a:ext cx="3203848" cy="400110"/>
          </a:xfrm>
          <a:prstGeom prst="rect">
            <a:avLst/>
          </a:prstGeom>
        </p:spPr>
        <p:txBody>
          <a:bodyPr wrap="square">
            <a:spAutoFit/>
          </a:bodyPr>
          <a:lstStyle/>
          <a:p>
            <a:pPr lvl="0" algn="ctr" rtl="1">
              <a:spcBef>
                <a:spcPct val="0"/>
              </a:spcBef>
            </a:pPr>
            <a:r>
              <a:rPr lang="ar-IQ" sz="2000" dirty="0"/>
              <a:t>شعبة </a:t>
            </a:r>
            <a:r>
              <a:rPr lang="ar-IQ" sz="2000" dirty="0" smtClean="0">
                <a:solidFill>
                  <a:prstClr val="black">
                    <a:lumMod val="85000"/>
                    <a:lumOff val="15000"/>
                  </a:prstClr>
                </a:solidFill>
                <a:ea typeface="+mj-ea"/>
              </a:rPr>
              <a:t>استلام </a:t>
            </a:r>
            <a:r>
              <a:rPr lang="ar-IQ" sz="2000" dirty="0">
                <a:solidFill>
                  <a:prstClr val="black">
                    <a:lumMod val="85000"/>
                    <a:lumOff val="15000"/>
                  </a:prstClr>
                </a:solidFill>
                <a:ea typeface="+mj-ea"/>
              </a:rPr>
              <a:t>الحليب الخام </a:t>
            </a:r>
            <a:endParaRPr lang="en-US" sz="2000" dirty="0">
              <a:solidFill>
                <a:prstClr val="black">
                  <a:lumMod val="85000"/>
                  <a:lumOff val="15000"/>
                </a:prstClr>
              </a:solidFill>
              <a:ea typeface="+mj-ea"/>
              <a:cs typeface="+mj-cs"/>
            </a:endParaRPr>
          </a:p>
        </p:txBody>
      </p:sp>
      <p:pic>
        <p:nvPicPr>
          <p:cNvPr id="7"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3928" y="1052736"/>
            <a:ext cx="2126164" cy="3036994"/>
          </a:xfrm>
          <a:prstGeom prst="rect">
            <a:avLst/>
          </a:prstGeom>
        </p:spPr>
      </p:pic>
      <p:sp>
        <p:nvSpPr>
          <p:cNvPr id="8" name="Title 4"/>
          <p:cNvSpPr>
            <a:spLocks noGrp="1"/>
          </p:cNvSpPr>
          <p:nvPr>
            <p:ph type="title"/>
          </p:nvPr>
        </p:nvSpPr>
        <p:spPr>
          <a:xfrm>
            <a:off x="3915381" y="4221088"/>
            <a:ext cx="1872208" cy="441672"/>
          </a:xfrm>
        </p:spPr>
        <p:txBody>
          <a:bodyPr anchor="ctr"/>
          <a:lstStyle/>
          <a:p>
            <a:pPr algn="ctr" rtl="1"/>
            <a:r>
              <a:rPr lang="ar-IQ" dirty="0" smtClean="0"/>
              <a:t>مصنع الرافدين </a:t>
            </a:r>
            <a:endParaRPr lang="en-US" dirty="0"/>
          </a:p>
        </p:txBody>
      </p:sp>
      <p:sp>
        <p:nvSpPr>
          <p:cNvPr id="9" name="Text Placeholder 5"/>
          <p:cNvSpPr txBox="1">
            <a:spLocks/>
          </p:cNvSpPr>
          <p:nvPr/>
        </p:nvSpPr>
        <p:spPr>
          <a:xfrm>
            <a:off x="3923928" y="4621198"/>
            <a:ext cx="1656184" cy="390227"/>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4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20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00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9pPr>
          </a:lstStyle>
          <a:p>
            <a:pPr algn="ctr" rtl="1"/>
            <a:r>
              <a:rPr lang="ar-IQ" smtClean="0"/>
              <a:t>تصنيع الجبن يدوياً </a:t>
            </a:r>
            <a:endParaRPr lang="en-US" dirty="0"/>
          </a:p>
        </p:txBody>
      </p:sp>
      <p:pic>
        <p:nvPicPr>
          <p:cNvPr id="10"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3654" y="1052736"/>
            <a:ext cx="2252194" cy="3036994"/>
          </a:xfrm>
          <a:prstGeom prst="rect">
            <a:avLst/>
          </a:prstGeom>
        </p:spPr>
      </p:pic>
      <p:sp>
        <p:nvSpPr>
          <p:cNvPr id="11" name="Title 4"/>
          <p:cNvSpPr txBox="1">
            <a:spLocks/>
          </p:cNvSpPr>
          <p:nvPr/>
        </p:nvSpPr>
        <p:spPr>
          <a:xfrm>
            <a:off x="1755673" y="4221088"/>
            <a:ext cx="1368151" cy="432048"/>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000" b="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IQ" dirty="0" smtClean="0"/>
              <a:t>مصنع دجلة </a:t>
            </a:r>
            <a:endParaRPr lang="en-US" dirty="0"/>
          </a:p>
        </p:txBody>
      </p:sp>
      <p:sp>
        <p:nvSpPr>
          <p:cNvPr id="12" name="Text Placeholder 5"/>
          <p:cNvSpPr txBox="1">
            <a:spLocks/>
          </p:cNvSpPr>
          <p:nvPr/>
        </p:nvSpPr>
        <p:spPr>
          <a:xfrm>
            <a:off x="1323232" y="4653136"/>
            <a:ext cx="2448270" cy="578115"/>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4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20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00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9pPr>
          </a:lstStyle>
          <a:p>
            <a:pPr algn="ctr" rtl="1"/>
            <a:r>
              <a:rPr lang="ar-IQ" smtClean="0"/>
              <a:t>تعليب الجبن  بعد اكمال عملية انتاج </a:t>
            </a:r>
            <a:endParaRPr lang="en-US" dirty="0"/>
          </a:p>
        </p:txBody>
      </p:sp>
    </p:spTree>
    <p:extLst>
      <p:ext uri="{BB962C8B-B14F-4D97-AF65-F5344CB8AC3E}">
        <p14:creationId xmlns:p14="http://schemas.microsoft.com/office/powerpoint/2010/main" val="2689339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12160" y="4509120"/>
            <a:ext cx="1944217" cy="432048"/>
          </a:xfrm>
        </p:spPr>
        <p:txBody>
          <a:bodyPr anchor="ctr"/>
          <a:lstStyle/>
          <a:p>
            <a:pPr algn="ctr" rtl="1"/>
            <a:r>
              <a:rPr lang="ar-IQ" dirty="0" smtClean="0"/>
              <a:t>مصنع الرافدين </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790742" y="446089"/>
            <a:ext cx="2743657" cy="3919016"/>
          </a:xfrm>
        </p:spPr>
      </p:pic>
      <p:sp>
        <p:nvSpPr>
          <p:cNvPr id="6" name="Text Placeholder 5"/>
          <p:cNvSpPr>
            <a:spLocks noGrp="1"/>
          </p:cNvSpPr>
          <p:nvPr>
            <p:ph type="body" sz="half" idx="2"/>
          </p:nvPr>
        </p:nvSpPr>
        <p:spPr>
          <a:xfrm>
            <a:off x="5508104" y="5013176"/>
            <a:ext cx="2629584" cy="822275"/>
          </a:xfrm>
        </p:spPr>
        <p:txBody>
          <a:bodyPr anchor="t"/>
          <a:lstStyle/>
          <a:p>
            <a:pPr algn="r" rtl="1"/>
            <a:r>
              <a:rPr lang="ar-IQ" dirty="0" smtClean="0"/>
              <a:t>يتم تسخين حليب الى درجة </a:t>
            </a:r>
            <a:r>
              <a:rPr lang="en-US" dirty="0" smtClean="0"/>
              <a:t>85%</a:t>
            </a:r>
          </a:p>
          <a:p>
            <a:pPr algn="r" rtl="1"/>
            <a:r>
              <a:rPr lang="ar-IQ" dirty="0" smtClean="0"/>
              <a:t>ثم يتم  تحويل الحليب الى لبن .</a:t>
            </a:r>
            <a:endParaRPr lang="en-US" dirty="0"/>
          </a:p>
        </p:txBody>
      </p:sp>
      <p:pic>
        <p:nvPicPr>
          <p:cNvPr id="7"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0949" y="446088"/>
            <a:ext cx="2743657" cy="3919016"/>
          </a:xfrm>
          <a:prstGeom prst="rect">
            <a:avLst/>
          </a:prstGeom>
        </p:spPr>
      </p:pic>
      <p:sp>
        <p:nvSpPr>
          <p:cNvPr id="8" name="Title 11"/>
          <p:cNvSpPr txBox="1">
            <a:spLocks/>
          </p:cNvSpPr>
          <p:nvPr/>
        </p:nvSpPr>
        <p:spPr>
          <a:xfrm>
            <a:off x="2555776" y="4581128"/>
            <a:ext cx="2125529" cy="39062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IQ" smtClean="0"/>
              <a:t>الحاضنة </a:t>
            </a:r>
            <a:endParaRPr lang="en-US" dirty="0"/>
          </a:p>
        </p:txBody>
      </p:sp>
      <p:sp>
        <p:nvSpPr>
          <p:cNvPr id="9" name="Text Placeholder 12"/>
          <p:cNvSpPr txBox="1">
            <a:spLocks/>
          </p:cNvSpPr>
          <p:nvPr/>
        </p:nvSpPr>
        <p:spPr>
          <a:xfrm>
            <a:off x="2217985" y="4971752"/>
            <a:ext cx="2629584" cy="1254323"/>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Font typeface="Wingdings 3" charset="2"/>
              <a:buNone/>
              <a:defRPr sz="14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20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00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9pPr>
          </a:lstStyle>
          <a:p>
            <a:pPr algn="r" rtl="1"/>
            <a:r>
              <a:rPr lang="ar-IQ" smtClean="0"/>
              <a:t>يتم وضع اللبن بعد  اتمام عملية التصنيع وهو ساخن في الحاضنة وتكون درجة حاضنة </a:t>
            </a:r>
            <a:r>
              <a:rPr lang="en-US" smtClean="0"/>
              <a:t>60%</a:t>
            </a:r>
            <a:r>
              <a:rPr lang="ar-IQ" smtClean="0"/>
              <a:t> درجة مئوية الى اليوم الثاني ثم يتم تسويقه </a:t>
            </a:r>
            <a:endParaRPr lang="en-US" dirty="0"/>
          </a:p>
        </p:txBody>
      </p:sp>
    </p:spTree>
    <p:extLst>
      <p:ext uri="{BB962C8B-B14F-4D97-AF65-F5344CB8AC3E}">
        <p14:creationId xmlns:p14="http://schemas.microsoft.com/office/powerpoint/2010/main" val="4155532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275903"/>
            <a:ext cx="7021247" cy="1280890"/>
          </a:xfrm>
        </p:spPr>
        <p:txBody>
          <a:bodyPr>
            <a:noAutofit/>
          </a:bodyPr>
          <a:lstStyle/>
          <a:p>
            <a:pPr algn="just" rtl="1"/>
            <a:r>
              <a:rPr lang="ar-IQ" sz="2400" b="1" dirty="0"/>
              <a:t>التكاليف </a:t>
            </a:r>
            <a:r>
              <a:rPr lang="ar-IQ" sz="2400" b="1" dirty="0" smtClean="0"/>
              <a:t>المتغيرة والثابتة والتسويقية </a:t>
            </a:r>
            <a:r>
              <a:rPr lang="ar-IQ" sz="2400" b="1" dirty="0"/>
              <a:t>والكلية </a:t>
            </a:r>
            <a:r>
              <a:rPr lang="ar-IQ" sz="2400" b="1" dirty="0" smtClean="0"/>
              <a:t>لحلقة </a:t>
            </a:r>
            <a:r>
              <a:rPr lang="ar-IQ" sz="2400" b="1" dirty="0"/>
              <a:t>الانتاج </a:t>
            </a:r>
            <a:r>
              <a:rPr lang="ar-IQ" sz="2400" b="1" dirty="0" smtClean="0"/>
              <a:t>بوحدة قياس الف دينار /طن </a:t>
            </a:r>
            <a:r>
              <a:rPr lang="ar-IQ" sz="2400" b="1" dirty="0"/>
              <a:t>للعام 2022 </a:t>
            </a:r>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3831550437"/>
              </p:ext>
            </p:extLst>
          </p:nvPr>
        </p:nvGraphicFramePr>
        <p:xfrm>
          <a:off x="457200" y="1772816"/>
          <a:ext cx="8229600" cy="4752527"/>
        </p:xfrm>
        <a:graphic>
          <a:graphicData uri="http://schemas.openxmlformats.org/drawingml/2006/table">
            <a:tbl>
              <a:tblPr rtl="1" firstRow="1" bandRow="1">
                <a:tableStyleId>{5C22544A-7EE6-4342-B048-85BDC9FD1C3A}</a:tableStyleId>
              </a:tblPr>
              <a:tblGrid>
                <a:gridCol w="871232">
                  <a:extLst>
                    <a:ext uri="{9D8B030D-6E8A-4147-A177-3AD203B41FA5}">
                      <a16:colId xmlns="" xmlns:a16="http://schemas.microsoft.com/office/drawing/2014/main" val="20000"/>
                    </a:ext>
                  </a:extLst>
                </a:gridCol>
                <a:gridCol w="1550910">
                  <a:extLst>
                    <a:ext uri="{9D8B030D-6E8A-4147-A177-3AD203B41FA5}">
                      <a16:colId xmlns="" xmlns:a16="http://schemas.microsoft.com/office/drawing/2014/main" val="20001"/>
                    </a:ext>
                  </a:extLst>
                </a:gridCol>
                <a:gridCol w="799206">
                  <a:extLst>
                    <a:ext uri="{9D8B030D-6E8A-4147-A177-3AD203B41FA5}">
                      <a16:colId xmlns="" xmlns:a16="http://schemas.microsoft.com/office/drawing/2014/main" val="20002"/>
                    </a:ext>
                  </a:extLst>
                </a:gridCol>
                <a:gridCol w="893452">
                  <a:extLst>
                    <a:ext uri="{9D8B030D-6E8A-4147-A177-3AD203B41FA5}">
                      <a16:colId xmlns="" xmlns:a16="http://schemas.microsoft.com/office/drawing/2014/main" val="20003"/>
                    </a:ext>
                  </a:extLst>
                </a:gridCol>
                <a:gridCol w="1028700">
                  <a:extLst>
                    <a:ext uri="{9D8B030D-6E8A-4147-A177-3AD203B41FA5}">
                      <a16:colId xmlns="" xmlns:a16="http://schemas.microsoft.com/office/drawing/2014/main" val="20004"/>
                    </a:ext>
                  </a:extLst>
                </a:gridCol>
                <a:gridCol w="1028700">
                  <a:extLst>
                    <a:ext uri="{9D8B030D-6E8A-4147-A177-3AD203B41FA5}">
                      <a16:colId xmlns="" xmlns:a16="http://schemas.microsoft.com/office/drawing/2014/main" val="20005"/>
                    </a:ext>
                  </a:extLst>
                </a:gridCol>
                <a:gridCol w="1028700">
                  <a:extLst>
                    <a:ext uri="{9D8B030D-6E8A-4147-A177-3AD203B41FA5}">
                      <a16:colId xmlns="" xmlns:a16="http://schemas.microsoft.com/office/drawing/2014/main" val="20006"/>
                    </a:ext>
                  </a:extLst>
                </a:gridCol>
                <a:gridCol w="1028700">
                  <a:extLst>
                    <a:ext uri="{9D8B030D-6E8A-4147-A177-3AD203B41FA5}">
                      <a16:colId xmlns="" xmlns:a16="http://schemas.microsoft.com/office/drawing/2014/main" val="20007"/>
                    </a:ext>
                  </a:extLst>
                </a:gridCol>
              </a:tblGrid>
              <a:tr h="966310">
                <a:tc>
                  <a:txBody>
                    <a:bodyPr/>
                    <a:lstStyle/>
                    <a:p>
                      <a:pPr marL="9525" algn="ctr" rtl="1">
                        <a:lnSpc>
                          <a:spcPct val="115000"/>
                        </a:lnSpc>
                        <a:spcAft>
                          <a:spcPts val="0"/>
                        </a:spcAft>
                        <a:tabLst>
                          <a:tab pos="269875" algn="l"/>
                          <a:tab pos="831215" algn="l"/>
                        </a:tabLst>
                      </a:pPr>
                      <a:r>
                        <a:rPr lang="ar-IQ" sz="1200" dirty="0">
                          <a:effectLst/>
                          <a:latin typeface="Calibri"/>
                          <a:ea typeface="Calibri"/>
                          <a:cs typeface="Arial"/>
                        </a:rPr>
                        <a:t>نوع التكاليف</a:t>
                      </a:r>
                      <a:endParaRPr lang="en-US" sz="1100" dirty="0">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lt1"/>
                          </a:solidFill>
                          <a:effectLst/>
                          <a:latin typeface="Calibri"/>
                          <a:ea typeface="Calibri"/>
                          <a:cs typeface="Arial"/>
                        </a:rPr>
                        <a:t>التكاليف المتغيرة لمركز الانتاج وخدمات الانتاج</a:t>
                      </a:r>
                      <a:endParaRPr lang="en-US" sz="1200" b="1" kern="1200" dirty="0">
                        <a:solidFill>
                          <a:schemeClr val="lt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lt1"/>
                          </a:solidFill>
                          <a:effectLst/>
                          <a:latin typeface="Calibri"/>
                          <a:ea typeface="Calibri"/>
                          <a:cs typeface="Arial"/>
                        </a:rPr>
                        <a:t>وتكاليف تسويقية</a:t>
                      </a:r>
                      <a:endParaRPr lang="en-US" sz="1200" b="1" kern="1200" dirty="0">
                        <a:solidFill>
                          <a:schemeClr val="lt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lt1"/>
                          </a:solidFill>
                          <a:effectLst/>
                          <a:latin typeface="Calibri"/>
                          <a:ea typeface="Calibri"/>
                          <a:cs typeface="Arial"/>
                        </a:rPr>
                        <a:t>اللبن</a:t>
                      </a:r>
                      <a:endParaRPr lang="en-US" sz="1200" b="1" kern="1200" dirty="0">
                        <a:solidFill>
                          <a:schemeClr val="lt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lt1"/>
                          </a:solidFill>
                          <a:effectLst/>
                          <a:latin typeface="Calibri"/>
                          <a:ea typeface="Calibri"/>
                          <a:cs typeface="Arial"/>
                        </a:rPr>
                        <a:t>القشطة</a:t>
                      </a:r>
                      <a:endParaRPr lang="en-US" sz="1200" b="1" kern="1200" dirty="0">
                        <a:solidFill>
                          <a:schemeClr val="lt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lt1"/>
                          </a:solidFill>
                          <a:effectLst/>
                          <a:latin typeface="Calibri"/>
                          <a:ea typeface="Calibri"/>
                          <a:cs typeface="Arial"/>
                        </a:rPr>
                        <a:t>الزبد والدهن الحر</a:t>
                      </a:r>
                      <a:endParaRPr lang="en-US" sz="1200" b="1" kern="1200" dirty="0">
                        <a:solidFill>
                          <a:schemeClr val="lt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lt1"/>
                          </a:solidFill>
                          <a:effectLst/>
                          <a:latin typeface="Calibri"/>
                          <a:ea typeface="Calibri"/>
                          <a:cs typeface="Arial"/>
                        </a:rPr>
                        <a:t>الجبن المطبوخ بالعلب البلاستيكية</a:t>
                      </a:r>
                      <a:endParaRPr lang="en-US" sz="1200" b="1" kern="1200" dirty="0">
                        <a:solidFill>
                          <a:schemeClr val="lt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lt1"/>
                          </a:solidFill>
                          <a:effectLst/>
                          <a:latin typeface="Calibri"/>
                          <a:ea typeface="Calibri"/>
                          <a:cs typeface="Arial"/>
                        </a:rPr>
                        <a:t>الجبن المطبوخ </a:t>
                      </a:r>
                      <a:r>
                        <a:rPr lang="ar-IQ" sz="1200" b="1" kern="1200" dirty="0" smtClean="0">
                          <a:solidFill>
                            <a:schemeClr val="lt1"/>
                          </a:solidFill>
                          <a:effectLst/>
                          <a:latin typeface="Calibri"/>
                          <a:ea typeface="Calibri"/>
                          <a:cs typeface="Arial"/>
                        </a:rPr>
                        <a:t>بأنواعه</a:t>
                      </a:r>
                      <a:endParaRPr lang="en-US" sz="1200" b="1" kern="1200" dirty="0">
                        <a:solidFill>
                          <a:schemeClr val="lt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lt1"/>
                          </a:solidFill>
                          <a:effectLst/>
                          <a:latin typeface="Calibri"/>
                          <a:ea typeface="Calibri"/>
                          <a:cs typeface="Arial"/>
                        </a:rPr>
                        <a:t>الجبن المطبوخ بالعلب الزجاجية</a:t>
                      </a:r>
                      <a:endParaRPr lang="en-US" sz="1200" b="1" kern="1200" dirty="0">
                        <a:solidFill>
                          <a:schemeClr val="lt1"/>
                        </a:solidFill>
                        <a:effectLst/>
                        <a:latin typeface="Calibri"/>
                        <a:ea typeface="Calibri"/>
                        <a:cs typeface="Arial"/>
                      </a:endParaRPr>
                    </a:p>
                  </a:txBody>
                  <a:tcPr marL="68580" marR="68580" marT="0" marB="0" anchor="ctr"/>
                </a:tc>
                <a:extLst>
                  <a:ext uri="{0D108BD9-81ED-4DB2-BD59-A6C34878D82A}">
                    <a16:rowId xmlns="" xmlns:a16="http://schemas.microsoft.com/office/drawing/2014/main" val="10000"/>
                  </a:ext>
                </a:extLst>
              </a:tr>
              <a:tr h="1238148">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التكاليف المتغيرة والتسويقية</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lvl="0" indent="-342900" algn="r" defTabSz="914400" rtl="1" eaLnBrk="1" latinLnBrk="0" hangingPunct="1">
                        <a:lnSpc>
                          <a:spcPct val="115000"/>
                        </a:lnSpc>
                        <a:spcAft>
                          <a:spcPts val="0"/>
                        </a:spcAft>
                        <a:buFont typeface="+mj-lt"/>
                        <a:buAutoNum type="arabicPeriod"/>
                        <a:tabLst>
                          <a:tab pos="269875" algn="l"/>
                          <a:tab pos="831215" algn="l"/>
                        </a:tabLst>
                      </a:pPr>
                      <a:r>
                        <a:rPr lang="ar-IQ" sz="1200" b="1" kern="1200" dirty="0">
                          <a:solidFill>
                            <a:schemeClr val="tx1"/>
                          </a:solidFill>
                          <a:effectLst/>
                          <a:latin typeface="Calibri"/>
                          <a:ea typeface="Calibri"/>
                          <a:cs typeface="Arial"/>
                        </a:rPr>
                        <a:t>أولية وتعبئة وتغليف</a:t>
                      </a:r>
                      <a:endParaRPr lang="en-US" sz="1200" b="1" kern="1200" dirty="0">
                        <a:solidFill>
                          <a:schemeClr val="tx1"/>
                        </a:solidFill>
                        <a:effectLst/>
                        <a:latin typeface="Calibri"/>
                        <a:ea typeface="Calibri"/>
                        <a:cs typeface="Arial"/>
                      </a:endParaRPr>
                    </a:p>
                    <a:p>
                      <a:pPr marL="9525" lvl="0" indent="-342900" algn="r" defTabSz="914400" rtl="1" eaLnBrk="1" latinLnBrk="0" hangingPunct="1">
                        <a:lnSpc>
                          <a:spcPct val="115000"/>
                        </a:lnSpc>
                        <a:spcAft>
                          <a:spcPts val="0"/>
                        </a:spcAft>
                        <a:buFont typeface="+mj-lt"/>
                        <a:buAutoNum type="arabicPeriod"/>
                        <a:tabLst>
                          <a:tab pos="269875" algn="l"/>
                          <a:tab pos="831215" algn="l"/>
                        </a:tabLst>
                      </a:pPr>
                      <a:r>
                        <a:rPr lang="ar-IQ" sz="1200" b="1" kern="1200" dirty="0">
                          <a:solidFill>
                            <a:schemeClr val="tx1"/>
                          </a:solidFill>
                          <a:effectLst/>
                          <a:latin typeface="Calibri"/>
                          <a:ea typeface="Calibri"/>
                          <a:cs typeface="Arial"/>
                        </a:rPr>
                        <a:t>ادوات احتياطية</a:t>
                      </a:r>
                      <a:endParaRPr lang="en-US" sz="1200" b="1" kern="1200" dirty="0">
                        <a:solidFill>
                          <a:schemeClr val="tx1"/>
                        </a:solidFill>
                        <a:effectLst/>
                        <a:latin typeface="Calibri"/>
                        <a:ea typeface="Calibri"/>
                        <a:cs typeface="Arial"/>
                      </a:endParaRPr>
                    </a:p>
                    <a:p>
                      <a:pPr marL="9525" lvl="0" indent="-342900" algn="r" defTabSz="914400" rtl="1" eaLnBrk="1" latinLnBrk="0" hangingPunct="1">
                        <a:lnSpc>
                          <a:spcPct val="115000"/>
                        </a:lnSpc>
                        <a:spcAft>
                          <a:spcPts val="0"/>
                        </a:spcAft>
                        <a:buFont typeface="+mj-lt"/>
                        <a:buAutoNum type="arabicPeriod"/>
                        <a:tabLst>
                          <a:tab pos="269875" algn="l"/>
                          <a:tab pos="831215" algn="l"/>
                        </a:tabLst>
                      </a:pPr>
                      <a:r>
                        <a:rPr lang="ar-IQ" sz="1200" b="1" kern="1200" dirty="0">
                          <a:solidFill>
                            <a:schemeClr val="tx1"/>
                          </a:solidFill>
                          <a:effectLst/>
                          <a:latin typeface="Calibri"/>
                          <a:ea typeface="Calibri"/>
                          <a:cs typeface="Arial"/>
                        </a:rPr>
                        <a:t>الوقود والزيوت</a:t>
                      </a:r>
                      <a:endParaRPr lang="en-US" sz="1200" b="1" kern="1200" dirty="0">
                        <a:solidFill>
                          <a:schemeClr val="tx1"/>
                        </a:solidFill>
                        <a:effectLst/>
                        <a:latin typeface="Calibri"/>
                        <a:ea typeface="Calibri"/>
                        <a:cs typeface="Arial"/>
                      </a:endParaRPr>
                    </a:p>
                    <a:p>
                      <a:pPr marL="9525" lvl="0" indent="-342900" algn="r" defTabSz="914400" rtl="1" eaLnBrk="1" latinLnBrk="0" hangingPunct="1">
                        <a:lnSpc>
                          <a:spcPct val="115000"/>
                        </a:lnSpc>
                        <a:spcAft>
                          <a:spcPts val="0"/>
                        </a:spcAft>
                        <a:buFont typeface="+mj-lt"/>
                        <a:buAutoNum type="arabicPeriod"/>
                        <a:tabLst>
                          <a:tab pos="269875" algn="l"/>
                          <a:tab pos="831215" algn="l"/>
                        </a:tabLst>
                      </a:pPr>
                      <a:r>
                        <a:rPr lang="ar-IQ" sz="1200" b="1" kern="1200" dirty="0">
                          <a:solidFill>
                            <a:schemeClr val="tx1"/>
                          </a:solidFill>
                          <a:effectLst/>
                          <a:latin typeface="Calibri"/>
                          <a:ea typeface="Calibri"/>
                          <a:cs typeface="Arial"/>
                        </a:rPr>
                        <a:t>كلف اخرى</a:t>
                      </a:r>
                      <a:endParaRPr lang="en-US" sz="1200" b="1" kern="1200" dirty="0">
                        <a:solidFill>
                          <a:schemeClr val="tx1"/>
                        </a:solidFill>
                        <a:effectLst/>
                        <a:latin typeface="Calibri"/>
                        <a:ea typeface="Calibri"/>
                        <a:cs typeface="Arial"/>
                      </a:endParaRPr>
                    </a:p>
                    <a:p>
                      <a:pPr marL="9525" lvl="0" indent="-342900" algn="r" defTabSz="914400" rtl="1" eaLnBrk="1" latinLnBrk="0" hangingPunct="1">
                        <a:lnSpc>
                          <a:spcPct val="115000"/>
                        </a:lnSpc>
                        <a:spcAft>
                          <a:spcPts val="0"/>
                        </a:spcAft>
                        <a:buFont typeface="+mj-lt"/>
                        <a:buAutoNum type="arabicPeriod"/>
                        <a:tabLst>
                          <a:tab pos="269875" algn="l"/>
                          <a:tab pos="831215" algn="l"/>
                        </a:tabLst>
                      </a:pPr>
                      <a:r>
                        <a:rPr lang="ar-IQ" sz="1200" b="1" kern="1200" dirty="0">
                          <a:solidFill>
                            <a:schemeClr val="tx1"/>
                          </a:solidFill>
                          <a:effectLst/>
                          <a:latin typeface="Calibri"/>
                          <a:ea typeface="Calibri"/>
                          <a:cs typeface="Arial"/>
                        </a:rPr>
                        <a:t>تكاليف تسويقية</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778</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56</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43</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103</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21</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823</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420</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195</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503</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40</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759</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487</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536</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745</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191</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2568</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204</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246</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390</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71</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1765</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335</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410</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435</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72</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6079</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475</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339</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395</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148</a:t>
                      </a:r>
                      <a:endParaRPr lang="en-US" sz="1200" b="1" kern="1200" dirty="0">
                        <a:solidFill>
                          <a:schemeClr val="tx1"/>
                        </a:solidFill>
                        <a:effectLst/>
                        <a:latin typeface="Calibri"/>
                        <a:ea typeface="Calibri"/>
                        <a:cs typeface="Arial"/>
                      </a:endParaRPr>
                    </a:p>
                  </a:txBody>
                  <a:tcPr marL="68580" marR="68580" marT="0" marB="0" anchor="ctr"/>
                </a:tc>
                <a:extLst>
                  <a:ext uri="{0D108BD9-81ED-4DB2-BD59-A6C34878D82A}">
                    <a16:rowId xmlns="" xmlns:a16="http://schemas.microsoft.com/office/drawing/2014/main" val="10001"/>
                  </a:ext>
                </a:extLst>
              </a:tr>
              <a:tr h="436641">
                <a:tc gridSpan="2">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مجموع التكاليف المتغيرة والتسويقية</a:t>
                      </a:r>
                      <a:endParaRPr lang="en-US" sz="1200" b="1" kern="1200" dirty="0">
                        <a:solidFill>
                          <a:schemeClr val="tx1"/>
                        </a:solidFill>
                        <a:effectLst/>
                        <a:latin typeface="Calibri"/>
                        <a:ea typeface="Calibri"/>
                        <a:cs typeface="Arial"/>
                      </a:endParaRPr>
                    </a:p>
                  </a:txBody>
                  <a:tcPr marL="68580" marR="68580" marT="0" marB="0" anchor="ctr"/>
                </a:tc>
                <a:tc hMerge="1">
                  <a:txBody>
                    <a:bodyPr/>
                    <a:lstStyle/>
                    <a:p>
                      <a:endParaRPr lang="ar-IQ" dirty="0"/>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1001</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1981</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2718</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3479</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3017</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7436</a:t>
                      </a:r>
                      <a:endParaRPr lang="en-US" sz="1200" b="1" kern="1200" dirty="0">
                        <a:solidFill>
                          <a:schemeClr val="tx1"/>
                        </a:solidFill>
                        <a:effectLst/>
                        <a:latin typeface="Calibri"/>
                        <a:ea typeface="Calibri"/>
                        <a:cs typeface="Arial"/>
                      </a:endParaRPr>
                    </a:p>
                  </a:txBody>
                  <a:tcPr marL="68580" marR="68580" marT="0" marB="0" anchor="ctr"/>
                </a:tc>
                <a:extLst>
                  <a:ext uri="{0D108BD9-81ED-4DB2-BD59-A6C34878D82A}">
                    <a16:rowId xmlns="" xmlns:a16="http://schemas.microsoft.com/office/drawing/2014/main" val="10002"/>
                  </a:ext>
                </a:extLst>
              </a:tr>
              <a:tr h="495258">
                <a:tc>
                  <a:txBody>
                    <a:bodyPr/>
                    <a:lstStyle/>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التكاليف الثابتة</a:t>
                      </a:r>
                      <a:endParaRPr lang="en-US" sz="1200" b="1" kern="120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1.كلفة العمل</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2.الاندثارات</a:t>
                      </a:r>
                      <a:endParaRPr lang="en-US" sz="1200" b="1" kern="120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18</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46</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31</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45</a:t>
                      </a:r>
                      <a:endParaRPr lang="en-US" sz="1200" b="1" kern="120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103</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68</a:t>
                      </a:r>
                      <a:endParaRPr lang="en-US" sz="1200" b="1" kern="120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15</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107</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567</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107</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42</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95</a:t>
                      </a:r>
                      <a:endParaRPr lang="en-US" sz="1200" b="1" kern="1200" dirty="0">
                        <a:solidFill>
                          <a:schemeClr val="tx1"/>
                        </a:solidFill>
                        <a:effectLst/>
                        <a:latin typeface="Calibri"/>
                        <a:ea typeface="Calibri"/>
                        <a:cs typeface="Arial"/>
                      </a:endParaRPr>
                    </a:p>
                  </a:txBody>
                  <a:tcPr marL="68580" marR="68580" marT="0" marB="0" anchor="ctr"/>
                </a:tc>
                <a:extLst>
                  <a:ext uri="{0D108BD9-81ED-4DB2-BD59-A6C34878D82A}">
                    <a16:rowId xmlns="" xmlns:a16="http://schemas.microsoft.com/office/drawing/2014/main" val="10003"/>
                  </a:ext>
                </a:extLst>
              </a:tr>
              <a:tr h="436641">
                <a:tc gridSpan="2">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مجموع التكاليف الثابتة</a:t>
                      </a:r>
                      <a:endParaRPr lang="en-US" sz="1200" b="1" kern="1200" dirty="0">
                        <a:solidFill>
                          <a:schemeClr val="tx1"/>
                        </a:solidFill>
                        <a:effectLst/>
                        <a:latin typeface="Calibri"/>
                        <a:ea typeface="Calibri"/>
                        <a:cs typeface="Arial"/>
                      </a:endParaRPr>
                    </a:p>
                  </a:txBody>
                  <a:tcPr marL="68580" marR="68580" marT="0" marB="0" anchor="ctr"/>
                </a:tc>
                <a:tc hMerge="1">
                  <a:txBody>
                    <a:bodyPr/>
                    <a:lstStyle/>
                    <a:p>
                      <a:endParaRPr lang="ar-IQ" dirty="0"/>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64</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76</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171</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122</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674</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137</a:t>
                      </a:r>
                      <a:endParaRPr lang="en-US" sz="1200" b="1" kern="1200" dirty="0">
                        <a:solidFill>
                          <a:schemeClr val="tx1"/>
                        </a:solidFill>
                        <a:effectLst/>
                        <a:latin typeface="Calibri"/>
                        <a:ea typeface="Calibri"/>
                        <a:cs typeface="Arial"/>
                      </a:endParaRPr>
                    </a:p>
                  </a:txBody>
                  <a:tcPr marL="68580" marR="68580" marT="0" marB="0" anchor="ctr"/>
                </a:tc>
                <a:extLst>
                  <a:ext uri="{0D108BD9-81ED-4DB2-BD59-A6C34878D82A}">
                    <a16:rowId xmlns="" xmlns:a16="http://schemas.microsoft.com/office/drawing/2014/main" val="10004"/>
                  </a:ext>
                </a:extLst>
              </a:tr>
              <a:tr h="742888">
                <a:tc>
                  <a:txBody>
                    <a:bodyPr/>
                    <a:lstStyle/>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اجمالي التكاليف الكلية</a:t>
                      </a:r>
                      <a:endParaRPr lang="en-US" sz="1200" b="1" kern="120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1.التكاليف المتغيرة والتسويقية</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2. التكاليف الثابتة</a:t>
                      </a:r>
                      <a:endParaRPr lang="en-US" sz="1200" b="1" kern="120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1001</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 </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64</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1981</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 </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76</a:t>
                      </a:r>
                      <a:endParaRPr lang="en-US" sz="1200" b="1" kern="120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2718</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 </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171</a:t>
                      </a:r>
                      <a:endParaRPr lang="en-US" sz="1200" b="1" kern="120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3479</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 </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122</a:t>
                      </a:r>
                      <a:endParaRPr lang="en-US" sz="1200" b="1" kern="120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3017</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 </a:t>
                      </a:r>
                      <a:endParaRPr lang="en-US" sz="1200" b="1" kern="120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a:solidFill>
                            <a:schemeClr val="tx1"/>
                          </a:solidFill>
                          <a:effectLst/>
                          <a:latin typeface="Calibri"/>
                          <a:ea typeface="Calibri"/>
                          <a:cs typeface="Arial"/>
                        </a:rPr>
                        <a:t>674</a:t>
                      </a:r>
                      <a:endParaRPr lang="en-US" sz="1200" b="1" kern="120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7436</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 </a:t>
                      </a:r>
                      <a:endParaRPr lang="en-US" sz="1200" b="1" kern="1200" dirty="0">
                        <a:solidFill>
                          <a:schemeClr val="tx1"/>
                        </a:solidFill>
                        <a:effectLst/>
                        <a:latin typeface="Calibri"/>
                        <a:ea typeface="Calibri"/>
                        <a:cs typeface="Arial"/>
                      </a:endParaRPr>
                    </a:p>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137</a:t>
                      </a:r>
                      <a:endParaRPr lang="en-US" sz="1200" b="1" kern="1200" dirty="0">
                        <a:solidFill>
                          <a:schemeClr val="tx1"/>
                        </a:solidFill>
                        <a:effectLst/>
                        <a:latin typeface="Calibri"/>
                        <a:ea typeface="Calibri"/>
                        <a:cs typeface="Arial"/>
                      </a:endParaRPr>
                    </a:p>
                  </a:txBody>
                  <a:tcPr marL="68580" marR="68580" marT="0" marB="0" anchor="ctr"/>
                </a:tc>
                <a:extLst>
                  <a:ext uri="{0D108BD9-81ED-4DB2-BD59-A6C34878D82A}">
                    <a16:rowId xmlns="" xmlns:a16="http://schemas.microsoft.com/office/drawing/2014/main" val="10005"/>
                  </a:ext>
                </a:extLst>
              </a:tr>
              <a:tr h="436641">
                <a:tc gridSpan="2">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مجموع التكاليف الكلية</a:t>
                      </a:r>
                      <a:endParaRPr lang="en-US" sz="1200" b="1" kern="1200" dirty="0">
                        <a:solidFill>
                          <a:schemeClr val="tx1"/>
                        </a:solidFill>
                        <a:effectLst/>
                        <a:latin typeface="Calibri"/>
                        <a:ea typeface="Calibri"/>
                        <a:cs typeface="Arial"/>
                      </a:endParaRPr>
                    </a:p>
                  </a:txBody>
                  <a:tcPr marL="68580" marR="68580" marT="0" marB="0" anchor="ctr"/>
                </a:tc>
                <a:tc hMerge="1">
                  <a:txBody>
                    <a:bodyPr/>
                    <a:lstStyle/>
                    <a:p>
                      <a:endParaRPr lang="ar-IQ" dirty="0"/>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1065</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2057</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2889</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3601</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3691</a:t>
                      </a:r>
                      <a:endParaRPr lang="en-US" sz="1200" b="1" kern="1200" dirty="0">
                        <a:solidFill>
                          <a:schemeClr val="tx1"/>
                        </a:solidFill>
                        <a:effectLst/>
                        <a:latin typeface="Calibri"/>
                        <a:ea typeface="Calibri"/>
                        <a:cs typeface="Arial"/>
                      </a:endParaRPr>
                    </a:p>
                  </a:txBody>
                  <a:tcPr marL="68580" marR="68580" marT="0" marB="0" anchor="ctr"/>
                </a:tc>
                <a:tc>
                  <a:txBody>
                    <a:bodyPr/>
                    <a:lstStyle/>
                    <a:p>
                      <a:pPr marL="9525" algn="ctr" defTabSz="914400" rtl="1" eaLnBrk="1" latinLnBrk="0" hangingPunct="1">
                        <a:lnSpc>
                          <a:spcPct val="115000"/>
                        </a:lnSpc>
                        <a:spcAft>
                          <a:spcPts val="0"/>
                        </a:spcAft>
                        <a:tabLst>
                          <a:tab pos="269875" algn="l"/>
                          <a:tab pos="831215" algn="l"/>
                        </a:tabLst>
                      </a:pPr>
                      <a:r>
                        <a:rPr lang="ar-IQ" sz="1200" b="1" kern="1200" dirty="0">
                          <a:solidFill>
                            <a:schemeClr val="tx1"/>
                          </a:solidFill>
                          <a:effectLst/>
                          <a:latin typeface="Calibri"/>
                          <a:ea typeface="Calibri"/>
                          <a:cs typeface="Arial"/>
                        </a:rPr>
                        <a:t>7573</a:t>
                      </a:r>
                      <a:endParaRPr lang="en-US" sz="1200" b="1" kern="1200" dirty="0">
                        <a:solidFill>
                          <a:schemeClr val="tx1"/>
                        </a:solidFill>
                        <a:effectLst/>
                        <a:latin typeface="Calibri"/>
                        <a:ea typeface="Calibri"/>
                        <a:cs typeface="Arial"/>
                      </a:endParaRPr>
                    </a:p>
                  </a:txBody>
                  <a:tcPr marL="68580" marR="68580" marT="0" marB="0" anchor="ct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936227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332656"/>
            <a:ext cx="6986736" cy="1280890"/>
          </a:xfrm>
        </p:spPr>
        <p:txBody>
          <a:bodyPr>
            <a:noAutofit/>
          </a:bodyPr>
          <a:lstStyle/>
          <a:p>
            <a:pPr algn="just" rtl="1"/>
            <a:r>
              <a:rPr lang="ar-IQ" sz="2400" b="1" dirty="0" smtClean="0"/>
              <a:t>التكاليف الثابتة والمتغيرةوالكلية والارباح والقيمة المضافة لحلقة  </a:t>
            </a:r>
            <a:r>
              <a:rPr lang="ar-IQ" sz="2400" b="1" dirty="0"/>
              <a:t>الانتاج </a:t>
            </a:r>
            <a:r>
              <a:rPr lang="ar-IQ" sz="2400" b="1" dirty="0" smtClean="0"/>
              <a:t>بوحدة قياس الف دينار / طن </a:t>
            </a:r>
            <a:r>
              <a:rPr lang="ar-IQ" sz="2400" b="1" dirty="0"/>
              <a:t>للعام 2022 </a:t>
            </a:r>
          </a:p>
        </p:txBody>
      </p:sp>
      <p:sp>
        <p:nvSpPr>
          <p:cNvPr id="3" name="عنصر نائب للمحتوى 2"/>
          <p:cNvSpPr>
            <a:spLocks noGrp="1"/>
          </p:cNvSpPr>
          <p:nvPr>
            <p:ph idx="1"/>
          </p:nvPr>
        </p:nvSpPr>
        <p:spPr>
          <a:xfrm>
            <a:off x="1547665" y="1772816"/>
            <a:ext cx="6986736" cy="4536504"/>
          </a:xfrm>
        </p:spPr>
        <p:txBody>
          <a:bodyPr anchor="ctr">
            <a:normAutofit/>
          </a:bodyPr>
          <a:lstStyle/>
          <a:p>
            <a:pPr marL="0" indent="0" algn="r" rtl="1">
              <a:buNone/>
            </a:pPr>
            <a:r>
              <a:rPr lang="ar-IQ" dirty="0"/>
              <a:t>التكاليف الثابتة الكلية = التكاليف الثابتة للطن الواحد × كمية الانتاج </a:t>
            </a:r>
          </a:p>
          <a:p>
            <a:pPr marL="0" indent="0" algn="r" rtl="1">
              <a:buNone/>
            </a:pPr>
            <a:r>
              <a:rPr lang="ar-IQ" dirty="0"/>
              <a:t>التكاليف الثابتة الكلية = 1281801.42 الف دينار </a:t>
            </a:r>
            <a:r>
              <a:rPr lang="ar-IQ" dirty="0" smtClean="0"/>
              <a:t>/طن . </a:t>
            </a:r>
            <a:endParaRPr lang="ar-IQ" dirty="0"/>
          </a:p>
          <a:p>
            <a:pPr marL="0" indent="0" algn="r" rtl="1">
              <a:buNone/>
            </a:pPr>
            <a:r>
              <a:rPr lang="ar-IQ" dirty="0"/>
              <a:t>التكاليف المتغيرة الكلية  = التكاليف المتغيرة للطن الواحد × كمية الانتاج للتكاليف المتغيرة الكلية  =  26707631,04 الف دينار </a:t>
            </a:r>
            <a:r>
              <a:rPr lang="ar-IQ" dirty="0" smtClean="0"/>
              <a:t>/طن.</a:t>
            </a:r>
            <a:endParaRPr lang="ar-IQ" dirty="0"/>
          </a:p>
          <a:p>
            <a:pPr marL="0" indent="0" algn="r" rtl="1">
              <a:buNone/>
            </a:pPr>
            <a:r>
              <a:rPr lang="el-GR" dirty="0"/>
              <a:t>Π = </a:t>
            </a:r>
            <a:r>
              <a:rPr lang="en-US" dirty="0"/>
              <a:t>TR – TC </a:t>
            </a:r>
          </a:p>
          <a:p>
            <a:pPr marL="0" indent="0" algn="r" rtl="1">
              <a:buNone/>
            </a:pPr>
            <a:r>
              <a:rPr lang="en-US" dirty="0"/>
              <a:t>   = 31394861.5 – 29387667.63</a:t>
            </a:r>
          </a:p>
          <a:p>
            <a:pPr marL="0" indent="0" algn="r" rtl="1">
              <a:buNone/>
            </a:pPr>
            <a:r>
              <a:rPr lang="en-US" dirty="0"/>
              <a:t>   = 2007193.87 </a:t>
            </a:r>
          </a:p>
          <a:p>
            <a:pPr marL="0" indent="0" algn="r" rtl="1">
              <a:buNone/>
            </a:pPr>
            <a:r>
              <a:rPr lang="ar-IQ" dirty="0"/>
              <a:t>القيمة المضافة لانتاج الواحد لمصانع أبو غريب = الايراد الكلي -</a:t>
            </a:r>
            <a:r>
              <a:rPr lang="ar-IQ" dirty="0" smtClean="0"/>
              <a:t> </a:t>
            </a:r>
            <a:r>
              <a:rPr lang="ar-IQ" dirty="0"/>
              <a:t>التكاليف المتغيرة (مستلزمات الانتاج </a:t>
            </a:r>
            <a:r>
              <a:rPr lang="ar-IQ" dirty="0" smtClean="0"/>
              <a:t>).</a:t>
            </a:r>
          </a:p>
          <a:p>
            <a:pPr marL="0" indent="0" algn="r" rtl="1">
              <a:buNone/>
            </a:pPr>
            <a:r>
              <a:rPr lang="ar-IQ" dirty="0" smtClean="0"/>
              <a:t>=  </a:t>
            </a:r>
            <a:r>
              <a:rPr lang="ar-IQ" dirty="0"/>
              <a:t>31394861.5 </a:t>
            </a:r>
            <a:r>
              <a:rPr lang="ar-IQ" dirty="0" smtClean="0"/>
              <a:t>- </a:t>
            </a:r>
            <a:r>
              <a:rPr lang="ar-IQ" dirty="0"/>
              <a:t>26707631.04</a:t>
            </a:r>
          </a:p>
          <a:p>
            <a:pPr marL="0" indent="0" algn="r" rtl="1">
              <a:buNone/>
            </a:pPr>
            <a:r>
              <a:rPr lang="ar-IQ" dirty="0" smtClean="0"/>
              <a:t>=  </a:t>
            </a:r>
            <a:r>
              <a:rPr lang="ar-IQ" dirty="0"/>
              <a:t>4687230.46 الف دينار </a:t>
            </a:r>
            <a:r>
              <a:rPr lang="ar-IQ" dirty="0" smtClean="0"/>
              <a:t>/طن.</a:t>
            </a:r>
            <a:endParaRPr lang="ar-IQ" dirty="0"/>
          </a:p>
        </p:txBody>
      </p:sp>
    </p:spTree>
    <p:extLst>
      <p:ext uri="{BB962C8B-B14F-4D97-AF65-F5344CB8AC3E}">
        <p14:creationId xmlns:p14="http://schemas.microsoft.com/office/powerpoint/2010/main" val="1336599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188640"/>
            <a:ext cx="7058744" cy="1280890"/>
          </a:xfrm>
        </p:spPr>
        <p:txBody>
          <a:bodyPr>
            <a:noAutofit/>
          </a:bodyPr>
          <a:lstStyle/>
          <a:p>
            <a:pPr algn="ctr" rtl="1"/>
            <a:r>
              <a:rPr lang="ar-IQ" sz="2000" b="1" dirty="0"/>
              <a:t>تحليل (</a:t>
            </a:r>
            <a:r>
              <a:rPr lang="en-US" sz="2000" b="1" dirty="0" smtClean="0"/>
              <a:t>SWOT</a:t>
            </a:r>
            <a:r>
              <a:rPr lang="ar-IQ" sz="2000" b="1" dirty="0" smtClean="0"/>
              <a:t>)</a:t>
            </a:r>
            <a:br>
              <a:rPr lang="ar-IQ" sz="2000" b="1" dirty="0" smtClean="0"/>
            </a:br>
            <a:r>
              <a:rPr lang="ar-IQ" sz="1700" dirty="0">
                <a:solidFill>
                  <a:schemeClr val="tx1">
                    <a:lumMod val="75000"/>
                    <a:lumOff val="25000"/>
                  </a:schemeClr>
                </a:solidFill>
                <a:latin typeface="+mn-lt"/>
                <a:ea typeface="+mn-ea"/>
              </a:rPr>
              <a:t>هو أسلوب تحليلي يتم من خلالهِ تحديد وتحليل وتقييم العوامل والمتغيرات التي تمثل سلسلة التوريد وما تتضمن عليه من نقاط القوة والضعف وتحليل البيئة الخارجية لشركة وما تتضمن من فرص وتهديدات </a:t>
            </a:r>
            <a:r>
              <a:rPr lang="ar-IQ" sz="2000" b="1" dirty="0" smtClean="0"/>
              <a:t/>
            </a:r>
            <a:br>
              <a:rPr lang="ar-IQ" sz="2000" b="1" dirty="0" smtClean="0"/>
            </a:br>
            <a:r>
              <a:rPr lang="ar-IQ" sz="2000" b="1" dirty="0" smtClean="0"/>
              <a:t> </a:t>
            </a:r>
            <a:br>
              <a:rPr lang="ar-IQ" sz="2000" b="1" dirty="0" smtClean="0"/>
            </a:br>
            <a:r>
              <a:rPr lang="ar-IQ" sz="2000" b="1" dirty="0" smtClean="0"/>
              <a:t>1. نقاط </a:t>
            </a:r>
            <a:r>
              <a:rPr lang="ar-IQ" sz="2000" b="1" dirty="0" smtClean="0"/>
              <a:t>القوة لأثر </a:t>
            </a:r>
            <a:r>
              <a:rPr lang="ar-IQ" sz="2000" b="1" dirty="0"/>
              <a:t>سلسة التوريد في تحقيق الميزة التنافسية في مصانع أبو غريب</a:t>
            </a:r>
          </a:p>
        </p:txBody>
      </p:sp>
      <p:sp>
        <p:nvSpPr>
          <p:cNvPr id="3" name="عنصر نائب للمحتوى 2"/>
          <p:cNvSpPr>
            <a:spLocks noGrp="1"/>
          </p:cNvSpPr>
          <p:nvPr>
            <p:ph idx="1"/>
          </p:nvPr>
        </p:nvSpPr>
        <p:spPr>
          <a:xfrm>
            <a:off x="1475657" y="2133600"/>
            <a:ext cx="7058743" cy="4319736"/>
          </a:xfrm>
        </p:spPr>
        <p:txBody>
          <a:bodyPr anchor="ctr">
            <a:normAutofit fontScale="92500"/>
          </a:bodyPr>
          <a:lstStyle/>
          <a:p>
            <a:pPr marL="514350" indent="-514350" algn="just" rtl="1">
              <a:buFont typeface="+mj-lt"/>
              <a:buAutoNum type="arabicParenR"/>
            </a:pPr>
            <a:r>
              <a:rPr lang="ar-IQ" dirty="0" smtClean="0">
                <a:cs typeface="+mj-cs"/>
              </a:rPr>
              <a:t>تطبق </a:t>
            </a:r>
            <a:r>
              <a:rPr lang="ar-IQ" dirty="0">
                <a:cs typeface="+mj-cs"/>
              </a:rPr>
              <a:t>مصانع أبو غريب برامج التحسين المستمر للجودة وبشكل مستمر، ويهتم بخفض الوقت الضائع في الممارسات الرشيقة </a:t>
            </a:r>
            <a:r>
              <a:rPr lang="ar-IQ" dirty="0" smtClean="0">
                <a:cs typeface="+mj-cs"/>
              </a:rPr>
              <a:t>الداخلية.</a:t>
            </a:r>
            <a:endParaRPr lang="ar-IQ" dirty="0">
              <a:cs typeface="+mj-cs"/>
            </a:endParaRPr>
          </a:p>
          <a:p>
            <a:pPr marL="514350" indent="-514350" algn="just" rtl="1">
              <a:buFont typeface="+mj-lt"/>
              <a:buAutoNum type="arabicParenR"/>
            </a:pPr>
            <a:r>
              <a:rPr lang="ar-IQ" dirty="0" smtClean="0">
                <a:cs typeface="+mj-cs"/>
              </a:rPr>
              <a:t>تدفق </a:t>
            </a:r>
            <a:r>
              <a:rPr lang="ar-IQ" dirty="0">
                <a:cs typeface="+mj-cs"/>
              </a:rPr>
              <a:t>المنتجات يلزم الموردين بتدفق المواد بالمواصفات والنوعية المطلوبة وفي الوقت </a:t>
            </a:r>
            <a:r>
              <a:rPr lang="ar-IQ" dirty="0" smtClean="0">
                <a:cs typeface="+mj-cs"/>
              </a:rPr>
              <a:t>المحدد. </a:t>
            </a:r>
            <a:endParaRPr lang="ar-IQ" dirty="0">
              <a:cs typeface="+mj-cs"/>
            </a:endParaRPr>
          </a:p>
          <a:p>
            <a:pPr marL="514350" indent="-514350" algn="just" rtl="1">
              <a:buFont typeface="+mj-lt"/>
              <a:buAutoNum type="arabicParenR"/>
            </a:pPr>
            <a:r>
              <a:rPr lang="ar-IQ" dirty="0" smtClean="0">
                <a:cs typeface="+mj-cs"/>
              </a:rPr>
              <a:t>مراقبة </a:t>
            </a:r>
            <a:r>
              <a:rPr lang="ar-IQ" dirty="0">
                <a:cs typeface="+mj-cs"/>
              </a:rPr>
              <a:t>الشركة للتدفقات المالية الداخلة والخارجة </a:t>
            </a:r>
            <a:r>
              <a:rPr lang="ar-IQ" dirty="0" smtClean="0">
                <a:cs typeface="+mj-cs"/>
              </a:rPr>
              <a:t>منها، </a:t>
            </a:r>
            <a:r>
              <a:rPr lang="ar-IQ" dirty="0">
                <a:cs typeface="+mj-cs"/>
              </a:rPr>
              <a:t>وتتمكن من الاتفاق مع  الموردين حول طريقة </a:t>
            </a:r>
            <a:r>
              <a:rPr lang="ar-IQ" dirty="0" smtClean="0">
                <a:cs typeface="+mj-cs"/>
              </a:rPr>
              <a:t>الدفع، </a:t>
            </a:r>
            <a:r>
              <a:rPr lang="ar-IQ" dirty="0">
                <a:cs typeface="+mj-cs"/>
              </a:rPr>
              <a:t>ولدى الشركة اتفاقات الى الاستلام من الزبائن (العملاء</a:t>
            </a:r>
            <a:r>
              <a:rPr lang="ar-IQ" dirty="0" smtClean="0">
                <a:cs typeface="+mj-cs"/>
              </a:rPr>
              <a:t>).</a:t>
            </a:r>
            <a:endParaRPr lang="ar-IQ" dirty="0">
              <a:cs typeface="+mj-cs"/>
            </a:endParaRPr>
          </a:p>
          <a:p>
            <a:pPr marL="514350" indent="-514350" algn="just" rtl="1">
              <a:buFont typeface="+mj-lt"/>
              <a:buAutoNum type="arabicParenR"/>
            </a:pPr>
            <a:r>
              <a:rPr lang="ar-IQ" dirty="0" smtClean="0">
                <a:cs typeface="+mj-cs"/>
              </a:rPr>
              <a:t>تمتاز </a:t>
            </a:r>
            <a:r>
              <a:rPr lang="ar-IQ" dirty="0">
                <a:cs typeface="+mj-cs"/>
              </a:rPr>
              <a:t>مصانع البان أبو غريب بالجودة والمرونة والتسليم وتهتم الشركة بتخفيض التكاليف من أجل دعم </a:t>
            </a:r>
            <a:r>
              <a:rPr lang="ar-IQ" dirty="0" smtClean="0">
                <a:cs typeface="+mj-cs"/>
              </a:rPr>
              <a:t>سياستها.</a:t>
            </a:r>
            <a:endParaRPr lang="ar-IQ" dirty="0">
              <a:cs typeface="+mj-cs"/>
            </a:endParaRPr>
          </a:p>
          <a:p>
            <a:pPr marL="514350" indent="-514350" algn="just" rtl="1">
              <a:buFont typeface="+mj-lt"/>
              <a:buAutoNum type="arabicParenR"/>
            </a:pPr>
            <a:r>
              <a:rPr lang="ar-IQ" dirty="0" smtClean="0">
                <a:cs typeface="+mj-cs"/>
              </a:rPr>
              <a:t>تعمل </a:t>
            </a:r>
            <a:r>
              <a:rPr lang="ar-IQ" dirty="0">
                <a:cs typeface="+mj-cs"/>
              </a:rPr>
              <a:t>المصانع على سياسة البحث والتطوير داخل الشركة لتقليل التكاليف وتسعى لتقليل تكاليف المستلزمات الاولية التكاليف </a:t>
            </a:r>
            <a:r>
              <a:rPr lang="ar-IQ" dirty="0" smtClean="0">
                <a:cs typeface="+mj-cs"/>
              </a:rPr>
              <a:t>المتغيرة.</a:t>
            </a:r>
            <a:endParaRPr lang="ar-IQ" dirty="0">
              <a:cs typeface="+mj-cs"/>
            </a:endParaRPr>
          </a:p>
          <a:p>
            <a:pPr marL="514350" indent="-514350" algn="just" rtl="1">
              <a:buFont typeface="+mj-lt"/>
              <a:buAutoNum type="arabicParenR"/>
            </a:pPr>
            <a:r>
              <a:rPr lang="ar-IQ" dirty="0" smtClean="0">
                <a:cs typeface="+mj-cs"/>
              </a:rPr>
              <a:t>تتضمن المصانع </a:t>
            </a:r>
            <a:r>
              <a:rPr lang="ar-IQ" dirty="0">
                <a:cs typeface="+mj-cs"/>
              </a:rPr>
              <a:t>أداء عالياً لمنتجاتها عن طريق </a:t>
            </a:r>
            <a:r>
              <a:rPr lang="ar-IQ" dirty="0" smtClean="0">
                <a:cs typeface="+mj-cs"/>
              </a:rPr>
              <a:t>اجراء </a:t>
            </a:r>
            <a:r>
              <a:rPr lang="ar-IQ" dirty="0">
                <a:cs typeface="+mj-cs"/>
              </a:rPr>
              <a:t>السيطرة النوعية وتستخدم وسائل نقل مناسبة للمحافظة على </a:t>
            </a:r>
            <a:r>
              <a:rPr lang="ar-IQ" dirty="0" smtClean="0">
                <a:cs typeface="+mj-cs"/>
              </a:rPr>
              <a:t>الجودة.</a:t>
            </a:r>
            <a:endParaRPr lang="ar-IQ" dirty="0">
              <a:cs typeface="+mj-cs"/>
            </a:endParaRPr>
          </a:p>
        </p:txBody>
      </p:sp>
    </p:spTree>
    <p:extLst>
      <p:ext uri="{BB962C8B-B14F-4D97-AF65-F5344CB8AC3E}">
        <p14:creationId xmlns:p14="http://schemas.microsoft.com/office/powerpoint/2010/main" val="767733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332656"/>
            <a:ext cx="7058744" cy="1280890"/>
          </a:xfrm>
        </p:spPr>
        <p:txBody>
          <a:bodyPr>
            <a:noAutofit/>
          </a:bodyPr>
          <a:lstStyle/>
          <a:p>
            <a:pPr algn="ctr" rtl="1"/>
            <a:r>
              <a:rPr lang="ar-IQ" sz="2000" b="1" dirty="0" smtClean="0"/>
              <a:t>تحليل (</a:t>
            </a:r>
            <a:r>
              <a:rPr lang="en-US" sz="2000" b="1" dirty="0" smtClean="0"/>
              <a:t>SWOT</a:t>
            </a:r>
            <a:r>
              <a:rPr lang="ar-IQ" sz="2000" b="1" dirty="0" smtClean="0"/>
              <a:t>) </a:t>
            </a:r>
            <a:br>
              <a:rPr lang="ar-IQ" sz="2000" b="1" dirty="0" smtClean="0"/>
            </a:br>
            <a:r>
              <a:rPr lang="ar-IQ" sz="2000" b="1" dirty="0" smtClean="0"/>
              <a:t> 2-نقاط </a:t>
            </a:r>
            <a:r>
              <a:rPr lang="ar-IQ" sz="2000" b="1" dirty="0"/>
              <a:t>الضعف </a:t>
            </a:r>
            <a:r>
              <a:rPr lang="ar-IQ" sz="2000" b="1" dirty="0" smtClean="0"/>
              <a:t>لأثر </a:t>
            </a:r>
            <a:r>
              <a:rPr lang="ar-IQ" sz="2000" b="1" dirty="0"/>
              <a:t>سلسلة التوريد في تحقيق الميزة التنافسية في مصانع أبو غريب</a:t>
            </a:r>
          </a:p>
        </p:txBody>
      </p:sp>
      <p:sp>
        <p:nvSpPr>
          <p:cNvPr id="3" name="عنصر نائب للمحتوى 2"/>
          <p:cNvSpPr>
            <a:spLocks noGrp="1"/>
          </p:cNvSpPr>
          <p:nvPr>
            <p:ph idx="1"/>
          </p:nvPr>
        </p:nvSpPr>
        <p:spPr>
          <a:xfrm>
            <a:off x="1475657" y="1988840"/>
            <a:ext cx="7036329" cy="4392488"/>
          </a:xfrm>
        </p:spPr>
        <p:txBody>
          <a:bodyPr anchor="ctr">
            <a:normAutofit fontScale="92500" lnSpcReduction="10000"/>
          </a:bodyPr>
          <a:lstStyle/>
          <a:p>
            <a:pPr marL="514350" indent="-514350" algn="just" rtl="1">
              <a:buFont typeface="+mj-lt"/>
              <a:buAutoNum type="arabicParenR"/>
            </a:pPr>
            <a:r>
              <a:rPr lang="ar-IQ" dirty="0" smtClean="0"/>
              <a:t>لا </a:t>
            </a:r>
            <a:r>
              <a:rPr lang="ar-IQ" dirty="0"/>
              <a:t>يمتلكون مخازن تبريد في المحافظات وانخفاض </a:t>
            </a:r>
            <a:r>
              <a:rPr lang="ar-IQ" dirty="0" smtClean="0"/>
              <a:t>عدد سيارات </a:t>
            </a:r>
            <a:r>
              <a:rPr lang="ar-IQ" dirty="0"/>
              <a:t>التسويق اليومي </a:t>
            </a:r>
            <a:r>
              <a:rPr lang="ar-IQ" dirty="0" smtClean="0"/>
              <a:t>للمحافظات.</a:t>
            </a:r>
            <a:endParaRPr lang="ar-IQ" dirty="0"/>
          </a:p>
          <a:p>
            <a:pPr marL="514350" indent="-514350" algn="just" rtl="1">
              <a:buFont typeface="+mj-lt"/>
              <a:buAutoNum type="arabicParenR"/>
            </a:pPr>
            <a:r>
              <a:rPr lang="ar-IQ" dirty="0" smtClean="0"/>
              <a:t>لا </a:t>
            </a:r>
            <a:r>
              <a:rPr lang="ar-IQ" dirty="0"/>
              <a:t>يعتمد المصنع والشركة على الشبكات الالكترونية لتبادل المعلومات مع الموردين والعملاء.</a:t>
            </a:r>
          </a:p>
          <a:p>
            <a:pPr marL="514350" indent="-514350" algn="just" rtl="1">
              <a:buFont typeface="+mj-lt"/>
              <a:buAutoNum type="arabicParenR"/>
            </a:pPr>
            <a:r>
              <a:rPr lang="ar-IQ" dirty="0" smtClean="0"/>
              <a:t>لا </a:t>
            </a:r>
            <a:r>
              <a:rPr lang="ar-IQ" dirty="0"/>
              <a:t>يشارك المصنع الموردين الخطط </a:t>
            </a:r>
            <a:r>
              <a:rPr lang="ar-IQ" dirty="0" smtClean="0"/>
              <a:t>المستقبلية، </a:t>
            </a:r>
            <a:r>
              <a:rPr lang="ar-IQ" dirty="0"/>
              <a:t>ولا يشارك الزبائن (</a:t>
            </a:r>
            <a:r>
              <a:rPr lang="ar-IQ" dirty="0" smtClean="0"/>
              <a:t>العملاء) </a:t>
            </a:r>
            <a:r>
              <a:rPr lang="ar-IQ" dirty="0"/>
              <a:t>في تصميم وتطوير </a:t>
            </a:r>
            <a:r>
              <a:rPr lang="ar-IQ" dirty="0" smtClean="0"/>
              <a:t>المنتجات.</a:t>
            </a:r>
            <a:endParaRPr lang="ar-IQ" dirty="0"/>
          </a:p>
          <a:p>
            <a:pPr marL="514350" indent="-514350" algn="just" rtl="1">
              <a:buFont typeface="+mj-lt"/>
              <a:buAutoNum type="arabicParenR"/>
            </a:pPr>
            <a:r>
              <a:rPr lang="ar-IQ" dirty="0" smtClean="0"/>
              <a:t>يحتاج </a:t>
            </a:r>
            <a:r>
              <a:rPr lang="ar-IQ" dirty="0"/>
              <a:t>الى استخدام تكنلوجيا متقدمة لتسريع صناعة </a:t>
            </a:r>
            <a:r>
              <a:rPr lang="ar-IQ" dirty="0" smtClean="0"/>
              <a:t>المنتجات.  </a:t>
            </a:r>
            <a:endParaRPr lang="ar-IQ" dirty="0"/>
          </a:p>
          <a:p>
            <a:pPr marL="514350" indent="-514350" algn="just" rtl="1">
              <a:buFont typeface="+mj-lt"/>
              <a:buAutoNum type="arabicParenR"/>
            </a:pPr>
            <a:r>
              <a:rPr lang="ar-IQ" dirty="0" smtClean="0"/>
              <a:t>انعدام </a:t>
            </a:r>
            <a:r>
              <a:rPr lang="ar-IQ" dirty="0"/>
              <a:t>العلاقات التعاقدية بين منتجي ومجمعي ومصنعي ومسوقي الالبان </a:t>
            </a:r>
            <a:r>
              <a:rPr lang="ar-IQ" dirty="0" smtClean="0"/>
              <a:t>ومنتجاتها، </a:t>
            </a:r>
            <a:r>
              <a:rPr lang="ar-IQ" dirty="0"/>
              <a:t>وقلة وسائل النقل المناسبة لنقل الالبان ومنتجاتها في المراحل </a:t>
            </a:r>
            <a:r>
              <a:rPr lang="ar-IQ" dirty="0" smtClean="0"/>
              <a:t>مختلفة، </a:t>
            </a:r>
            <a:r>
              <a:rPr lang="ar-IQ" dirty="0"/>
              <a:t>وتعرض الالبان ومنتجاتها للتلف احيانا في عمليات النقل </a:t>
            </a:r>
            <a:r>
              <a:rPr lang="ar-IQ" dirty="0" smtClean="0"/>
              <a:t>والتخزين. </a:t>
            </a:r>
            <a:endParaRPr lang="ar-IQ" dirty="0"/>
          </a:p>
          <a:p>
            <a:pPr marL="514350" indent="-514350" algn="just" rtl="1">
              <a:buFont typeface="+mj-lt"/>
              <a:buAutoNum type="arabicParenR"/>
            </a:pPr>
            <a:r>
              <a:rPr lang="ar-IQ" dirty="0" smtClean="0"/>
              <a:t>ارتفاع </a:t>
            </a:r>
            <a:r>
              <a:rPr lang="ar-IQ" dirty="0"/>
              <a:t>تكلفة مستلزمات الانتاج المستخدمة في العملية التصنيعية للألبان يعود الى ارتفاع كلفة تجهيز الحليب الخام والى المستلزمات الاولية للإنتاج والتعبئة والتغليف لاستيرادها من الخارج ويعود الى ارتفاع التكاليف </a:t>
            </a:r>
            <a:r>
              <a:rPr lang="ar-IQ" dirty="0" smtClean="0"/>
              <a:t>المتغيرة. </a:t>
            </a:r>
            <a:endParaRPr lang="ar-IQ" dirty="0"/>
          </a:p>
        </p:txBody>
      </p:sp>
    </p:spTree>
    <p:extLst>
      <p:ext uri="{BB962C8B-B14F-4D97-AF65-F5344CB8AC3E}">
        <p14:creationId xmlns:p14="http://schemas.microsoft.com/office/powerpoint/2010/main" val="1480405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91680" y="260648"/>
            <a:ext cx="6986736" cy="1280890"/>
          </a:xfrm>
        </p:spPr>
        <p:txBody>
          <a:bodyPr>
            <a:noAutofit/>
          </a:bodyPr>
          <a:lstStyle/>
          <a:p>
            <a:pPr algn="ctr" rtl="1"/>
            <a:r>
              <a:rPr lang="ar-IQ" sz="2000" b="1" dirty="0" smtClean="0"/>
              <a:t>تحليل (</a:t>
            </a:r>
            <a:r>
              <a:rPr lang="en-US" sz="2000" b="1" dirty="0" smtClean="0"/>
              <a:t>SWOT</a:t>
            </a:r>
            <a:r>
              <a:rPr lang="ar-IQ" sz="2000" b="1" dirty="0" smtClean="0"/>
              <a:t>)</a:t>
            </a:r>
            <a:br>
              <a:rPr lang="ar-IQ" sz="2000" b="1" dirty="0" smtClean="0"/>
            </a:br>
            <a:r>
              <a:rPr lang="ar-IQ" sz="2000" b="1" dirty="0" smtClean="0"/>
              <a:t>3-</a:t>
            </a:r>
            <a:r>
              <a:rPr lang="en-US" sz="2000" b="1" dirty="0" smtClean="0"/>
              <a:t> </a:t>
            </a:r>
            <a:r>
              <a:rPr lang="ar-IQ" sz="2000" b="1" dirty="0" smtClean="0"/>
              <a:t>الفرص لأثر </a:t>
            </a:r>
            <a:r>
              <a:rPr lang="ar-IQ" sz="2000" b="1" dirty="0"/>
              <a:t>سلسلة التوريد في تحقيق الميزة التنافسية في مصانع أبو غريب</a:t>
            </a:r>
          </a:p>
        </p:txBody>
      </p:sp>
      <p:sp>
        <p:nvSpPr>
          <p:cNvPr id="3" name="عنصر نائب للمحتوى 2"/>
          <p:cNvSpPr>
            <a:spLocks noGrp="1"/>
          </p:cNvSpPr>
          <p:nvPr>
            <p:ph idx="1"/>
          </p:nvPr>
        </p:nvSpPr>
        <p:spPr>
          <a:xfrm>
            <a:off x="683568" y="1340768"/>
            <a:ext cx="8136904" cy="5517232"/>
          </a:xfrm>
        </p:spPr>
        <p:txBody>
          <a:bodyPr anchor="ctr">
            <a:normAutofit/>
          </a:bodyPr>
          <a:lstStyle/>
          <a:p>
            <a:pPr algn="r" rtl="1"/>
            <a:r>
              <a:rPr lang="ar-IQ" sz="2000" dirty="0" smtClean="0"/>
              <a:t>تمثلت </a:t>
            </a:r>
            <a:r>
              <a:rPr lang="ar-IQ" sz="2000" dirty="0"/>
              <a:t>الفرص المتاحة امام هذا القطاع في كل من فتح باب الاستيراد للسلالات الاجنبية والخليطة </a:t>
            </a:r>
            <a:r>
              <a:rPr lang="ar-IQ" sz="2000" dirty="0" smtClean="0"/>
              <a:t>من الابقار ذات </a:t>
            </a:r>
            <a:r>
              <a:rPr lang="ar-IQ" sz="2000" dirty="0"/>
              <a:t>الامكانيات الانتاجية العالية للفترة (2015-2022</a:t>
            </a:r>
            <a:r>
              <a:rPr lang="ar-IQ" sz="2000" dirty="0" smtClean="0"/>
              <a:t>)، </a:t>
            </a:r>
          </a:p>
          <a:p>
            <a:pPr lvl="0" algn="r" rtl="1"/>
            <a:r>
              <a:rPr lang="ar-IQ" sz="2000" dirty="0" smtClean="0"/>
              <a:t>واستيراد </a:t>
            </a:r>
            <a:r>
              <a:rPr lang="ar-IQ" sz="2000" dirty="0"/>
              <a:t>الاجهزة الحديثة وادخال الأساليب المتطورة لفترة (2017-2022) وتمثلت في أجهزة تصنيع الزبد والجبن في مصانع الرافدين ودجلة والفرات تمثلت </a:t>
            </a:r>
            <a:r>
              <a:rPr lang="ar-IQ" sz="2000" dirty="0" smtClean="0"/>
              <a:t>بأنواع </a:t>
            </a:r>
            <a:r>
              <a:rPr lang="ar-IQ" sz="2000" dirty="0"/>
              <a:t>واحجام مختلفة </a:t>
            </a:r>
            <a:r>
              <a:rPr lang="ar-IQ" sz="2000" dirty="0" smtClean="0"/>
              <a:t>ومتنوعة</a:t>
            </a:r>
            <a:r>
              <a:rPr lang="ar-IQ" sz="2000" dirty="0" smtClean="0"/>
              <a:t>. </a:t>
            </a:r>
            <a:r>
              <a:rPr lang="ar-SA" sz="2000" dirty="0"/>
              <a:t>قامت الشركة باستيراد خط لإنتاج جبن المثلثات والمستطيلات ومكائن تعبئة الجبن بالعلب الزجاجية</a:t>
            </a:r>
            <a:r>
              <a:rPr lang="ar-SA" sz="2000" dirty="0" smtClean="0"/>
              <a:t>.</a:t>
            </a:r>
            <a:endParaRPr lang="ar-IQ" sz="2000" dirty="0" smtClean="0"/>
          </a:p>
          <a:p>
            <a:pPr algn="just" rtl="1"/>
            <a:r>
              <a:rPr lang="ar-IQ" sz="2000" dirty="0"/>
              <a:t>عام 2011 تم استيراد خط لانتاج الجبن المطبوخ بالعلب الزجاجية وزن (140-240) غم ، اما خطة الانتاج للمصنع  في سنة2022 فقد تم استيراد مكائن تعبئة الجبن المطبوخ بالعلب البلاستيكية وزن (125-180 ) غم . وقامت مصانع البان ابو غريب بأنتاج منتجاتها ولحد الان كافة انواع الاجبان ، والعمل على تزويد السوق المحلي لمحافظة بغداد بمنتجات منافسة للمنتجات المستوردة ، ومنها جبن كيري وجبن بالعلب المعدنية خلوها من المواد الحافظة ومجنسة وبطعمها المميز  . وبإضافته الجديدة  لمنتجاته وبطريقة مختلفة وحسب نوع التغليف سوف يكون منافس للمنتجات المحلية والمستوردة </a:t>
            </a:r>
          </a:p>
          <a:p>
            <a:pPr lvl="0" algn="r" rtl="1"/>
            <a:endParaRPr lang="ar-IQ" sz="2000" dirty="0" smtClean="0"/>
          </a:p>
        </p:txBody>
      </p:sp>
    </p:spTree>
    <p:extLst>
      <p:ext uri="{BB962C8B-B14F-4D97-AF65-F5344CB8AC3E}">
        <p14:creationId xmlns:p14="http://schemas.microsoft.com/office/powerpoint/2010/main" val="1179586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45201" y="624110"/>
            <a:ext cx="6589199" cy="644650"/>
          </a:xfrm>
        </p:spPr>
        <p:txBody>
          <a:bodyPr>
            <a:normAutofit/>
          </a:bodyPr>
          <a:lstStyle/>
          <a:p>
            <a:pPr algn="r"/>
            <a:r>
              <a:rPr lang="ar-IQ" sz="2400" b="1" dirty="0" smtClean="0"/>
              <a:t>المقدمة</a:t>
            </a:r>
            <a:endParaRPr lang="ar-IQ" sz="2400" b="1" dirty="0"/>
          </a:p>
        </p:txBody>
      </p:sp>
      <p:sp>
        <p:nvSpPr>
          <p:cNvPr id="3" name="عنصر نائب للمحتوى 2"/>
          <p:cNvSpPr>
            <a:spLocks noGrp="1"/>
          </p:cNvSpPr>
          <p:nvPr>
            <p:ph idx="1"/>
          </p:nvPr>
        </p:nvSpPr>
        <p:spPr>
          <a:xfrm>
            <a:off x="1259633" y="1268760"/>
            <a:ext cx="7274768" cy="5184576"/>
          </a:xfrm>
        </p:spPr>
        <p:txBody>
          <a:bodyPr anchor="ctr">
            <a:noAutofit/>
          </a:bodyPr>
          <a:lstStyle/>
          <a:p>
            <a:pPr algn="just" rtl="1">
              <a:lnSpc>
                <a:spcPct val="120000"/>
              </a:lnSpc>
            </a:pPr>
            <a:r>
              <a:rPr lang="ar-IQ" sz="1400" b="1" dirty="0" smtClean="0"/>
              <a:t>حظي موضوع سلاسل التوريد باهتمام كبير في ادبيات إدارة الإنتاج والعمليات والدور الذي تؤديه في تحسين تنافسية المنظمة،</a:t>
            </a:r>
          </a:p>
          <a:p>
            <a:pPr algn="just" rtl="1">
              <a:lnSpc>
                <a:spcPct val="120000"/>
              </a:lnSpc>
            </a:pPr>
            <a:r>
              <a:rPr lang="ar-IQ" sz="1400" b="1" dirty="0" smtClean="0"/>
              <a:t>اقتصادياً بدأ الاهتمام بالتوريد للضرورة الملحة التي تفرضها المؤسسات الانتاجية والصناعية، </a:t>
            </a:r>
          </a:p>
          <a:p>
            <a:pPr algn="just" rtl="1">
              <a:lnSpc>
                <a:spcPct val="120000"/>
              </a:lnSpc>
            </a:pPr>
            <a:r>
              <a:rPr lang="ar-IQ" sz="1400" b="1" dirty="0" smtClean="0"/>
              <a:t>إن سلسلة التوريد يتم عبرها تدفق الموارد خلال المنظمة منذ وصول المواد الخام للمصنع، مروراً بتصنيعها الى وصولها للمستهلك النهائي (ارتيمة، 2006)،</a:t>
            </a:r>
          </a:p>
          <a:p>
            <a:pPr algn="just" rtl="1">
              <a:lnSpc>
                <a:spcPct val="120000"/>
              </a:lnSpc>
            </a:pPr>
            <a:r>
              <a:rPr lang="ar-IQ" sz="1400" b="1" dirty="0" smtClean="0"/>
              <a:t>ان ذلك يؤدي الى تقليل </a:t>
            </a:r>
            <a:r>
              <a:rPr lang="ar-IQ" sz="1400" b="1" dirty="0"/>
              <a:t>التكاليف وتحسين خدمات العملاء وتقليل المخزون ودخول اسواق جديدة وزيادة </a:t>
            </a:r>
            <a:r>
              <a:rPr lang="ar-IQ" sz="1400" b="1" dirty="0" smtClean="0"/>
              <a:t>ربحية الشركات.</a:t>
            </a:r>
          </a:p>
          <a:p>
            <a:pPr algn="just" rtl="1">
              <a:lnSpc>
                <a:spcPct val="120000"/>
              </a:lnSpc>
            </a:pPr>
            <a:r>
              <a:rPr lang="ar-IQ" sz="1400" b="1" dirty="0" smtClean="0"/>
              <a:t>وسيتم التركيز على ذلك في دراستنا </a:t>
            </a:r>
            <a:r>
              <a:rPr lang="ar-IQ" sz="1400" b="1" dirty="0"/>
              <a:t>ل</a:t>
            </a:r>
            <a:r>
              <a:rPr lang="ar-IQ" sz="1400" b="1" dirty="0" smtClean="0"/>
              <a:t>لتعرف على تأثير سلسلة التوريد في الميزة التنافسية في شركات التصنيع لمنتجات الشركة العامة للمنتوجات الغذائية/ مصانع البان  ابوغريب - في محافظة بغداد وهي من أكبر مصانع الالبان في القطاع العام في العراق، حيث تمثل الميزة التنافسية القاعدة الاساسية التي يرتكز عليها أداء المنظمات فالميزة التنافسية تعد مفتاحا لنجاح منظمات الاعمال .</a:t>
            </a:r>
          </a:p>
          <a:p>
            <a:pPr algn="just" rtl="1">
              <a:lnSpc>
                <a:spcPct val="120000"/>
              </a:lnSpc>
            </a:pPr>
            <a:r>
              <a:rPr lang="ar-IQ" sz="1400" b="1" dirty="0"/>
              <a:t>ومن خلال مراجعة الأدبيات البحثية تبين أن تكامل سلسلة التوريد يتمحور حول ثلاث أبعاد هي : التكامل الداخلي بين أنشطة وعمليات المنظمة وتكامل الخارجي مع الموردين ، وتكامل الخارجي مع العملاء ، حيث يسهم تكامل واستجابة سلسلة التوريد في تحقيق درجة عالية من التعاون داخليا وخارجيا بين المعامل وباقي اطراف سلسلة التوريد لضمان التدفق الفعال للمنتجات والمعلومات والقرارات لتحقيق قيمة ممكنة للعميل </a:t>
            </a:r>
          </a:p>
        </p:txBody>
      </p:sp>
    </p:spTree>
    <p:extLst>
      <p:ext uri="{BB962C8B-B14F-4D97-AF65-F5344CB8AC3E}">
        <p14:creationId xmlns:p14="http://schemas.microsoft.com/office/powerpoint/2010/main" val="709138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5" y="332656"/>
            <a:ext cx="6986736" cy="1280890"/>
          </a:xfrm>
        </p:spPr>
        <p:txBody>
          <a:bodyPr>
            <a:noAutofit/>
          </a:bodyPr>
          <a:lstStyle/>
          <a:p>
            <a:pPr algn="ctr" rtl="1"/>
            <a:r>
              <a:rPr lang="ar-IQ" sz="2000" b="1" dirty="0">
                <a:solidFill>
                  <a:prstClr val="black"/>
                </a:solidFill>
              </a:rPr>
              <a:t>تحليل (</a:t>
            </a:r>
            <a:r>
              <a:rPr lang="en-US" sz="2000" b="1" dirty="0">
                <a:solidFill>
                  <a:prstClr val="black"/>
                </a:solidFill>
              </a:rPr>
              <a:t>SWOT</a:t>
            </a:r>
            <a:r>
              <a:rPr lang="ar-IQ" sz="2000" b="1" dirty="0" smtClean="0">
                <a:solidFill>
                  <a:prstClr val="black"/>
                </a:solidFill>
              </a:rPr>
              <a:t>)</a:t>
            </a:r>
            <a:r>
              <a:rPr lang="en-US" sz="2000" b="1" dirty="0" smtClean="0">
                <a:solidFill>
                  <a:prstClr val="black"/>
                </a:solidFill>
              </a:rPr>
              <a:t/>
            </a:r>
            <a:br>
              <a:rPr lang="en-US" sz="2000" b="1" dirty="0" smtClean="0">
                <a:solidFill>
                  <a:prstClr val="black"/>
                </a:solidFill>
              </a:rPr>
            </a:br>
            <a:r>
              <a:rPr lang="ar-IQ" sz="2000" b="1" dirty="0" smtClean="0">
                <a:solidFill>
                  <a:prstClr val="black"/>
                </a:solidFill>
              </a:rPr>
              <a:t>4-</a:t>
            </a:r>
            <a:r>
              <a:rPr lang="en-US" sz="2000" b="1" dirty="0" smtClean="0">
                <a:solidFill>
                  <a:prstClr val="black"/>
                </a:solidFill>
              </a:rPr>
              <a:t> </a:t>
            </a:r>
            <a:r>
              <a:rPr lang="ar-IQ" sz="2000" b="1" dirty="0" smtClean="0">
                <a:solidFill>
                  <a:prstClr val="black"/>
                </a:solidFill>
              </a:rPr>
              <a:t>التهديدات </a:t>
            </a:r>
            <a:r>
              <a:rPr lang="ar-IQ" sz="2000" b="1" dirty="0"/>
              <a:t>لأثر سلسلة التوريد في تحقيق الميزة التنافسية في مصانع أبو غريب</a:t>
            </a:r>
          </a:p>
        </p:txBody>
      </p:sp>
      <p:sp>
        <p:nvSpPr>
          <p:cNvPr id="3" name="عنصر نائب للمحتوى 2"/>
          <p:cNvSpPr>
            <a:spLocks noGrp="1"/>
          </p:cNvSpPr>
          <p:nvPr>
            <p:ph idx="1"/>
          </p:nvPr>
        </p:nvSpPr>
        <p:spPr>
          <a:xfrm>
            <a:off x="1403649" y="2277616"/>
            <a:ext cx="7130752" cy="4175720"/>
          </a:xfrm>
        </p:spPr>
        <p:txBody>
          <a:bodyPr anchor="ctr">
            <a:noAutofit/>
          </a:bodyPr>
          <a:lstStyle/>
          <a:p>
            <a:pPr marL="514350" indent="-514350" algn="just" rtl="1">
              <a:buFont typeface="+mj-lt"/>
              <a:buAutoNum type="arabicParenR"/>
            </a:pPr>
            <a:r>
              <a:rPr lang="ar-IQ" sz="2400" dirty="0"/>
              <a:t>تمثلت أهم التهديدات في ارتفاع سعر الصرف وما يصاحبه من ارتفاع أسعار المستلزمات الانتاجية </a:t>
            </a:r>
            <a:r>
              <a:rPr lang="ar-IQ" sz="2400" dirty="0" smtClean="0"/>
              <a:t>والتصنيعية.</a:t>
            </a:r>
            <a:endParaRPr lang="ar-IQ" sz="2400" dirty="0"/>
          </a:p>
          <a:p>
            <a:pPr marL="514350" indent="-514350" algn="just" rtl="1">
              <a:buFont typeface="+mj-lt"/>
              <a:buAutoNum type="arabicParenR"/>
            </a:pPr>
            <a:r>
              <a:rPr lang="ar-IQ" sz="2400" dirty="0" smtClean="0"/>
              <a:t>تدهور البنية </a:t>
            </a:r>
            <a:r>
              <a:rPr lang="ar-IQ" sz="2400" dirty="0"/>
              <a:t>التحتية للطرق والمنشآت الانتاجية والخدمية المرتبطة بقطاع الانتاج </a:t>
            </a:r>
            <a:r>
              <a:rPr lang="ar-IQ" sz="2400" dirty="0" smtClean="0"/>
              <a:t>الحيواني.</a:t>
            </a:r>
            <a:endParaRPr lang="ar-IQ" sz="2400" dirty="0"/>
          </a:p>
          <a:p>
            <a:pPr marL="514350" indent="-514350" algn="just" rtl="1">
              <a:buFont typeface="+mj-lt"/>
              <a:buAutoNum type="arabicParenR"/>
            </a:pPr>
            <a:r>
              <a:rPr lang="ar-IQ" sz="2400" dirty="0" smtClean="0"/>
              <a:t>زيادة </a:t>
            </a:r>
            <a:r>
              <a:rPr lang="ar-IQ" sz="2400" dirty="0"/>
              <a:t>استيرادات منتجات </a:t>
            </a:r>
            <a:r>
              <a:rPr lang="ar-IQ" sz="2400" dirty="0" smtClean="0"/>
              <a:t>الالبان المنافسة لمنتجات الالبان </a:t>
            </a:r>
            <a:r>
              <a:rPr lang="ar-IQ" sz="2400" dirty="0"/>
              <a:t>المحلية وذلك بسبب أن فترة الصلاحية أطول إذ تكون صلاحية (1-3) أشهر لمنتوجات </a:t>
            </a:r>
            <a:r>
              <a:rPr lang="ar-IQ" sz="2400" dirty="0" smtClean="0"/>
              <a:t>الالبان، </a:t>
            </a:r>
            <a:r>
              <a:rPr lang="ar-IQ" sz="2400" dirty="0"/>
              <a:t>وتتفوق المنتوجات المستوردة على المحلية بالترويج </a:t>
            </a:r>
            <a:r>
              <a:rPr lang="ar-IQ" sz="2400" dirty="0" smtClean="0"/>
              <a:t>والدعاية، والطرائق المستخدمة، </a:t>
            </a:r>
            <a:r>
              <a:rPr lang="ar-IQ" sz="2400" dirty="0"/>
              <a:t>ضعف الدعم الحكومي للمنتجين الذي يشمل القروض والخدمات </a:t>
            </a:r>
            <a:r>
              <a:rPr lang="ar-IQ" sz="2400" dirty="0" smtClean="0"/>
              <a:t>البيطرية.</a:t>
            </a:r>
            <a:endParaRPr lang="ar-IQ" sz="2400" dirty="0"/>
          </a:p>
        </p:txBody>
      </p:sp>
    </p:spTree>
    <p:extLst>
      <p:ext uri="{BB962C8B-B14F-4D97-AF65-F5344CB8AC3E}">
        <p14:creationId xmlns:p14="http://schemas.microsoft.com/office/powerpoint/2010/main" val="3090318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0"/>
            <a:ext cx="6589199" cy="6525344"/>
          </a:xfrm>
        </p:spPr>
        <p:txBody>
          <a:bodyPr>
            <a:normAutofit/>
          </a:bodyPr>
          <a:lstStyle/>
          <a:p>
            <a:pPr algn="ctr" rtl="1"/>
            <a:r>
              <a:rPr lang="ar-IQ" sz="1800" b="1" dirty="0"/>
              <a:t>أستخدام مقياس ليكرت الخماسي لبيان الاتجاه العام  لأراء المبحوثين في قياس أثرقدرات سلسلة التوريد في تحقيق الميزة التنافسية </a:t>
            </a:r>
            <a:r>
              <a:rPr lang="ar-IQ" sz="1800" b="1" dirty="0" smtClean="0"/>
              <a:t/>
            </a:r>
            <a:br>
              <a:rPr lang="ar-IQ" sz="1800" b="1" dirty="0" smtClean="0"/>
            </a:br>
            <a:endParaRPr lang="en-US" sz="1800" dirty="0"/>
          </a:p>
        </p:txBody>
      </p:sp>
      <p:graphicFrame>
        <p:nvGraphicFramePr>
          <p:cNvPr id="3" name="Table 2"/>
          <p:cNvGraphicFramePr>
            <a:graphicFrameLocks noGrp="1"/>
          </p:cNvGraphicFramePr>
          <p:nvPr>
            <p:extLst>
              <p:ext uri="{D42A27DB-BD31-4B8C-83A1-F6EECF244321}">
                <p14:modId xmlns:p14="http://schemas.microsoft.com/office/powerpoint/2010/main" val="3359460253"/>
              </p:ext>
            </p:extLst>
          </p:nvPr>
        </p:nvGraphicFramePr>
        <p:xfrm>
          <a:off x="2771800" y="1556792"/>
          <a:ext cx="4593742" cy="4736176"/>
        </p:xfrm>
        <a:graphic>
          <a:graphicData uri="http://schemas.openxmlformats.org/drawingml/2006/table">
            <a:tbl>
              <a:tblPr rtl="1" firstRow="1" firstCol="1" bandRow="1">
                <a:tableStyleId>{5C22544A-7EE6-4342-B048-85BDC9FD1C3A}</a:tableStyleId>
              </a:tblPr>
              <a:tblGrid>
                <a:gridCol w="2020862"/>
                <a:gridCol w="1286440"/>
                <a:gridCol w="1286440"/>
              </a:tblGrid>
              <a:tr h="368011">
                <a:tc>
                  <a:txBody>
                    <a:bodyPr/>
                    <a:lstStyle/>
                    <a:p>
                      <a:pPr marL="457200" algn="ctr" rtl="1">
                        <a:lnSpc>
                          <a:spcPct val="115000"/>
                        </a:lnSpc>
                        <a:spcAft>
                          <a:spcPts val="0"/>
                        </a:spcAft>
                      </a:pPr>
                      <a:r>
                        <a:rPr lang="ar-IQ" sz="1000" dirty="0">
                          <a:effectLst/>
                        </a:rPr>
                        <a:t>المتغير </a:t>
                      </a:r>
                      <a:endParaRPr lang="en-US" sz="900" dirty="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000">
                          <a:effectLst/>
                        </a:rPr>
                        <a:t>الابعاد</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900">
                          <a:effectLst/>
                        </a:rPr>
                        <a:t>معامل الثبات (الفا كرونباخ</a:t>
                      </a:r>
                      <a:r>
                        <a:rPr lang="ar-IQ" sz="1200">
                          <a:effectLst/>
                        </a:rPr>
                        <a:t> )</a:t>
                      </a:r>
                      <a:endParaRPr lang="en-US" sz="900">
                        <a:effectLst/>
                        <a:latin typeface="Calibri"/>
                        <a:ea typeface="Calibri"/>
                        <a:cs typeface="Arial"/>
                      </a:endParaRPr>
                    </a:p>
                  </a:txBody>
                  <a:tcPr marL="57602" marR="57602" marT="0" marB="0"/>
                </a:tc>
              </a:tr>
              <a:tr h="529936">
                <a:tc rowSpan="5">
                  <a:txBody>
                    <a:bodyPr/>
                    <a:lstStyle/>
                    <a:p>
                      <a:pPr marL="457200" algn="ctr" rtl="1">
                        <a:lnSpc>
                          <a:spcPct val="115000"/>
                        </a:lnSpc>
                        <a:spcAft>
                          <a:spcPts val="0"/>
                        </a:spcAft>
                      </a:pPr>
                      <a:r>
                        <a:rPr lang="ar-IQ" sz="1000">
                          <a:effectLst/>
                        </a:rPr>
                        <a:t> </a:t>
                      </a:r>
                      <a:endParaRPr lang="en-US" sz="900">
                        <a:effectLst/>
                      </a:endParaRPr>
                    </a:p>
                    <a:p>
                      <a:pPr marL="457200" algn="ctr" rtl="1">
                        <a:lnSpc>
                          <a:spcPct val="115000"/>
                        </a:lnSpc>
                        <a:spcAft>
                          <a:spcPts val="0"/>
                        </a:spcAft>
                      </a:pPr>
                      <a:r>
                        <a:rPr lang="ar-IQ" sz="1000">
                          <a:effectLst/>
                        </a:rPr>
                        <a:t>ممارسات سلسلة التوريد</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000">
                          <a:effectLst/>
                        </a:rPr>
                        <a:t>الشراكة الاستراتيجية مع الموردين</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200">
                          <a:effectLst/>
                        </a:rPr>
                        <a:t>0.957</a:t>
                      </a:r>
                      <a:endParaRPr lang="en-US" sz="900">
                        <a:effectLst/>
                        <a:latin typeface="Calibri"/>
                        <a:ea typeface="Calibri"/>
                        <a:cs typeface="Arial"/>
                      </a:endParaRPr>
                    </a:p>
                  </a:txBody>
                  <a:tcPr marL="57602" marR="57602" marT="0" marB="0"/>
                </a:tc>
              </a:tr>
              <a:tr h="353291">
                <a:tc vMerge="1">
                  <a:txBody>
                    <a:bodyPr/>
                    <a:lstStyle/>
                    <a:p>
                      <a:pPr rtl="1"/>
                      <a:endParaRPr lang="ar-SA"/>
                    </a:p>
                  </a:txBody>
                  <a:tcPr/>
                </a:tc>
                <a:tc>
                  <a:txBody>
                    <a:bodyPr/>
                    <a:lstStyle/>
                    <a:p>
                      <a:pPr marL="457200" algn="ctr" rtl="1">
                        <a:lnSpc>
                          <a:spcPct val="115000"/>
                        </a:lnSpc>
                        <a:spcAft>
                          <a:spcPts val="0"/>
                        </a:spcAft>
                      </a:pPr>
                      <a:r>
                        <a:rPr lang="ar-IQ" sz="1000">
                          <a:effectLst/>
                        </a:rPr>
                        <a:t>الممارسات الرشيقة الداخلية</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200">
                          <a:effectLst/>
                        </a:rPr>
                        <a:t>0.957</a:t>
                      </a:r>
                      <a:endParaRPr lang="en-US" sz="900">
                        <a:effectLst/>
                        <a:latin typeface="Calibri"/>
                        <a:ea typeface="Calibri"/>
                        <a:cs typeface="Arial"/>
                      </a:endParaRPr>
                    </a:p>
                  </a:txBody>
                  <a:tcPr marL="57602" marR="57602" marT="0" marB="0"/>
                </a:tc>
              </a:tr>
              <a:tr h="206086">
                <a:tc vMerge="1">
                  <a:txBody>
                    <a:bodyPr/>
                    <a:lstStyle/>
                    <a:p>
                      <a:pPr rtl="1"/>
                      <a:endParaRPr lang="ar-SA"/>
                    </a:p>
                  </a:txBody>
                  <a:tcPr/>
                </a:tc>
                <a:tc>
                  <a:txBody>
                    <a:bodyPr/>
                    <a:lstStyle/>
                    <a:p>
                      <a:pPr marL="457200" algn="ctr" rtl="1">
                        <a:lnSpc>
                          <a:spcPct val="115000"/>
                        </a:lnSpc>
                        <a:spcAft>
                          <a:spcPts val="0"/>
                        </a:spcAft>
                      </a:pPr>
                      <a:r>
                        <a:rPr lang="ar-IQ" sz="1000">
                          <a:effectLst/>
                        </a:rPr>
                        <a:t>تدفق المعلومات</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200">
                          <a:effectLst/>
                        </a:rPr>
                        <a:t>0.957</a:t>
                      </a:r>
                      <a:endParaRPr lang="en-US" sz="900">
                        <a:effectLst/>
                        <a:latin typeface="Calibri"/>
                        <a:ea typeface="Calibri"/>
                        <a:cs typeface="Arial"/>
                      </a:endParaRPr>
                    </a:p>
                  </a:txBody>
                  <a:tcPr marL="57602" marR="57602" marT="0" marB="0"/>
                </a:tc>
              </a:tr>
              <a:tr h="206086">
                <a:tc vMerge="1">
                  <a:txBody>
                    <a:bodyPr/>
                    <a:lstStyle/>
                    <a:p>
                      <a:pPr rtl="1"/>
                      <a:endParaRPr lang="ar-SA"/>
                    </a:p>
                  </a:txBody>
                  <a:tcPr/>
                </a:tc>
                <a:tc>
                  <a:txBody>
                    <a:bodyPr/>
                    <a:lstStyle/>
                    <a:p>
                      <a:pPr marL="457200" algn="ctr" rtl="1">
                        <a:lnSpc>
                          <a:spcPct val="115000"/>
                        </a:lnSpc>
                        <a:spcAft>
                          <a:spcPts val="0"/>
                        </a:spcAft>
                      </a:pPr>
                      <a:r>
                        <a:rPr lang="ar-IQ" sz="1000">
                          <a:effectLst/>
                        </a:rPr>
                        <a:t>تدفق المنتجات</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200">
                          <a:effectLst/>
                        </a:rPr>
                        <a:t>0.956</a:t>
                      </a:r>
                      <a:endParaRPr lang="en-US" sz="900">
                        <a:effectLst/>
                        <a:latin typeface="Calibri"/>
                        <a:ea typeface="Calibri"/>
                        <a:cs typeface="Arial"/>
                      </a:endParaRPr>
                    </a:p>
                  </a:txBody>
                  <a:tcPr marL="57602" marR="57602" marT="0" marB="0"/>
                </a:tc>
              </a:tr>
              <a:tr h="206086">
                <a:tc vMerge="1">
                  <a:txBody>
                    <a:bodyPr/>
                    <a:lstStyle/>
                    <a:p>
                      <a:pPr rtl="1"/>
                      <a:endParaRPr lang="ar-SA"/>
                    </a:p>
                  </a:txBody>
                  <a:tcPr/>
                </a:tc>
                <a:tc>
                  <a:txBody>
                    <a:bodyPr/>
                    <a:lstStyle/>
                    <a:p>
                      <a:pPr marL="457200" algn="ctr" rtl="1">
                        <a:lnSpc>
                          <a:spcPct val="115000"/>
                        </a:lnSpc>
                        <a:spcAft>
                          <a:spcPts val="0"/>
                        </a:spcAft>
                      </a:pPr>
                      <a:r>
                        <a:rPr lang="ar-IQ" sz="1000">
                          <a:effectLst/>
                        </a:rPr>
                        <a:t>التدفقات المالية</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200">
                          <a:effectLst/>
                        </a:rPr>
                        <a:t>0.957</a:t>
                      </a:r>
                      <a:endParaRPr lang="en-US" sz="900">
                        <a:effectLst/>
                        <a:latin typeface="Calibri"/>
                        <a:ea typeface="Calibri"/>
                        <a:cs typeface="Arial"/>
                      </a:endParaRPr>
                    </a:p>
                  </a:txBody>
                  <a:tcPr marL="57602" marR="57602" marT="0" marB="0"/>
                </a:tc>
              </a:tr>
              <a:tr h="206086">
                <a:tc gridSpan="2">
                  <a:txBody>
                    <a:bodyPr/>
                    <a:lstStyle/>
                    <a:p>
                      <a:pPr marL="457200" algn="ctr" rtl="1">
                        <a:lnSpc>
                          <a:spcPct val="115000"/>
                        </a:lnSpc>
                        <a:spcAft>
                          <a:spcPts val="0"/>
                        </a:spcAft>
                      </a:pPr>
                      <a:r>
                        <a:rPr lang="ar-IQ" sz="1000">
                          <a:effectLst/>
                        </a:rPr>
                        <a:t>ممارسات سلسلة التوريد</a:t>
                      </a:r>
                      <a:endParaRPr lang="en-US" sz="900">
                        <a:effectLst/>
                        <a:latin typeface="Calibri"/>
                        <a:ea typeface="Calibri"/>
                        <a:cs typeface="Arial"/>
                      </a:endParaRPr>
                    </a:p>
                  </a:txBody>
                  <a:tcPr marL="57602" marR="57602" marT="0" marB="0"/>
                </a:tc>
                <a:tc hMerge="1">
                  <a:txBody>
                    <a:bodyPr/>
                    <a:lstStyle/>
                    <a:p>
                      <a:pPr rtl="1"/>
                      <a:endParaRPr lang="ar-SA"/>
                    </a:p>
                  </a:txBody>
                  <a:tcPr/>
                </a:tc>
                <a:tc>
                  <a:txBody>
                    <a:bodyPr/>
                    <a:lstStyle/>
                    <a:p>
                      <a:pPr marL="457200" algn="ctr" rtl="1">
                        <a:lnSpc>
                          <a:spcPct val="115000"/>
                        </a:lnSpc>
                        <a:spcAft>
                          <a:spcPts val="0"/>
                        </a:spcAft>
                      </a:pPr>
                      <a:r>
                        <a:rPr lang="ar-IQ" sz="1200">
                          <a:effectLst/>
                        </a:rPr>
                        <a:t>0.957</a:t>
                      </a:r>
                      <a:endParaRPr lang="en-US" sz="900">
                        <a:effectLst/>
                        <a:latin typeface="Calibri"/>
                        <a:ea typeface="Calibri"/>
                        <a:cs typeface="Arial"/>
                      </a:endParaRPr>
                    </a:p>
                  </a:txBody>
                  <a:tcPr marL="57602" marR="57602" marT="0" marB="0"/>
                </a:tc>
              </a:tr>
              <a:tr h="368011">
                <a:tc>
                  <a:txBody>
                    <a:bodyPr/>
                    <a:lstStyle/>
                    <a:p>
                      <a:pPr marL="457200" algn="ctr" rtl="1">
                        <a:lnSpc>
                          <a:spcPct val="115000"/>
                        </a:lnSpc>
                        <a:spcAft>
                          <a:spcPts val="0"/>
                        </a:spcAft>
                      </a:pPr>
                      <a:r>
                        <a:rPr lang="ar-IQ" sz="1200">
                          <a:effectLst/>
                        </a:rPr>
                        <a:t> </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000">
                          <a:effectLst/>
                        </a:rPr>
                        <a:t>الابعاد</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900">
                          <a:effectLst/>
                        </a:rPr>
                        <a:t>معامل الثبات (الفا كرونباخ</a:t>
                      </a:r>
                      <a:r>
                        <a:rPr lang="ar-IQ" sz="1200">
                          <a:effectLst/>
                        </a:rPr>
                        <a:t> )</a:t>
                      </a:r>
                      <a:endParaRPr lang="en-US" sz="900">
                        <a:effectLst/>
                        <a:latin typeface="Calibri"/>
                        <a:ea typeface="Calibri"/>
                        <a:cs typeface="Arial"/>
                      </a:endParaRPr>
                    </a:p>
                  </a:txBody>
                  <a:tcPr marL="57602" marR="57602" marT="0" marB="0"/>
                </a:tc>
              </a:tr>
              <a:tr h="206086">
                <a:tc rowSpan="5">
                  <a:txBody>
                    <a:bodyPr/>
                    <a:lstStyle/>
                    <a:p>
                      <a:pPr marL="457200" algn="ctr" rtl="1">
                        <a:lnSpc>
                          <a:spcPct val="115000"/>
                        </a:lnSpc>
                        <a:spcAft>
                          <a:spcPts val="0"/>
                        </a:spcAft>
                      </a:pPr>
                      <a:r>
                        <a:rPr lang="ar-IQ" sz="1200">
                          <a:effectLst/>
                        </a:rPr>
                        <a:t> </a:t>
                      </a:r>
                      <a:endParaRPr lang="en-US" sz="900">
                        <a:effectLst/>
                      </a:endParaRPr>
                    </a:p>
                    <a:p>
                      <a:pPr marL="457200" algn="ctr" rtl="1">
                        <a:lnSpc>
                          <a:spcPct val="115000"/>
                        </a:lnSpc>
                        <a:spcAft>
                          <a:spcPts val="0"/>
                        </a:spcAft>
                      </a:pPr>
                      <a:r>
                        <a:rPr lang="ar-IQ" sz="1000">
                          <a:effectLst/>
                        </a:rPr>
                        <a:t>الميزة التنافسية</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000">
                          <a:effectLst/>
                        </a:rPr>
                        <a:t>الكلفة</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200">
                          <a:effectLst/>
                        </a:rPr>
                        <a:t>0.958</a:t>
                      </a:r>
                      <a:endParaRPr lang="en-US" sz="900">
                        <a:effectLst/>
                        <a:latin typeface="Calibri"/>
                        <a:ea typeface="Calibri"/>
                        <a:cs typeface="Arial"/>
                      </a:endParaRPr>
                    </a:p>
                  </a:txBody>
                  <a:tcPr marL="57602" marR="57602" marT="0" marB="0"/>
                </a:tc>
              </a:tr>
              <a:tr h="206086">
                <a:tc vMerge="1">
                  <a:txBody>
                    <a:bodyPr/>
                    <a:lstStyle/>
                    <a:p>
                      <a:pPr rtl="1"/>
                      <a:endParaRPr lang="ar-SA"/>
                    </a:p>
                  </a:txBody>
                  <a:tcPr/>
                </a:tc>
                <a:tc>
                  <a:txBody>
                    <a:bodyPr/>
                    <a:lstStyle/>
                    <a:p>
                      <a:pPr marL="457200" algn="ctr" rtl="1">
                        <a:lnSpc>
                          <a:spcPct val="115000"/>
                        </a:lnSpc>
                        <a:spcAft>
                          <a:spcPts val="0"/>
                        </a:spcAft>
                      </a:pPr>
                      <a:r>
                        <a:rPr lang="ar-IQ" sz="1000">
                          <a:effectLst/>
                        </a:rPr>
                        <a:t>الجودة</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200">
                          <a:effectLst/>
                        </a:rPr>
                        <a:t>0.956</a:t>
                      </a:r>
                      <a:endParaRPr lang="en-US" sz="900">
                        <a:effectLst/>
                        <a:latin typeface="Calibri"/>
                        <a:ea typeface="Calibri"/>
                        <a:cs typeface="Arial"/>
                      </a:endParaRPr>
                    </a:p>
                  </a:txBody>
                  <a:tcPr marL="57602" marR="57602" marT="0" marB="0"/>
                </a:tc>
              </a:tr>
              <a:tr h="206086">
                <a:tc vMerge="1">
                  <a:txBody>
                    <a:bodyPr/>
                    <a:lstStyle/>
                    <a:p>
                      <a:pPr rtl="1"/>
                      <a:endParaRPr lang="ar-SA"/>
                    </a:p>
                  </a:txBody>
                  <a:tcPr/>
                </a:tc>
                <a:tc>
                  <a:txBody>
                    <a:bodyPr/>
                    <a:lstStyle/>
                    <a:p>
                      <a:pPr marL="457200" algn="ctr" rtl="1">
                        <a:lnSpc>
                          <a:spcPct val="115000"/>
                        </a:lnSpc>
                        <a:spcAft>
                          <a:spcPts val="0"/>
                        </a:spcAft>
                      </a:pPr>
                      <a:r>
                        <a:rPr lang="ar-IQ" sz="1000">
                          <a:effectLst/>
                        </a:rPr>
                        <a:t>المرونة</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200">
                          <a:effectLst/>
                        </a:rPr>
                        <a:t>0.956</a:t>
                      </a:r>
                      <a:endParaRPr lang="en-US" sz="900">
                        <a:effectLst/>
                        <a:latin typeface="Calibri"/>
                        <a:ea typeface="Calibri"/>
                        <a:cs typeface="Arial"/>
                      </a:endParaRPr>
                    </a:p>
                  </a:txBody>
                  <a:tcPr marL="57602" marR="57602" marT="0" marB="0"/>
                </a:tc>
              </a:tr>
              <a:tr h="206086">
                <a:tc vMerge="1">
                  <a:txBody>
                    <a:bodyPr/>
                    <a:lstStyle/>
                    <a:p>
                      <a:pPr rtl="1"/>
                      <a:endParaRPr lang="ar-SA"/>
                    </a:p>
                  </a:txBody>
                  <a:tcPr/>
                </a:tc>
                <a:tc>
                  <a:txBody>
                    <a:bodyPr/>
                    <a:lstStyle/>
                    <a:p>
                      <a:pPr marL="457200" algn="ctr" rtl="1">
                        <a:lnSpc>
                          <a:spcPct val="115000"/>
                        </a:lnSpc>
                        <a:spcAft>
                          <a:spcPts val="0"/>
                        </a:spcAft>
                      </a:pPr>
                      <a:r>
                        <a:rPr lang="ar-IQ" sz="1000">
                          <a:effectLst/>
                        </a:rPr>
                        <a:t>التسليم</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200">
                          <a:effectLst/>
                        </a:rPr>
                        <a:t>0.956</a:t>
                      </a:r>
                      <a:endParaRPr lang="en-US" sz="900">
                        <a:effectLst/>
                        <a:latin typeface="Calibri"/>
                        <a:ea typeface="Calibri"/>
                        <a:cs typeface="Arial"/>
                      </a:endParaRPr>
                    </a:p>
                  </a:txBody>
                  <a:tcPr marL="57602" marR="57602" marT="0" marB="0"/>
                </a:tc>
              </a:tr>
              <a:tr h="206086">
                <a:tc vMerge="1">
                  <a:txBody>
                    <a:bodyPr/>
                    <a:lstStyle/>
                    <a:p>
                      <a:pPr rtl="1"/>
                      <a:endParaRPr lang="ar-SA"/>
                    </a:p>
                  </a:txBody>
                  <a:tcPr/>
                </a:tc>
                <a:tc>
                  <a:txBody>
                    <a:bodyPr/>
                    <a:lstStyle/>
                    <a:p>
                      <a:pPr marL="457200" algn="ctr" rtl="1">
                        <a:lnSpc>
                          <a:spcPct val="115000"/>
                        </a:lnSpc>
                        <a:spcAft>
                          <a:spcPts val="0"/>
                        </a:spcAft>
                      </a:pPr>
                      <a:r>
                        <a:rPr lang="ar-IQ" sz="1000">
                          <a:effectLst/>
                        </a:rPr>
                        <a:t>الإبداع</a:t>
                      </a:r>
                      <a:endParaRPr lang="en-US" sz="900">
                        <a:effectLst/>
                        <a:latin typeface="Calibri"/>
                        <a:ea typeface="Calibri"/>
                        <a:cs typeface="Arial"/>
                      </a:endParaRPr>
                    </a:p>
                  </a:txBody>
                  <a:tcPr marL="57602" marR="57602" marT="0" marB="0"/>
                </a:tc>
                <a:tc>
                  <a:txBody>
                    <a:bodyPr/>
                    <a:lstStyle/>
                    <a:p>
                      <a:pPr marL="457200" algn="ctr" rtl="1">
                        <a:lnSpc>
                          <a:spcPct val="115000"/>
                        </a:lnSpc>
                        <a:spcAft>
                          <a:spcPts val="0"/>
                        </a:spcAft>
                      </a:pPr>
                      <a:r>
                        <a:rPr lang="ar-IQ" sz="1200">
                          <a:effectLst/>
                        </a:rPr>
                        <a:t>0.957</a:t>
                      </a:r>
                      <a:endParaRPr lang="en-US" sz="900">
                        <a:effectLst/>
                        <a:latin typeface="Calibri"/>
                        <a:ea typeface="Calibri"/>
                        <a:cs typeface="Arial"/>
                      </a:endParaRPr>
                    </a:p>
                  </a:txBody>
                  <a:tcPr marL="57602" marR="57602" marT="0" marB="0"/>
                </a:tc>
              </a:tr>
              <a:tr h="206086">
                <a:tc gridSpan="2">
                  <a:txBody>
                    <a:bodyPr/>
                    <a:lstStyle/>
                    <a:p>
                      <a:pPr marL="457200" algn="ctr" rtl="1">
                        <a:lnSpc>
                          <a:spcPct val="115000"/>
                        </a:lnSpc>
                        <a:spcAft>
                          <a:spcPts val="0"/>
                        </a:spcAft>
                      </a:pPr>
                      <a:r>
                        <a:rPr lang="ar-IQ" sz="1000">
                          <a:effectLst/>
                        </a:rPr>
                        <a:t>الميزة التنافسية</a:t>
                      </a:r>
                      <a:endParaRPr lang="en-US" sz="900">
                        <a:effectLst/>
                        <a:latin typeface="Calibri"/>
                        <a:ea typeface="Calibri"/>
                        <a:cs typeface="Arial"/>
                      </a:endParaRPr>
                    </a:p>
                  </a:txBody>
                  <a:tcPr marL="57602" marR="57602" marT="0" marB="0"/>
                </a:tc>
                <a:tc hMerge="1">
                  <a:txBody>
                    <a:bodyPr/>
                    <a:lstStyle/>
                    <a:p>
                      <a:pPr rtl="1"/>
                      <a:endParaRPr lang="ar-SA"/>
                    </a:p>
                  </a:txBody>
                  <a:tcPr/>
                </a:tc>
                <a:tc>
                  <a:txBody>
                    <a:bodyPr/>
                    <a:lstStyle/>
                    <a:p>
                      <a:pPr marL="457200" algn="ctr" rtl="1">
                        <a:lnSpc>
                          <a:spcPct val="115000"/>
                        </a:lnSpc>
                        <a:spcAft>
                          <a:spcPts val="0"/>
                        </a:spcAft>
                      </a:pPr>
                      <a:r>
                        <a:rPr lang="ar-IQ" sz="1200">
                          <a:effectLst/>
                        </a:rPr>
                        <a:t>0.956</a:t>
                      </a:r>
                      <a:endParaRPr lang="en-US" sz="900">
                        <a:effectLst/>
                        <a:latin typeface="Calibri"/>
                        <a:ea typeface="Calibri"/>
                        <a:cs typeface="Arial"/>
                      </a:endParaRPr>
                    </a:p>
                  </a:txBody>
                  <a:tcPr marL="57602" marR="57602" marT="0" marB="0"/>
                </a:tc>
              </a:tr>
              <a:tr h="206086">
                <a:tc gridSpan="2">
                  <a:txBody>
                    <a:bodyPr/>
                    <a:lstStyle/>
                    <a:p>
                      <a:pPr marL="457200" algn="ctr" rtl="1">
                        <a:lnSpc>
                          <a:spcPct val="115000"/>
                        </a:lnSpc>
                        <a:spcAft>
                          <a:spcPts val="0"/>
                        </a:spcAft>
                      </a:pPr>
                      <a:r>
                        <a:rPr lang="ar-IQ" sz="1200">
                          <a:effectLst/>
                        </a:rPr>
                        <a:t>الاداة ككل</a:t>
                      </a:r>
                      <a:endParaRPr lang="en-US" sz="900">
                        <a:effectLst/>
                        <a:latin typeface="Calibri"/>
                        <a:ea typeface="Calibri"/>
                        <a:cs typeface="Arial"/>
                      </a:endParaRPr>
                    </a:p>
                  </a:txBody>
                  <a:tcPr marL="57602" marR="57602" marT="0" marB="0"/>
                </a:tc>
                <a:tc hMerge="1">
                  <a:txBody>
                    <a:bodyPr/>
                    <a:lstStyle/>
                    <a:p>
                      <a:pPr rtl="1"/>
                      <a:endParaRPr lang="ar-SA"/>
                    </a:p>
                  </a:txBody>
                  <a:tcPr/>
                </a:tc>
                <a:tc>
                  <a:txBody>
                    <a:bodyPr/>
                    <a:lstStyle/>
                    <a:p>
                      <a:pPr marL="457200" algn="ctr" rtl="1">
                        <a:lnSpc>
                          <a:spcPct val="115000"/>
                        </a:lnSpc>
                        <a:spcAft>
                          <a:spcPts val="0"/>
                        </a:spcAft>
                      </a:pPr>
                      <a:r>
                        <a:rPr lang="ar-IQ" sz="1200" dirty="0">
                          <a:effectLst/>
                        </a:rPr>
                        <a:t>0.958</a:t>
                      </a:r>
                      <a:endParaRPr lang="en-US" sz="900" dirty="0">
                        <a:effectLst/>
                        <a:latin typeface="Calibri"/>
                        <a:ea typeface="Calibri"/>
                        <a:cs typeface="Arial"/>
                      </a:endParaRPr>
                    </a:p>
                  </a:txBody>
                  <a:tcPr marL="57602" marR="57602" marT="0" marB="0"/>
                </a:tc>
              </a:tr>
            </a:tbl>
          </a:graphicData>
        </a:graphic>
      </p:graphicFrame>
      <p:sp>
        <p:nvSpPr>
          <p:cNvPr id="6" name="Content Placeholder 5"/>
          <p:cNvSpPr>
            <a:spLocks noGrp="1"/>
          </p:cNvSpPr>
          <p:nvPr>
            <p:ph idx="1"/>
          </p:nvPr>
        </p:nvSpPr>
        <p:spPr>
          <a:xfrm>
            <a:off x="1942415" y="980728"/>
            <a:ext cx="6591985" cy="6048672"/>
          </a:xfrm>
        </p:spPr>
        <p:txBody>
          <a:bodyPr/>
          <a:lstStyle/>
          <a:p>
            <a:pPr algn="ctr"/>
            <a:r>
              <a:rPr lang="ar-IQ" b="1" dirty="0"/>
              <a:t>معامل ثبات (الفا كرونباخ) لمتغيرات وابعاد الدراسة</a:t>
            </a:r>
            <a:endParaRPr lang="ar-SA" dirty="0"/>
          </a:p>
        </p:txBody>
      </p:sp>
    </p:spTree>
    <p:extLst>
      <p:ext uri="{BB962C8B-B14F-4D97-AF65-F5344CB8AC3E}">
        <p14:creationId xmlns:p14="http://schemas.microsoft.com/office/powerpoint/2010/main" val="169425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5"/>
          <p:cNvSpPr>
            <a:spLocks noGrp="1"/>
          </p:cNvSpPr>
          <p:nvPr>
            <p:ph type="title"/>
          </p:nvPr>
        </p:nvSpPr>
        <p:spPr>
          <a:xfrm>
            <a:off x="1943100" y="446088"/>
            <a:ext cx="6732588" cy="606648"/>
          </a:xfrm>
        </p:spPr>
        <p:txBody>
          <a:bodyPr anchor="t">
            <a:normAutofit fontScale="90000"/>
          </a:bodyPr>
          <a:lstStyle/>
          <a:p>
            <a:pPr algn="ctr" rtl="1"/>
            <a:r>
              <a:rPr lang="ar-IQ" b="1" dirty="0"/>
              <a:t>عرض وتحليل نتائج الدراسة الميدانية لعينة الدراسة / مصانع البان ابو غريب ومصانع البان كانون:</a:t>
            </a:r>
            <a:r>
              <a:rPr lang="en-US" dirty="0"/>
              <a:t/>
            </a:r>
            <a:br>
              <a:rPr lang="en-US" dirty="0"/>
            </a:br>
            <a:r>
              <a:rPr lang="en-US" dirty="0"/>
              <a:t/>
            </a:r>
            <a:br>
              <a:rPr lang="en-US" dirty="0"/>
            </a:br>
            <a:r>
              <a:rPr lang="ar-IQ" b="1" dirty="0" smtClean="0"/>
              <a:t>أولاً </a:t>
            </a:r>
            <a:r>
              <a:rPr lang="ar-IQ" b="1" dirty="0"/>
              <a:t>:</a:t>
            </a:r>
            <a:r>
              <a:rPr lang="ar-IQ" dirty="0"/>
              <a:t> </a:t>
            </a:r>
            <a:r>
              <a:rPr lang="ar-IQ" b="1" dirty="0"/>
              <a:t>الشراكة الاستراتيجية مع الموردين</a:t>
            </a:r>
            <a:r>
              <a:rPr lang="ar-IQ" dirty="0"/>
              <a:t> </a:t>
            </a:r>
            <a:endParaRPr lang="en-US" dirty="0"/>
          </a:p>
        </p:txBody>
      </p:sp>
      <p:graphicFrame>
        <p:nvGraphicFramePr>
          <p:cNvPr id="13" name="Object 12"/>
          <p:cNvGraphicFramePr>
            <a:graphicFrameLocks noChangeAspect="1"/>
          </p:cNvGraphicFramePr>
          <p:nvPr>
            <p:extLst>
              <p:ext uri="{D42A27DB-BD31-4B8C-83A1-F6EECF244321}">
                <p14:modId xmlns:p14="http://schemas.microsoft.com/office/powerpoint/2010/main" val="4281424527"/>
              </p:ext>
            </p:extLst>
          </p:nvPr>
        </p:nvGraphicFramePr>
        <p:xfrm>
          <a:off x="755576" y="1772816"/>
          <a:ext cx="8305800" cy="3908425"/>
        </p:xfrm>
        <a:graphic>
          <a:graphicData uri="http://schemas.openxmlformats.org/presentationml/2006/ole">
            <mc:AlternateContent xmlns:mc="http://schemas.openxmlformats.org/markup-compatibility/2006">
              <mc:Choice xmlns:v="urn:schemas-microsoft-com:vml" Requires="v">
                <p:oleObj spid="_x0000_s2091" name="Document" r:id="rId3" imgW="7034484" imgH="3308026" progId="Word.Document.12">
                  <p:embed/>
                </p:oleObj>
              </mc:Choice>
              <mc:Fallback>
                <p:oleObj name="Document" r:id="rId3" imgW="7034484" imgH="3308026" progId="Word.Document.12">
                  <p:embed/>
                  <p:pic>
                    <p:nvPicPr>
                      <p:cNvPr id="0" name=""/>
                      <p:cNvPicPr/>
                      <p:nvPr/>
                    </p:nvPicPr>
                    <p:blipFill>
                      <a:blip r:embed="rId4"/>
                      <a:stretch>
                        <a:fillRect/>
                      </a:stretch>
                    </p:blipFill>
                    <p:spPr>
                      <a:xfrm>
                        <a:off x="755576" y="1772816"/>
                        <a:ext cx="8305800" cy="3908425"/>
                      </a:xfrm>
                      <a:prstGeom prst="rect">
                        <a:avLst/>
                      </a:prstGeom>
                    </p:spPr>
                  </p:pic>
                </p:oleObj>
              </mc:Fallback>
            </mc:AlternateContent>
          </a:graphicData>
        </a:graphic>
      </p:graphicFrame>
    </p:spTree>
    <p:extLst>
      <p:ext uri="{BB962C8B-B14F-4D97-AF65-F5344CB8AC3E}">
        <p14:creationId xmlns:p14="http://schemas.microsoft.com/office/powerpoint/2010/main" val="259693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42414" y="446088"/>
            <a:ext cx="6662033" cy="462632"/>
          </a:xfrm>
        </p:spPr>
        <p:txBody>
          <a:bodyPr/>
          <a:lstStyle/>
          <a:p>
            <a:pPr algn="ctr"/>
            <a:r>
              <a:rPr lang="ar-IQ" sz="1600" b="1" dirty="0"/>
              <a:t>ثانيا : الممارسات الرشيقة الداخلية </a:t>
            </a:r>
            <a:r>
              <a:rPr lang="ar-IQ" b="1" dirty="0"/>
              <a:t>:</a:t>
            </a:r>
            <a:endParaRPr lang="ar-SA" dirty="0"/>
          </a:p>
        </p:txBody>
      </p:sp>
      <p:graphicFrame>
        <p:nvGraphicFramePr>
          <p:cNvPr id="8" name="Object 7"/>
          <p:cNvGraphicFramePr>
            <a:graphicFrameLocks noChangeAspect="1"/>
          </p:cNvGraphicFramePr>
          <p:nvPr>
            <p:extLst>
              <p:ext uri="{D42A27DB-BD31-4B8C-83A1-F6EECF244321}">
                <p14:modId xmlns:p14="http://schemas.microsoft.com/office/powerpoint/2010/main" val="217838907"/>
              </p:ext>
            </p:extLst>
          </p:nvPr>
        </p:nvGraphicFramePr>
        <p:xfrm>
          <a:off x="939800" y="1790700"/>
          <a:ext cx="7878763" cy="3306763"/>
        </p:xfrm>
        <a:graphic>
          <a:graphicData uri="http://schemas.openxmlformats.org/presentationml/2006/ole">
            <mc:AlternateContent xmlns:mc="http://schemas.openxmlformats.org/markup-compatibility/2006">
              <mc:Choice xmlns:v="urn:schemas-microsoft-com:vml" Requires="v">
                <p:oleObj spid="_x0000_s3110" name="Document" r:id="rId3" imgW="7208837" imgH="3308838" progId="Word.Document.12">
                  <p:embed/>
                </p:oleObj>
              </mc:Choice>
              <mc:Fallback>
                <p:oleObj name="Document" r:id="rId3" imgW="7208837" imgH="3308838" progId="Word.Document.12">
                  <p:embed/>
                  <p:pic>
                    <p:nvPicPr>
                      <p:cNvPr id="0" name=""/>
                      <p:cNvPicPr/>
                      <p:nvPr/>
                    </p:nvPicPr>
                    <p:blipFill>
                      <a:blip r:embed="rId4"/>
                      <a:stretch>
                        <a:fillRect/>
                      </a:stretch>
                    </p:blipFill>
                    <p:spPr>
                      <a:xfrm>
                        <a:off x="939800" y="1790700"/>
                        <a:ext cx="7878763" cy="3306763"/>
                      </a:xfrm>
                      <a:prstGeom prst="rect">
                        <a:avLst/>
                      </a:prstGeom>
                    </p:spPr>
                  </p:pic>
                </p:oleObj>
              </mc:Fallback>
            </mc:AlternateContent>
          </a:graphicData>
        </a:graphic>
      </p:graphicFrame>
    </p:spTree>
    <p:extLst>
      <p:ext uri="{BB962C8B-B14F-4D97-AF65-F5344CB8AC3E}">
        <p14:creationId xmlns:p14="http://schemas.microsoft.com/office/powerpoint/2010/main" val="3204717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42414" y="260648"/>
            <a:ext cx="6518017" cy="576064"/>
          </a:xfrm>
        </p:spPr>
        <p:txBody>
          <a:bodyPr>
            <a:normAutofit fontScale="90000"/>
          </a:bodyPr>
          <a:lstStyle/>
          <a:p>
            <a:pPr algn="ctr"/>
            <a:r>
              <a:rPr lang="ar-IQ" sz="1800" b="1" dirty="0"/>
              <a:t>ثالثا : تدفق المعلومات :</a:t>
            </a:r>
            <a:r>
              <a:rPr lang="en-US" sz="1800" dirty="0"/>
              <a:t/>
            </a:r>
            <a:br>
              <a:rPr lang="en-US" sz="1800" dirty="0"/>
            </a:br>
            <a:endParaRPr lang="ar-SA" sz="1800" dirty="0"/>
          </a:p>
        </p:txBody>
      </p:sp>
      <p:graphicFrame>
        <p:nvGraphicFramePr>
          <p:cNvPr id="6" name="Object 5"/>
          <p:cNvGraphicFramePr>
            <a:graphicFrameLocks noChangeAspect="1"/>
          </p:cNvGraphicFramePr>
          <p:nvPr>
            <p:extLst>
              <p:ext uri="{D42A27DB-BD31-4B8C-83A1-F6EECF244321}">
                <p14:modId xmlns:p14="http://schemas.microsoft.com/office/powerpoint/2010/main" val="2660534936"/>
              </p:ext>
            </p:extLst>
          </p:nvPr>
        </p:nvGraphicFramePr>
        <p:xfrm>
          <a:off x="1239838" y="1290638"/>
          <a:ext cx="7189787" cy="4257675"/>
        </p:xfrm>
        <a:graphic>
          <a:graphicData uri="http://schemas.openxmlformats.org/presentationml/2006/ole">
            <mc:AlternateContent xmlns:mc="http://schemas.openxmlformats.org/markup-compatibility/2006">
              <mc:Choice xmlns:v="urn:schemas-microsoft-com:vml" Requires="v">
                <p:oleObj spid="_x0000_s4131" name="Document" r:id="rId3" imgW="7185253" imgH="4373025" progId="Word.Document.12">
                  <p:embed/>
                </p:oleObj>
              </mc:Choice>
              <mc:Fallback>
                <p:oleObj name="Document" r:id="rId3" imgW="7185253" imgH="4373025" progId="Word.Document.12">
                  <p:embed/>
                  <p:pic>
                    <p:nvPicPr>
                      <p:cNvPr id="0" name=""/>
                      <p:cNvPicPr/>
                      <p:nvPr/>
                    </p:nvPicPr>
                    <p:blipFill>
                      <a:blip r:embed="rId4"/>
                      <a:stretch>
                        <a:fillRect/>
                      </a:stretch>
                    </p:blipFill>
                    <p:spPr>
                      <a:xfrm>
                        <a:off x="1239838" y="1290638"/>
                        <a:ext cx="7189787" cy="4257675"/>
                      </a:xfrm>
                      <a:prstGeom prst="rect">
                        <a:avLst/>
                      </a:prstGeom>
                    </p:spPr>
                  </p:pic>
                </p:oleObj>
              </mc:Fallback>
            </mc:AlternateContent>
          </a:graphicData>
        </a:graphic>
      </p:graphicFrame>
    </p:spTree>
    <p:extLst>
      <p:ext uri="{BB962C8B-B14F-4D97-AF65-F5344CB8AC3E}">
        <p14:creationId xmlns:p14="http://schemas.microsoft.com/office/powerpoint/2010/main" val="4273876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06446" y="321096"/>
            <a:ext cx="7920880" cy="6290183"/>
          </a:xfrm>
          <a:prstGeom prst="rect">
            <a:avLst/>
          </a:prstGeom>
        </p:spPr>
        <p:txBody>
          <a:bodyPr wrap="square">
            <a:spAutoFit/>
          </a:bodyPr>
          <a:lstStyle/>
          <a:p>
            <a:pPr marL="457200" algn="just" rtl="1">
              <a:lnSpc>
                <a:spcPct val="150000"/>
              </a:lnSpc>
              <a:spcAft>
                <a:spcPts val="1000"/>
              </a:spcAft>
            </a:pPr>
            <a:r>
              <a:rPr lang="ar-IQ" dirty="0">
                <a:latin typeface="Calibri"/>
                <a:ea typeface="Calibri"/>
                <a:cs typeface="Simplified Arabic"/>
              </a:rPr>
              <a:t>ان مصانع ابو غريب تهتم الشراكة الاستراتيجية مع الموردين أكثر من مصانع </a:t>
            </a:r>
            <a:r>
              <a:rPr lang="ar-IQ" dirty="0" smtClean="0">
                <a:latin typeface="Calibri"/>
                <a:ea typeface="Calibri"/>
                <a:cs typeface="Simplified Arabic"/>
              </a:rPr>
              <a:t>كانون. في </a:t>
            </a:r>
            <a:r>
              <a:rPr lang="ar-IQ" dirty="0">
                <a:latin typeface="Calibri"/>
                <a:ea typeface="Calibri"/>
                <a:cs typeface="Simplified Arabic"/>
              </a:rPr>
              <a:t>حين أن المعدل العام للوسط المرجح للمارسات الرشيقة الداخلية مصانع ابو غريب (3.52) بوزن مئوي (0.70%) ، بينما بلغ معدل العام للوسط المرجح لمصانع كانون (4.08) وزن مئوي (0.81) .وهذا يعني ان مصانع كانون تتفوق على مصانع ابو غريب للمارسات الرشيقة الداخلية </a:t>
            </a:r>
            <a:r>
              <a:rPr lang="ar-IQ" dirty="0" smtClean="0">
                <a:latin typeface="Calibri"/>
                <a:ea typeface="Calibri"/>
                <a:cs typeface="Simplified Arabic"/>
              </a:rPr>
              <a:t>. وبلغ </a:t>
            </a:r>
            <a:r>
              <a:rPr lang="ar-IQ" dirty="0">
                <a:latin typeface="Calibri"/>
                <a:ea typeface="Calibri"/>
                <a:cs typeface="Simplified Arabic"/>
              </a:rPr>
              <a:t>المعدل العام للوسط المرجح لتدفق المعلومات لمصانع ابو غريب (3.36) بوزن مئوي (0.67%) ، بينما بلغ معدل العام للوسط المرجح لمصانع كانون (4.16) وزن مئوي (0.83) .وهذا يعني ان مصانع كانون تتفوق على مصانع ابو غريب لتدفق المعلومات  . </a:t>
            </a:r>
            <a:r>
              <a:rPr lang="ar-IQ" dirty="0" smtClean="0">
                <a:latin typeface="Calibri"/>
                <a:ea typeface="Calibri"/>
                <a:cs typeface="Simplified Arabic"/>
              </a:rPr>
              <a:t>وكان </a:t>
            </a:r>
            <a:r>
              <a:rPr lang="ar-IQ" dirty="0">
                <a:latin typeface="Calibri"/>
                <a:ea typeface="Calibri"/>
                <a:cs typeface="Simplified Arabic"/>
              </a:rPr>
              <a:t>المعدل العام للوسط المرجح لتدفق المنتجات لمصانع البان أبو غريب (3.36) بوزن مئوي (0.67%) ، بينما بلغ معدل العام للوسط المرجح لمصانع كانون (3.91) وزن مئوي (0.78) .وهذا يعني ان مصانع كانون تتفوق على مصانع ابو غريب لتدفق المنتجات </a:t>
            </a:r>
            <a:r>
              <a:rPr lang="ar-IQ" dirty="0" smtClean="0">
                <a:latin typeface="Calibri"/>
                <a:ea typeface="Calibri"/>
                <a:cs typeface="Simplified Arabic"/>
              </a:rPr>
              <a:t>. وبلغ </a:t>
            </a:r>
            <a:r>
              <a:rPr lang="ar-IQ" dirty="0">
                <a:latin typeface="Calibri"/>
                <a:ea typeface="Calibri"/>
                <a:cs typeface="Simplified Arabic"/>
              </a:rPr>
              <a:t>المعدل العام للوسط المرجح لتدفقات المالية   مصانع ابو غريب (3.61) بوزن مئوي (0.72%) ، بينما بلغ معدل العام للوسط المرجح لمصانع كانون (3.91) وزن مئوي (0.78) .وهذا يعني ان مصانع كانون تتفوق على مصانع ابو غريب لتدفقات المالية </a:t>
            </a:r>
            <a:r>
              <a:rPr lang="ar-IQ" dirty="0" smtClean="0">
                <a:latin typeface="Calibri"/>
                <a:ea typeface="Calibri"/>
                <a:cs typeface="Simplified Arabic"/>
              </a:rPr>
              <a:t>. </a:t>
            </a:r>
            <a:r>
              <a:rPr lang="ar-IQ" dirty="0" smtClean="0">
                <a:ea typeface="Calibri"/>
                <a:cs typeface="Simplified Arabic"/>
              </a:rPr>
              <a:t>وبلغ </a:t>
            </a:r>
            <a:r>
              <a:rPr lang="ar-IQ" dirty="0">
                <a:ea typeface="Calibri"/>
                <a:cs typeface="Simplified Arabic"/>
              </a:rPr>
              <a:t>المعدل العام للوسط المرجح لكلفة  العائد الى مصانع ابو غريب (3.37 ) بوزن مئوي (0.67%) ، بينما بلغ معدل العام للوسط المرجح لمصانع كانون (3.44) وزن مئوي (0.68) .وهذا يعني ان مصانع كانون تتفوق على مصانع ابو غريب بالكلفة   .</a:t>
            </a:r>
            <a:endParaRPr lang="ar-SA" dirty="0"/>
          </a:p>
        </p:txBody>
      </p:sp>
    </p:spTree>
    <p:extLst>
      <p:ext uri="{BB962C8B-B14F-4D97-AF65-F5344CB8AC3E}">
        <p14:creationId xmlns:p14="http://schemas.microsoft.com/office/powerpoint/2010/main" val="19166114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03649" y="347910"/>
            <a:ext cx="7130752" cy="1280890"/>
          </a:xfrm>
        </p:spPr>
        <p:txBody>
          <a:bodyPr>
            <a:noAutofit/>
          </a:bodyPr>
          <a:lstStyle/>
          <a:p>
            <a:pPr algn="just" rtl="1"/>
            <a:r>
              <a:rPr lang="ar-IQ" sz="2000" b="1" dirty="0" smtClean="0"/>
              <a:t>مقارنة أثر </a:t>
            </a:r>
            <a:r>
              <a:rPr lang="ar-IQ" sz="2000" b="1" dirty="0"/>
              <a:t>سلسلة التوريد على </a:t>
            </a:r>
            <a:r>
              <a:rPr lang="ar-IQ" sz="2000" b="1" dirty="0" smtClean="0"/>
              <a:t>الميزة التنافسية </a:t>
            </a:r>
            <a:r>
              <a:rPr lang="ar-IQ" sz="2000" b="1" dirty="0"/>
              <a:t>بين </a:t>
            </a:r>
            <a:r>
              <a:rPr lang="ar-IQ" sz="2000" b="1" dirty="0" smtClean="0"/>
              <a:t>مصانع ألبان أبوغريب ومصانع ألبان كانون </a:t>
            </a:r>
            <a:r>
              <a:rPr lang="ar-IQ" sz="2000" b="1" dirty="0"/>
              <a:t>باستخدام نتائج مؤشر ليكرت الخماسي</a:t>
            </a: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812923804"/>
              </p:ext>
            </p:extLst>
          </p:nvPr>
        </p:nvGraphicFramePr>
        <p:xfrm>
          <a:off x="1115617" y="1700808"/>
          <a:ext cx="7494002" cy="4725423"/>
        </p:xfrm>
        <a:graphic>
          <a:graphicData uri="http://schemas.openxmlformats.org/drawingml/2006/table">
            <a:tbl>
              <a:tblPr rtl="1" firstRow="1" firstCol="1" bandRow="1">
                <a:tableStyleId>{5C22544A-7EE6-4342-B048-85BDC9FD1C3A}</a:tableStyleId>
              </a:tblPr>
              <a:tblGrid>
                <a:gridCol w="2497415">
                  <a:extLst>
                    <a:ext uri="{9D8B030D-6E8A-4147-A177-3AD203B41FA5}">
                      <a16:colId xmlns="" xmlns:a16="http://schemas.microsoft.com/office/drawing/2014/main" val="20000"/>
                    </a:ext>
                  </a:extLst>
                </a:gridCol>
                <a:gridCol w="2529704">
                  <a:extLst>
                    <a:ext uri="{9D8B030D-6E8A-4147-A177-3AD203B41FA5}">
                      <a16:colId xmlns="" xmlns:a16="http://schemas.microsoft.com/office/drawing/2014/main" val="20001"/>
                    </a:ext>
                  </a:extLst>
                </a:gridCol>
                <a:gridCol w="2466883">
                  <a:extLst>
                    <a:ext uri="{9D8B030D-6E8A-4147-A177-3AD203B41FA5}">
                      <a16:colId xmlns="" xmlns:a16="http://schemas.microsoft.com/office/drawing/2014/main" val="20002"/>
                    </a:ext>
                  </a:extLst>
                </a:gridCol>
              </a:tblGrid>
              <a:tr h="736903">
                <a:tc>
                  <a:txBody>
                    <a:bodyPr/>
                    <a:lstStyle/>
                    <a:p>
                      <a:pPr algn="ctr" rtl="1">
                        <a:lnSpc>
                          <a:spcPct val="115000"/>
                        </a:lnSpc>
                        <a:spcAft>
                          <a:spcPts val="0"/>
                        </a:spcAft>
                        <a:tabLst>
                          <a:tab pos="269875" algn="l"/>
                        </a:tabLst>
                      </a:pPr>
                      <a:r>
                        <a:rPr lang="ar-IQ" sz="1600" dirty="0">
                          <a:effectLst/>
                          <a:cs typeface="+mj-cs"/>
                        </a:rPr>
                        <a:t>المؤشر</a:t>
                      </a:r>
                      <a:endParaRPr lang="en-US" sz="16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ar-IQ" sz="1400" dirty="0">
                          <a:effectLst/>
                          <a:cs typeface="+mj-cs"/>
                        </a:rPr>
                        <a:t>الشركة العامة لمنتوجات الغذائية / مصانع البان ابو غريب</a:t>
                      </a:r>
                      <a:endParaRPr lang="en-US" sz="14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ar-IQ" sz="1400" dirty="0">
                          <a:effectLst/>
                          <a:cs typeface="+mj-cs"/>
                        </a:rPr>
                        <a:t>الشركة المرموقة لمنتجات الالبان / مصانع كانون</a:t>
                      </a:r>
                      <a:endParaRPr lang="en-US" sz="1400" dirty="0">
                        <a:effectLst/>
                        <a:latin typeface="Calibri"/>
                        <a:ea typeface="Calibri"/>
                        <a:cs typeface="+mj-cs"/>
                      </a:endParaRPr>
                    </a:p>
                  </a:txBody>
                  <a:tcPr marL="68580" marR="68580" marT="0" marB="0" anchor="ctr"/>
                </a:tc>
                <a:extLst>
                  <a:ext uri="{0D108BD9-81ED-4DB2-BD59-A6C34878D82A}">
                    <a16:rowId xmlns="" xmlns:a16="http://schemas.microsoft.com/office/drawing/2014/main" val="10000"/>
                  </a:ext>
                </a:extLst>
              </a:tr>
              <a:tr h="358357">
                <a:tc>
                  <a:txBody>
                    <a:bodyPr/>
                    <a:lstStyle/>
                    <a:p>
                      <a:pPr algn="ctr" rtl="1">
                        <a:lnSpc>
                          <a:spcPct val="115000"/>
                        </a:lnSpc>
                        <a:spcAft>
                          <a:spcPts val="0"/>
                        </a:spcAft>
                        <a:tabLst>
                          <a:tab pos="269875" algn="l"/>
                        </a:tabLst>
                      </a:pPr>
                      <a:r>
                        <a:rPr lang="ar-IQ" sz="1600" dirty="0">
                          <a:effectLst/>
                          <a:cs typeface="+mj-cs"/>
                        </a:rPr>
                        <a:t>الاستراتيجية مع الموردين</a:t>
                      </a:r>
                      <a:endParaRPr lang="en-US" sz="1600" dirty="0">
                        <a:effectLst/>
                        <a:latin typeface="Calibri"/>
                        <a:ea typeface="Calibri"/>
                        <a:cs typeface="+mj-cs"/>
                      </a:endParaRPr>
                    </a:p>
                  </a:txBody>
                  <a:tcPr marL="68580" marR="68580" marT="0" marB="0" anchor="ctr"/>
                </a:tc>
                <a:tc>
                  <a:txBody>
                    <a:bodyPr/>
                    <a:lstStyle/>
                    <a:p>
                      <a:pPr marL="342900" lvl="0" indent="-342900" algn="ctr" rtl="1">
                        <a:lnSpc>
                          <a:spcPct val="115000"/>
                        </a:lnSpc>
                        <a:spcAft>
                          <a:spcPts val="0"/>
                        </a:spcAft>
                        <a:buFont typeface="Wingdings"/>
                        <a:buChar char=""/>
                        <a:tabLst>
                          <a:tab pos="269875" algn="l"/>
                        </a:tabLst>
                      </a:pPr>
                      <a:r>
                        <a:rPr lang="ar-IQ" sz="1800" dirty="0">
                          <a:effectLst/>
                          <a:cs typeface="+mj-cs"/>
                        </a:rPr>
                        <a:t> </a:t>
                      </a:r>
                      <a:endParaRPr lang="en-US" sz="18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en-US" sz="1800">
                          <a:effectLst/>
                          <a:cs typeface="+mj-cs"/>
                        </a:rPr>
                        <a:t>X</a:t>
                      </a:r>
                      <a:endParaRPr lang="en-US" sz="1800">
                        <a:effectLst/>
                        <a:latin typeface="Calibri"/>
                        <a:ea typeface="Calibri"/>
                        <a:cs typeface="+mj-cs"/>
                      </a:endParaRPr>
                    </a:p>
                  </a:txBody>
                  <a:tcPr marL="68580" marR="68580" marT="0" marB="0" anchor="ctr"/>
                </a:tc>
                <a:extLst>
                  <a:ext uri="{0D108BD9-81ED-4DB2-BD59-A6C34878D82A}">
                    <a16:rowId xmlns="" xmlns:a16="http://schemas.microsoft.com/office/drawing/2014/main" val="10001"/>
                  </a:ext>
                </a:extLst>
              </a:tr>
              <a:tr h="358357">
                <a:tc>
                  <a:txBody>
                    <a:bodyPr/>
                    <a:lstStyle/>
                    <a:p>
                      <a:pPr algn="ctr" rtl="1">
                        <a:lnSpc>
                          <a:spcPct val="115000"/>
                        </a:lnSpc>
                        <a:spcAft>
                          <a:spcPts val="0"/>
                        </a:spcAft>
                        <a:tabLst>
                          <a:tab pos="269875" algn="l"/>
                        </a:tabLst>
                      </a:pPr>
                      <a:r>
                        <a:rPr lang="ar-IQ" sz="1600" dirty="0">
                          <a:effectLst/>
                          <a:cs typeface="+mj-cs"/>
                        </a:rPr>
                        <a:t>الممارسات الرشيقة الداخلية</a:t>
                      </a:r>
                      <a:endParaRPr lang="en-US" sz="16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en-US" sz="1800">
                          <a:effectLst/>
                          <a:cs typeface="+mj-cs"/>
                        </a:rPr>
                        <a:t>X</a:t>
                      </a:r>
                      <a:endParaRPr lang="en-US" sz="1800">
                        <a:effectLst/>
                        <a:latin typeface="Calibri"/>
                        <a:ea typeface="Calibri"/>
                        <a:cs typeface="+mj-cs"/>
                      </a:endParaRPr>
                    </a:p>
                  </a:txBody>
                  <a:tcPr marL="68580" marR="68580" marT="0" marB="0" anchor="ctr"/>
                </a:tc>
                <a:tc>
                  <a:txBody>
                    <a:bodyPr/>
                    <a:lstStyle/>
                    <a:p>
                      <a:pPr marL="342900" lvl="0" indent="-342900" algn="ctr" rtl="1">
                        <a:lnSpc>
                          <a:spcPct val="115000"/>
                        </a:lnSpc>
                        <a:spcAft>
                          <a:spcPts val="0"/>
                        </a:spcAft>
                        <a:buFont typeface="Wingdings"/>
                        <a:buChar char=""/>
                        <a:tabLst>
                          <a:tab pos="269875" algn="l"/>
                        </a:tabLst>
                      </a:pPr>
                      <a:r>
                        <a:rPr lang="ar-IQ" sz="1800">
                          <a:effectLst/>
                          <a:cs typeface="+mj-cs"/>
                        </a:rPr>
                        <a:t> </a:t>
                      </a:r>
                      <a:endParaRPr lang="en-US" sz="1800">
                        <a:effectLst/>
                        <a:latin typeface="Calibri"/>
                        <a:ea typeface="Calibri"/>
                        <a:cs typeface="+mj-cs"/>
                      </a:endParaRPr>
                    </a:p>
                  </a:txBody>
                  <a:tcPr marL="68580" marR="68580" marT="0" marB="0" anchor="ctr"/>
                </a:tc>
                <a:extLst>
                  <a:ext uri="{0D108BD9-81ED-4DB2-BD59-A6C34878D82A}">
                    <a16:rowId xmlns="" xmlns:a16="http://schemas.microsoft.com/office/drawing/2014/main" val="10002"/>
                  </a:ext>
                </a:extLst>
              </a:tr>
              <a:tr h="358357">
                <a:tc>
                  <a:txBody>
                    <a:bodyPr/>
                    <a:lstStyle/>
                    <a:p>
                      <a:pPr algn="ctr" rtl="1">
                        <a:lnSpc>
                          <a:spcPct val="115000"/>
                        </a:lnSpc>
                        <a:spcAft>
                          <a:spcPts val="0"/>
                        </a:spcAft>
                        <a:tabLst>
                          <a:tab pos="269875" algn="l"/>
                        </a:tabLst>
                      </a:pPr>
                      <a:r>
                        <a:rPr lang="ar-IQ" sz="1600" dirty="0">
                          <a:effectLst/>
                          <a:cs typeface="+mj-cs"/>
                        </a:rPr>
                        <a:t>تدفق المعلومات</a:t>
                      </a:r>
                      <a:endParaRPr lang="en-US" sz="16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en-US" sz="1800">
                          <a:effectLst/>
                          <a:cs typeface="+mj-cs"/>
                        </a:rPr>
                        <a:t>X</a:t>
                      </a:r>
                      <a:endParaRPr lang="en-US" sz="1800">
                        <a:effectLst/>
                        <a:latin typeface="Calibri"/>
                        <a:ea typeface="Calibri"/>
                        <a:cs typeface="+mj-cs"/>
                      </a:endParaRPr>
                    </a:p>
                  </a:txBody>
                  <a:tcPr marL="68580" marR="68580" marT="0" marB="0" anchor="ctr"/>
                </a:tc>
                <a:tc>
                  <a:txBody>
                    <a:bodyPr/>
                    <a:lstStyle/>
                    <a:p>
                      <a:pPr marL="342900" lvl="0" indent="-342900" algn="ctr" rtl="1">
                        <a:lnSpc>
                          <a:spcPct val="115000"/>
                        </a:lnSpc>
                        <a:spcAft>
                          <a:spcPts val="0"/>
                        </a:spcAft>
                        <a:buFont typeface="Wingdings"/>
                        <a:buChar char=""/>
                        <a:tabLst>
                          <a:tab pos="269875" algn="l"/>
                        </a:tabLst>
                      </a:pPr>
                      <a:r>
                        <a:rPr lang="ar-IQ" sz="1800">
                          <a:effectLst/>
                          <a:cs typeface="+mj-cs"/>
                        </a:rPr>
                        <a:t> </a:t>
                      </a:r>
                      <a:endParaRPr lang="en-US" sz="1800">
                        <a:effectLst/>
                        <a:latin typeface="Calibri"/>
                        <a:ea typeface="Calibri"/>
                        <a:cs typeface="+mj-cs"/>
                      </a:endParaRPr>
                    </a:p>
                  </a:txBody>
                  <a:tcPr marL="68580" marR="68580" marT="0" marB="0" anchor="ctr"/>
                </a:tc>
                <a:extLst>
                  <a:ext uri="{0D108BD9-81ED-4DB2-BD59-A6C34878D82A}">
                    <a16:rowId xmlns="" xmlns:a16="http://schemas.microsoft.com/office/drawing/2014/main" val="10003"/>
                  </a:ext>
                </a:extLst>
              </a:tr>
              <a:tr h="358357">
                <a:tc>
                  <a:txBody>
                    <a:bodyPr/>
                    <a:lstStyle/>
                    <a:p>
                      <a:pPr algn="ctr" rtl="1">
                        <a:lnSpc>
                          <a:spcPct val="115000"/>
                        </a:lnSpc>
                        <a:spcAft>
                          <a:spcPts val="0"/>
                        </a:spcAft>
                        <a:tabLst>
                          <a:tab pos="269875" algn="l"/>
                        </a:tabLst>
                      </a:pPr>
                      <a:r>
                        <a:rPr lang="ar-IQ" sz="1600" dirty="0">
                          <a:effectLst/>
                          <a:cs typeface="+mj-cs"/>
                        </a:rPr>
                        <a:t>تدفق المنتجات</a:t>
                      </a:r>
                      <a:endParaRPr lang="en-US" sz="16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en-US" sz="1800">
                          <a:effectLst/>
                          <a:cs typeface="+mj-cs"/>
                        </a:rPr>
                        <a:t>X</a:t>
                      </a:r>
                      <a:endParaRPr lang="en-US" sz="1800">
                        <a:effectLst/>
                        <a:latin typeface="Calibri"/>
                        <a:ea typeface="Calibri"/>
                        <a:cs typeface="+mj-cs"/>
                      </a:endParaRPr>
                    </a:p>
                  </a:txBody>
                  <a:tcPr marL="68580" marR="68580" marT="0" marB="0" anchor="ctr"/>
                </a:tc>
                <a:tc>
                  <a:txBody>
                    <a:bodyPr/>
                    <a:lstStyle/>
                    <a:p>
                      <a:pPr marL="342900" lvl="0" indent="-342900" algn="ctr" rtl="1">
                        <a:lnSpc>
                          <a:spcPct val="115000"/>
                        </a:lnSpc>
                        <a:spcAft>
                          <a:spcPts val="0"/>
                        </a:spcAft>
                        <a:buFont typeface="Wingdings"/>
                        <a:buChar char=""/>
                        <a:tabLst>
                          <a:tab pos="269875" algn="l"/>
                        </a:tabLst>
                      </a:pPr>
                      <a:r>
                        <a:rPr lang="ar-IQ" sz="1800">
                          <a:effectLst/>
                          <a:cs typeface="+mj-cs"/>
                        </a:rPr>
                        <a:t> </a:t>
                      </a:r>
                      <a:endParaRPr lang="en-US" sz="1800">
                        <a:effectLst/>
                        <a:latin typeface="Calibri"/>
                        <a:ea typeface="Calibri"/>
                        <a:cs typeface="+mj-cs"/>
                      </a:endParaRPr>
                    </a:p>
                  </a:txBody>
                  <a:tcPr marL="68580" marR="68580" marT="0" marB="0" anchor="ctr"/>
                </a:tc>
                <a:extLst>
                  <a:ext uri="{0D108BD9-81ED-4DB2-BD59-A6C34878D82A}">
                    <a16:rowId xmlns="" xmlns:a16="http://schemas.microsoft.com/office/drawing/2014/main" val="10004"/>
                  </a:ext>
                </a:extLst>
              </a:tr>
              <a:tr h="358357">
                <a:tc>
                  <a:txBody>
                    <a:bodyPr/>
                    <a:lstStyle/>
                    <a:p>
                      <a:pPr algn="ctr" rtl="1">
                        <a:lnSpc>
                          <a:spcPct val="115000"/>
                        </a:lnSpc>
                        <a:spcAft>
                          <a:spcPts val="0"/>
                        </a:spcAft>
                        <a:tabLst>
                          <a:tab pos="269875" algn="l"/>
                        </a:tabLst>
                      </a:pPr>
                      <a:r>
                        <a:rPr lang="ar-IQ" sz="1600" dirty="0">
                          <a:effectLst/>
                          <a:cs typeface="+mj-cs"/>
                        </a:rPr>
                        <a:t>التدفقات المالية</a:t>
                      </a:r>
                      <a:endParaRPr lang="en-US" sz="16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en-US" sz="1800">
                          <a:effectLst/>
                          <a:cs typeface="+mj-cs"/>
                        </a:rPr>
                        <a:t>X</a:t>
                      </a:r>
                      <a:endParaRPr lang="en-US" sz="1800">
                        <a:effectLst/>
                        <a:latin typeface="Calibri"/>
                        <a:ea typeface="Calibri"/>
                        <a:cs typeface="+mj-cs"/>
                      </a:endParaRPr>
                    </a:p>
                  </a:txBody>
                  <a:tcPr marL="68580" marR="68580" marT="0" marB="0" anchor="ctr"/>
                </a:tc>
                <a:tc>
                  <a:txBody>
                    <a:bodyPr/>
                    <a:lstStyle/>
                    <a:p>
                      <a:pPr marL="342900" lvl="0" indent="-342900" algn="ctr" rtl="1">
                        <a:lnSpc>
                          <a:spcPct val="115000"/>
                        </a:lnSpc>
                        <a:spcAft>
                          <a:spcPts val="0"/>
                        </a:spcAft>
                        <a:buFont typeface="Wingdings"/>
                        <a:buChar char=""/>
                        <a:tabLst>
                          <a:tab pos="269875" algn="l"/>
                        </a:tabLst>
                      </a:pPr>
                      <a:r>
                        <a:rPr lang="ar-IQ" sz="1800">
                          <a:effectLst/>
                          <a:cs typeface="+mj-cs"/>
                        </a:rPr>
                        <a:t> </a:t>
                      </a:r>
                      <a:endParaRPr lang="en-US" sz="1800">
                        <a:effectLst/>
                        <a:latin typeface="Calibri"/>
                        <a:ea typeface="Calibri"/>
                        <a:cs typeface="+mj-cs"/>
                      </a:endParaRPr>
                    </a:p>
                  </a:txBody>
                  <a:tcPr marL="68580" marR="68580" marT="0" marB="0" anchor="ctr"/>
                </a:tc>
                <a:extLst>
                  <a:ext uri="{0D108BD9-81ED-4DB2-BD59-A6C34878D82A}">
                    <a16:rowId xmlns="" xmlns:a16="http://schemas.microsoft.com/office/drawing/2014/main" val="10005"/>
                  </a:ext>
                </a:extLst>
              </a:tr>
              <a:tr h="358357">
                <a:tc>
                  <a:txBody>
                    <a:bodyPr/>
                    <a:lstStyle/>
                    <a:p>
                      <a:pPr algn="ctr" rtl="1">
                        <a:lnSpc>
                          <a:spcPct val="115000"/>
                        </a:lnSpc>
                        <a:spcAft>
                          <a:spcPts val="0"/>
                        </a:spcAft>
                        <a:tabLst>
                          <a:tab pos="269875" algn="l"/>
                        </a:tabLst>
                      </a:pPr>
                      <a:r>
                        <a:rPr lang="ar-IQ" sz="1600" dirty="0">
                          <a:effectLst/>
                          <a:cs typeface="+mj-cs"/>
                        </a:rPr>
                        <a:t>الكلفة</a:t>
                      </a:r>
                      <a:endParaRPr lang="en-US" sz="16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en-US" sz="1800">
                          <a:effectLst/>
                          <a:cs typeface="+mj-cs"/>
                        </a:rPr>
                        <a:t>X</a:t>
                      </a:r>
                      <a:endParaRPr lang="en-US" sz="1800">
                        <a:effectLst/>
                        <a:latin typeface="Calibri"/>
                        <a:ea typeface="Calibri"/>
                        <a:cs typeface="+mj-cs"/>
                      </a:endParaRPr>
                    </a:p>
                  </a:txBody>
                  <a:tcPr marL="68580" marR="68580" marT="0" marB="0" anchor="ctr"/>
                </a:tc>
                <a:tc>
                  <a:txBody>
                    <a:bodyPr/>
                    <a:lstStyle/>
                    <a:p>
                      <a:pPr marL="342900" lvl="0" indent="-342900" algn="ctr" rtl="1">
                        <a:lnSpc>
                          <a:spcPct val="115000"/>
                        </a:lnSpc>
                        <a:spcAft>
                          <a:spcPts val="0"/>
                        </a:spcAft>
                        <a:buFont typeface="Wingdings"/>
                        <a:buChar char=""/>
                        <a:tabLst>
                          <a:tab pos="269875" algn="l"/>
                        </a:tabLst>
                      </a:pPr>
                      <a:r>
                        <a:rPr lang="ar-IQ" sz="1800">
                          <a:effectLst/>
                          <a:cs typeface="+mj-cs"/>
                        </a:rPr>
                        <a:t> </a:t>
                      </a:r>
                      <a:endParaRPr lang="en-US" sz="1800">
                        <a:effectLst/>
                        <a:latin typeface="Calibri"/>
                        <a:ea typeface="Calibri"/>
                        <a:cs typeface="+mj-cs"/>
                      </a:endParaRPr>
                    </a:p>
                  </a:txBody>
                  <a:tcPr marL="68580" marR="68580" marT="0" marB="0" anchor="ctr"/>
                </a:tc>
                <a:extLst>
                  <a:ext uri="{0D108BD9-81ED-4DB2-BD59-A6C34878D82A}">
                    <a16:rowId xmlns="" xmlns:a16="http://schemas.microsoft.com/office/drawing/2014/main" val="10006"/>
                  </a:ext>
                </a:extLst>
              </a:tr>
              <a:tr h="358357">
                <a:tc>
                  <a:txBody>
                    <a:bodyPr/>
                    <a:lstStyle/>
                    <a:p>
                      <a:pPr algn="ctr" rtl="1">
                        <a:lnSpc>
                          <a:spcPct val="115000"/>
                        </a:lnSpc>
                        <a:spcAft>
                          <a:spcPts val="0"/>
                        </a:spcAft>
                        <a:tabLst>
                          <a:tab pos="269875" algn="l"/>
                        </a:tabLst>
                      </a:pPr>
                      <a:r>
                        <a:rPr lang="ar-IQ" sz="1600" dirty="0">
                          <a:effectLst/>
                          <a:cs typeface="+mj-cs"/>
                        </a:rPr>
                        <a:t>الجودة</a:t>
                      </a:r>
                      <a:endParaRPr lang="en-US" sz="16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en-US" sz="1800">
                          <a:effectLst/>
                          <a:cs typeface="+mj-cs"/>
                        </a:rPr>
                        <a:t>X</a:t>
                      </a:r>
                      <a:endParaRPr lang="en-US" sz="1800">
                        <a:effectLst/>
                        <a:latin typeface="Calibri"/>
                        <a:ea typeface="Calibri"/>
                        <a:cs typeface="+mj-cs"/>
                      </a:endParaRPr>
                    </a:p>
                  </a:txBody>
                  <a:tcPr marL="68580" marR="68580" marT="0" marB="0" anchor="ctr"/>
                </a:tc>
                <a:tc>
                  <a:txBody>
                    <a:bodyPr/>
                    <a:lstStyle/>
                    <a:p>
                      <a:pPr marL="342900" lvl="0" indent="-342900" algn="ctr" rtl="1">
                        <a:lnSpc>
                          <a:spcPct val="115000"/>
                        </a:lnSpc>
                        <a:spcAft>
                          <a:spcPts val="0"/>
                        </a:spcAft>
                        <a:buFont typeface="Wingdings"/>
                        <a:buChar char=""/>
                        <a:tabLst>
                          <a:tab pos="269875" algn="l"/>
                        </a:tabLst>
                      </a:pPr>
                      <a:r>
                        <a:rPr lang="ar-IQ" sz="1800">
                          <a:effectLst/>
                          <a:cs typeface="+mj-cs"/>
                        </a:rPr>
                        <a:t> </a:t>
                      </a:r>
                      <a:endParaRPr lang="en-US" sz="1800">
                        <a:effectLst/>
                        <a:latin typeface="Calibri"/>
                        <a:ea typeface="Calibri"/>
                        <a:cs typeface="+mj-cs"/>
                      </a:endParaRPr>
                    </a:p>
                  </a:txBody>
                  <a:tcPr marL="68580" marR="68580" marT="0" marB="0" anchor="ctr"/>
                </a:tc>
                <a:extLst>
                  <a:ext uri="{0D108BD9-81ED-4DB2-BD59-A6C34878D82A}">
                    <a16:rowId xmlns="" xmlns:a16="http://schemas.microsoft.com/office/drawing/2014/main" val="10007"/>
                  </a:ext>
                </a:extLst>
              </a:tr>
              <a:tr h="358357">
                <a:tc>
                  <a:txBody>
                    <a:bodyPr/>
                    <a:lstStyle/>
                    <a:p>
                      <a:pPr algn="ctr" rtl="1">
                        <a:lnSpc>
                          <a:spcPct val="115000"/>
                        </a:lnSpc>
                        <a:spcAft>
                          <a:spcPts val="0"/>
                        </a:spcAft>
                        <a:tabLst>
                          <a:tab pos="269875" algn="l"/>
                        </a:tabLst>
                      </a:pPr>
                      <a:r>
                        <a:rPr lang="ar-IQ" sz="1600" dirty="0">
                          <a:effectLst/>
                          <a:cs typeface="+mj-cs"/>
                        </a:rPr>
                        <a:t>المرونة</a:t>
                      </a:r>
                      <a:endParaRPr lang="en-US" sz="16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en-US" sz="1800">
                          <a:effectLst/>
                          <a:cs typeface="+mj-cs"/>
                        </a:rPr>
                        <a:t>X</a:t>
                      </a:r>
                      <a:endParaRPr lang="en-US" sz="1800">
                        <a:effectLst/>
                        <a:latin typeface="Calibri"/>
                        <a:ea typeface="Calibri"/>
                        <a:cs typeface="+mj-cs"/>
                      </a:endParaRPr>
                    </a:p>
                  </a:txBody>
                  <a:tcPr marL="68580" marR="68580" marT="0" marB="0" anchor="ctr"/>
                </a:tc>
                <a:tc>
                  <a:txBody>
                    <a:bodyPr/>
                    <a:lstStyle/>
                    <a:p>
                      <a:pPr marL="342900" lvl="0" indent="-342900" algn="ctr" rtl="1">
                        <a:lnSpc>
                          <a:spcPct val="115000"/>
                        </a:lnSpc>
                        <a:spcAft>
                          <a:spcPts val="0"/>
                        </a:spcAft>
                        <a:buFont typeface="Wingdings"/>
                        <a:buChar char=""/>
                        <a:tabLst>
                          <a:tab pos="269875" algn="l"/>
                        </a:tabLst>
                      </a:pPr>
                      <a:r>
                        <a:rPr lang="ar-IQ" sz="1800">
                          <a:effectLst/>
                          <a:cs typeface="+mj-cs"/>
                        </a:rPr>
                        <a:t> </a:t>
                      </a:r>
                      <a:endParaRPr lang="en-US" sz="1800">
                        <a:effectLst/>
                        <a:latin typeface="Calibri"/>
                        <a:ea typeface="Calibri"/>
                        <a:cs typeface="+mj-cs"/>
                      </a:endParaRPr>
                    </a:p>
                  </a:txBody>
                  <a:tcPr marL="68580" marR="68580" marT="0" marB="0" anchor="ctr"/>
                </a:tc>
                <a:extLst>
                  <a:ext uri="{0D108BD9-81ED-4DB2-BD59-A6C34878D82A}">
                    <a16:rowId xmlns="" xmlns:a16="http://schemas.microsoft.com/office/drawing/2014/main" val="10008"/>
                  </a:ext>
                </a:extLst>
              </a:tr>
              <a:tr h="358357">
                <a:tc>
                  <a:txBody>
                    <a:bodyPr/>
                    <a:lstStyle/>
                    <a:p>
                      <a:pPr algn="ctr" rtl="1">
                        <a:lnSpc>
                          <a:spcPct val="115000"/>
                        </a:lnSpc>
                        <a:spcAft>
                          <a:spcPts val="0"/>
                        </a:spcAft>
                        <a:tabLst>
                          <a:tab pos="269875" algn="l"/>
                        </a:tabLst>
                      </a:pPr>
                      <a:r>
                        <a:rPr lang="ar-IQ" sz="1600" dirty="0">
                          <a:effectLst/>
                          <a:cs typeface="+mj-cs"/>
                        </a:rPr>
                        <a:t>التسليم</a:t>
                      </a:r>
                      <a:endParaRPr lang="en-US" sz="16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en-US" sz="1800">
                          <a:effectLst/>
                          <a:cs typeface="+mj-cs"/>
                        </a:rPr>
                        <a:t>X</a:t>
                      </a:r>
                      <a:endParaRPr lang="en-US" sz="1800">
                        <a:effectLst/>
                        <a:latin typeface="Calibri"/>
                        <a:ea typeface="Calibri"/>
                        <a:cs typeface="+mj-cs"/>
                      </a:endParaRPr>
                    </a:p>
                  </a:txBody>
                  <a:tcPr marL="68580" marR="68580" marT="0" marB="0" anchor="ctr"/>
                </a:tc>
                <a:tc>
                  <a:txBody>
                    <a:bodyPr/>
                    <a:lstStyle/>
                    <a:p>
                      <a:pPr marL="342900" lvl="0" indent="-342900" algn="ctr" rtl="1">
                        <a:lnSpc>
                          <a:spcPct val="115000"/>
                        </a:lnSpc>
                        <a:spcAft>
                          <a:spcPts val="0"/>
                        </a:spcAft>
                        <a:buFont typeface="Wingdings"/>
                        <a:buChar char=""/>
                        <a:tabLst>
                          <a:tab pos="269875" algn="l"/>
                        </a:tabLst>
                      </a:pPr>
                      <a:r>
                        <a:rPr lang="ar-IQ" sz="1800">
                          <a:effectLst/>
                          <a:cs typeface="+mj-cs"/>
                        </a:rPr>
                        <a:t> </a:t>
                      </a:r>
                      <a:endParaRPr lang="en-US" sz="1800">
                        <a:effectLst/>
                        <a:latin typeface="Calibri"/>
                        <a:ea typeface="Calibri"/>
                        <a:cs typeface="+mj-cs"/>
                      </a:endParaRPr>
                    </a:p>
                  </a:txBody>
                  <a:tcPr marL="68580" marR="68580" marT="0" marB="0" anchor="ctr"/>
                </a:tc>
                <a:extLst>
                  <a:ext uri="{0D108BD9-81ED-4DB2-BD59-A6C34878D82A}">
                    <a16:rowId xmlns="" xmlns:a16="http://schemas.microsoft.com/office/drawing/2014/main" val="10009"/>
                  </a:ext>
                </a:extLst>
              </a:tr>
              <a:tr h="358357">
                <a:tc>
                  <a:txBody>
                    <a:bodyPr/>
                    <a:lstStyle/>
                    <a:p>
                      <a:pPr algn="ctr" rtl="1">
                        <a:lnSpc>
                          <a:spcPct val="115000"/>
                        </a:lnSpc>
                        <a:spcAft>
                          <a:spcPts val="0"/>
                        </a:spcAft>
                        <a:tabLst>
                          <a:tab pos="269875" algn="l"/>
                        </a:tabLst>
                      </a:pPr>
                      <a:r>
                        <a:rPr lang="ar-IQ" sz="1600" dirty="0">
                          <a:effectLst/>
                          <a:cs typeface="+mj-cs"/>
                        </a:rPr>
                        <a:t>الابداع</a:t>
                      </a:r>
                      <a:endParaRPr lang="en-US" sz="1600" dirty="0">
                        <a:effectLst/>
                        <a:latin typeface="Calibri"/>
                        <a:ea typeface="Calibri"/>
                        <a:cs typeface="+mj-cs"/>
                      </a:endParaRPr>
                    </a:p>
                  </a:txBody>
                  <a:tcPr marL="68580" marR="68580" marT="0" marB="0" anchor="ctr"/>
                </a:tc>
                <a:tc>
                  <a:txBody>
                    <a:bodyPr/>
                    <a:lstStyle/>
                    <a:p>
                      <a:pPr algn="ctr" rtl="1">
                        <a:lnSpc>
                          <a:spcPct val="115000"/>
                        </a:lnSpc>
                        <a:spcAft>
                          <a:spcPts val="0"/>
                        </a:spcAft>
                        <a:tabLst>
                          <a:tab pos="269875" algn="l"/>
                        </a:tabLst>
                      </a:pPr>
                      <a:r>
                        <a:rPr lang="en-US" sz="1800">
                          <a:effectLst/>
                          <a:cs typeface="+mj-cs"/>
                        </a:rPr>
                        <a:t>X</a:t>
                      </a:r>
                      <a:endParaRPr lang="en-US" sz="1800">
                        <a:effectLst/>
                        <a:latin typeface="Calibri"/>
                        <a:ea typeface="Calibri"/>
                        <a:cs typeface="+mj-cs"/>
                      </a:endParaRPr>
                    </a:p>
                  </a:txBody>
                  <a:tcPr marL="68580" marR="68580" marT="0" marB="0" anchor="ctr"/>
                </a:tc>
                <a:tc>
                  <a:txBody>
                    <a:bodyPr/>
                    <a:lstStyle/>
                    <a:p>
                      <a:pPr marL="342900" lvl="0" indent="-342900" algn="ctr" rtl="1">
                        <a:lnSpc>
                          <a:spcPct val="115000"/>
                        </a:lnSpc>
                        <a:spcAft>
                          <a:spcPts val="0"/>
                        </a:spcAft>
                        <a:buFont typeface="Wingdings"/>
                        <a:buChar char=""/>
                        <a:tabLst>
                          <a:tab pos="269875" algn="l"/>
                        </a:tabLst>
                      </a:pPr>
                      <a:r>
                        <a:rPr lang="ar-IQ" sz="1800" dirty="0">
                          <a:effectLst/>
                          <a:cs typeface="+mj-cs"/>
                        </a:rPr>
                        <a:t> </a:t>
                      </a:r>
                      <a:endParaRPr lang="en-US" sz="1800" dirty="0">
                        <a:effectLst/>
                        <a:latin typeface="Calibri"/>
                        <a:ea typeface="Calibri"/>
                        <a:cs typeface="+mj-cs"/>
                      </a:endParaRPr>
                    </a:p>
                  </a:txBody>
                  <a:tcPr marL="68580" marR="68580" marT="0" marB="0" anchor="ct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2125366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5" y="404664"/>
            <a:ext cx="6986736" cy="1280890"/>
          </a:xfrm>
        </p:spPr>
        <p:txBody>
          <a:bodyPr>
            <a:normAutofit/>
          </a:bodyPr>
          <a:lstStyle/>
          <a:p>
            <a:pPr algn="ctr" rtl="1"/>
            <a:r>
              <a:rPr lang="ar-IQ" sz="2000" b="1" dirty="0">
                <a:solidFill>
                  <a:prstClr val="black"/>
                </a:solidFill>
              </a:rPr>
              <a:t>مقارنة أثر سلسلة التوريد على الميزة التنافسية بين مصانع ألبان أبوغريب ومصانع ألبان كانون باستخدام نتائج مؤشر ليكرت الخماسي</a:t>
            </a:r>
            <a:endParaRPr lang="ar-IQ" sz="2000" dirty="0"/>
          </a:p>
        </p:txBody>
      </p:sp>
      <p:sp>
        <p:nvSpPr>
          <p:cNvPr id="3" name="عنصر نائب للمحتوى 2"/>
          <p:cNvSpPr>
            <a:spLocks noGrp="1"/>
          </p:cNvSpPr>
          <p:nvPr>
            <p:ph idx="1"/>
          </p:nvPr>
        </p:nvSpPr>
        <p:spPr>
          <a:xfrm>
            <a:off x="1547665" y="2133600"/>
            <a:ext cx="6986735" cy="4391744"/>
          </a:xfrm>
        </p:spPr>
        <p:txBody>
          <a:bodyPr anchor="ctr">
            <a:normAutofit/>
          </a:bodyPr>
          <a:lstStyle/>
          <a:p>
            <a:pPr algn="just" rtl="1"/>
            <a:r>
              <a:rPr lang="ar-IQ" sz="2000" dirty="0"/>
              <a:t>تفوقت الشركة العامة لمنتجات </a:t>
            </a:r>
            <a:r>
              <a:rPr lang="ar-IQ" sz="2000" dirty="0" smtClean="0"/>
              <a:t>الغذائية/ </a:t>
            </a:r>
            <a:r>
              <a:rPr lang="ar-IQ" sz="2000" dirty="0"/>
              <a:t>مصانع البان أبو غريب </a:t>
            </a:r>
            <a:r>
              <a:rPr lang="ar-IQ" sz="2000" dirty="0" smtClean="0"/>
              <a:t>على </a:t>
            </a:r>
            <a:r>
              <a:rPr lang="ar-IQ" sz="2000" dirty="0"/>
              <a:t>الشركة المرموقة لمنتجات </a:t>
            </a:r>
            <a:r>
              <a:rPr lang="ar-IQ" sz="2000" dirty="0" smtClean="0"/>
              <a:t>الالبان/ </a:t>
            </a:r>
            <a:r>
              <a:rPr lang="ar-IQ" sz="2000" dirty="0"/>
              <a:t>مصانع البان </a:t>
            </a:r>
            <a:r>
              <a:rPr lang="ar-IQ" sz="2000" dirty="0" smtClean="0">
                <a:solidFill>
                  <a:srgbClr val="FF0000"/>
                </a:solidFill>
              </a:rPr>
              <a:t>كانون </a:t>
            </a:r>
            <a:r>
              <a:rPr lang="ar-IQ" sz="2000" dirty="0">
                <a:solidFill>
                  <a:srgbClr val="FF0000"/>
                </a:solidFill>
              </a:rPr>
              <a:t>في الاستراتيجية مع </a:t>
            </a:r>
            <a:r>
              <a:rPr lang="ar-IQ" sz="2000" dirty="0" smtClean="0">
                <a:solidFill>
                  <a:srgbClr val="FF0000"/>
                </a:solidFill>
              </a:rPr>
              <a:t>الموردين</a:t>
            </a:r>
            <a:r>
              <a:rPr lang="ar-IQ" sz="2000" dirty="0" smtClean="0"/>
              <a:t>، </a:t>
            </a:r>
            <a:r>
              <a:rPr lang="ar-IQ" sz="2000" dirty="0"/>
              <a:t>في حين تفوقت مصانع ألبان كانون على مصانع ألبان أبو غريب في </a:t>
            </a:r>
            <a:r>
              <a:rPr lang="ar-IQ" sz="2000" dirty="0" smtClean="0"/>
              <a:t>بقية المؤشرات.</a:t>
            </a:r>
            <a:endParaRPr lang="ar-IQ" sz="2000" dirty="0"/>
          </a:p>
          <a:p>
            <a:pPr algn="just" rtl="1"/>
            <a:r>
              <a:rPr lang="ar-IQ" sz="2000" dirty="0"/>
              <a:t>تهتم مصانع </a:t>
            </a:r>
            <a:r>
              <a:rPr lang="ar-IQ" sz="2000" dirty="0" smtClean="0"/>
              <a:t>ابوغريب </a:t>
            </a:r>
            <a:r>
              <a:rPr lang="ar-IQ" sz="2000" dirty="0"/>
              <a:t>بالدرجة الاولى بالجودة ثم المرونة والتسليم والتدفقات المالية والابداع والممارسات الرشيقة الداخلية </a:t>
            </a:r>
            <a:r>
              <a:rPr lang="ar-IQ" sz="2000" dirty="0" smtClean="0"/>
              <a:t>والكلفة </a:t>
            </a:r>
            <a:r>
              <a:rPr lang="ar-IQ" sz="2000" dirty="0"/>
              <a:t>وتدفق المعلومات والمنتجات </a:t>
            </a:r>
            <a:r>
              <a:rPr lang="ar-IQ" sz="2000" dirty="0">
                <a:solidFill>
                  <a:srgbClr val="FF0000"/>
                </a:solidFill>
              </a:rPr>
              <a:t>ثم الشراكة الاستراتيجية مع </a:t>
            </a:r>
            <a:r>
              <a:rPr lang="ar-IQ" sz="2000" dirty="0" smtClean="0">
                <a:solidFill>
                  <a:srgbClr val="FF0000"/>
                </a:solidFill>
              </a:rPr>
              <a:t>الموردين.</a:t>
            </a:r>
            <a:endParaRPr lang="ar-IQ" sz="2000" dirty="0">
              <a:solidFill>
                <a:srgbClr val="FF0000"/>
              </a:solidFill>
            </a:endParaRPr>
          </a:p>
          <a:p>
            <a:pPr algn="just" rtl="1"/>
            <a:r>
              <a:rPr lang="ar-IQ" sz="2000" dirty="0"/>
              <a:t>تهتم مصانع كانون بالدرجة الاولى بالتسليم والمرونة والجودة والابداع ثم التدفق المعلومات والممارسات الرشيقة وتدفق المعلومات ثم الكلفة </a:t>
            </a:r>
            <a:r>
              <a:rPr lang="ar-IQ" sz="2000" dirty="0">
                <a:solidFill>
                  <a:srgbClr val="FF0000"/>
                </a:solidFill>
              </a:rPr>
              <a:t>والشراكة الاستراتيجية مع </a:t>
            </a:r>
            <a:r>
              <a:rPr lang="ar-IQ" sz="2000" dirty="0" smtClean="0">
                <a:solidFill>
                  <a:srgbClr val="FF0000"/>
                </a:solidFill>
              </a:rPr>
              <a:t>الموردين</a:t>
            </a:r>
            <a:r>
              <a:rPr lang="ar-IQ" sz="2000" dirty="0" smtClean="0"/>
              <a:t>. </a:t>
            </a:r>
            <a:endParaRPr lang="ar-IQ" sz="2000" dirty="0"/>
          </a:p>
        </p:txBody>
      </p:sp>
    </p:spTree>
    <p:extLst>
      <p:ext uri="{BB962C8B-B14F-4D97-AF65-F5344CB8AC3E}">
        <p14:creationId xmlns:p14="http://schemas.microsoft.com/office/powerpoint/2010/main" val="380281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773" y="260648"/>
            <a:ext cx="6589199" cy="1008112"/>
          </a:xfrm>
        </p:spPr>
        <p:txBody>
          <a:bodyPr anchor="ctr">
            <a:normAutofit/>
          </a:bodyPr>
          <a:lstStyle/>
          <a:p>
            <a:pPr algn="just" rtl="1"/>
            <a:r>
              <a:rPr lang="ar-IQ" sz="2000" b="1" dirty="0"/>
              <a:t>تحليل أثر سلسلة التوريد في تحقيق الميزة التنافسية من خلال برنامج تحليل </a:t>
            </a:r>
            <a:r>
              <a:rPr lang="en-US" sz="2000" b="1" dirty="0"/>
              <a:t>smart </a:t>
            </a:r>
            <a:r>
              <a:rPr lang="en-US" sz="2000" b="1" dirty="0" smtClean="0"/>
              <a:t>PLS4 </a:t>
            </a:r>
            <a:endParaRPr lang="en-US" sz="2000" b="1" dirty="0"/>
          </a:p>
        </p:txBody>
      </p:sp>
      <p:sp>
        <p:nvSpPr>
          <p:cNvPr id="3" name="Content Placeholder 2"/>
          <p:cNvSpPr>
            <a:spLocks noGrp="1"/>
          </p:cNvSpPr>
          <p:nvPr>
            <p:ph idx="1"/>
          </p:nvPr>
        </p:nvSpPr>
        <p:spPr>
          <a:xfrm>
            <a:off x="611560" y="1268760"/>
            <a:ext cx="8138864" cy="4824536"/>
          </a:xfrm>
        </p:spPr>
        <p:txBody>
          <a:bodyPr anchor="ctr">
            <a:noAutofit/>
          </a:bodyPr>
          <a:lstStyle/>
          <a:p>
            <a:pPr algn="just" rtl="1"/>
            <a:r>
              <a:rPr lang="ar-IQ" dirty="0" smtClean="0"/>
              <a:t>تم استخدام برنامج </a:t>
            </a:r>
            <a:r>
              <a:rPr lang="en-US" dirty="0"/>
              <a:t>smart </a:t>
            </a:r>
            <a:r>
              <a:rPr lang="en-US" dirty="0" smtClean="0"/>
              <a:t>pls4</a:t>
            </a:r>
            <a:r>
              <a:rPr lang="ar-IQ" dirty="0" smtClean="0"/>
              <a:t> في تحليل البيانات التي تم تجميعها من خلال الاستبانة المستردة من عينة الدراسة.</a:t>
            </a:r>
            <a:endParaRPr lang="en-US" dirty="0"/>
          </a:p>
          <a:p>
            <a:pPr algn="just" rtl="1"/>
            <a:r>
              <a:rPr lang="ar-IQ" dirty="0" smtClean="0"/>
              <a:t>ويعد هذا البرنامج من </a:t>
            </a:r>
            <a:r>
              <a:rPr lang="ar-IQ" dirty="0"/>
              <a:t>اشهر البرامج في التعامل مع البيانات الاولية يستخدم لنمذجة المعادلات الهيكلية القائمة على التباين (</a:t>
            </a:r>
            <a:r>
              <a:rPr lang="en-US" dirty="0"/>
              <a:t>SEM</a:t>
            </a:r>
            <a:r>
              <a:rPr lang="ar-IQ" dirty="0"/>
              <a:t>) باستخدام طريقة نمذجة مسار المربعات الصغرى الجزئية (</a:t>
            </a:r>
            <a:r>
              <a:rPr lang="en-US" dirty="0"/>
              <a:t>PLS</a:t>
            </a:r>
            <a:r>
              <a:rPr lang="ar-IQ" dirty="0"/>
              <a:t>) وهي من المواضيع التي لاقت رواجاً في الاونة الاخيرة واهتماماً عميقاً بين الباحثين الاكادميين والطلاب لمرونتها وقدرتها في المساعدة على تفسير النماذج المعقدة ويتميز بمرونة مع العينات الكبيرة والصغيرة ويتعامل مع جميع المتغيرات المستقلة والتابعة والوسيطة </a:t>
            </a:r>
            <a:r>
              <a:rPr lang="ar-IQ" dirty="0" smtClean="0"/>
              <a:t>والمعدلة. </a:t>
            </a:r>
            <a:r>
              <a:rPr lang="ar-IQ" dirty="0"/>
              <a:t>تعد النمذجة بالمعادلات البنائية </a:t>
            </a:r>
            <a:r>
              <a:rPr lang="en-US" dirty="0"/>
              <a:t>(SEM)</a:t>
            </a:r>
            <a:r>
              <a:rPr lang="ar-IQ" dirty="0"/>
              <a:t> منهجية احصائية تقدم مجموعة من الاجراءات مثل باقي الطرق والاساليب الاحصائية مثل ( الانحدار المتعدد والتحليل العاملي وتحليل التغاير ) وغيرها من التحاليل الاحصائية  ففي هذه الطريقة يتم استخدامها لاختبار نموذج نظري بتطبيق سلسلة من معادلات الانحدار وان استخدام هذا التحليل سوف يوفر امكانية جيدة لتحليل النماذج التفسيرية للظواهر الاقتصادية والاجتماعية وغيرها من الظواهر التي تنطوي على متغيرات متعددة ومعقدة . وفيها يتم تعظيم التباين المفسر للمتغيرات الكامنة الداخلية من خلال تقدير العلاقات النموذجية الجزئية وفق تسلسل تكراري لطريقة المربعات الصغرى العادية  </a:t>
            </a:r>
            <a:r>
              <a:rPr lang="en-US" dirty="0"/>
              <a:t>(OLS) </a:t>
            </a:r>
          </a:p>
        </p:txBody>
      </p:sp>
    </p:spTree>
    <p:extLst>
      <p:ext uri="{BB962C8B-B14F-4D97-AF65-F5344CB8AC3E}">
        <p14:creationId xmlns:p14="http://schemas.microsoft.com/office/powerpoint/2010/main" val="33051592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31640" y="764704"/>
            <a:ext cx="7416824" cy="4801314"/>
          </a:xfrm>
          <a:prstGeom prst="rect">
            <a:avLst/>
          </a:prstGeom>
        </p:spPr>
        <p:txBody>
          <a:bodyPr wrap="square">
            <a:spAutoFit/>
          </a:bodyPr>
          <a:lstStyle/>
          <a:p>
            <a:pPr algn="just"/>
            <a:r>
              <a:rPr lang="ar-IQ" dirty="0"/>
              <a:t>لاكتشاف طبيعة ومكونات هذه العلاقة ، نلاحظ أن موضوعنا يتعلق بدراسة تأثير كفاءة سلسلة التوريد على تحقيق الميزة التنافسية لمصانع البان أبو غريب للعام 2022  ، حيث يتكون النموذج من مجموعة من العلاقات السببية المفسرة لطبيعة التنافسية ، أذ يتكون النموذج العام من خمس متغيرات </a:t>
            </a:r>
            <a:r>
              <a:rPr lang="ar-IQ" dirty="0" smtClean="0"/>
              <a:t>كامنة</a:t>
            </a:r>
            <a:r>
              <a:rPr lang="en-US" dirty="0" smtClean="0"/>
              <a:t> </a:t>
            </a:r>
            <a:r>
              <a:rPr lang="ar-IQ" dirty="0" smtClean="0"/>
              <a:t> </a:t>
            </a:r>
            <a:r>
              <a:rPr lang="ar-IQ" dirty="0"/>
              <a:t>مستقلة ، تتمثل في الشراكة الاستراتيجية مع الموردين  ، الممارسات الرشيقة ، تدفق المعلومات ، تدفق المنتجات ، واخيرا التدفقات المالية . وهي مكونات سلسلة التوريد . أما المتغيرات </a:t>
            </a:r>
            <a:r>
              <a:rPr lang="ar-IQ" dirty="0" smtClean="0"/>
              <a:t>الظاهرية  </a:t>
            </a:r>
            <a:r>
              <a:rPr lang="ar-IQ" dirty="0"/>
              <a:t>فهي متغيرات تتعلق بالعبارات المكونة للمتغرات الخمسة  الكامنة . وكذلك متغير التنافسية يشمل خمس </a:t>
            </a:r>
            <a:r>
              <a:rPr lang="ar-IQ" dirty="0" smtClean="0"/>
              <a:t>متغيرات </a:t>
            </a:r>
            <a:r>
              <a:rPr lang="ar-IQ" dirty="0"/>
              <a:t>كامنة متمثلة (</a:t>
            </a:r>
            <a:r>
              <a:rPr lang="ar-IQ" dirty="0" smtClean="0"/>
              <a:t>المرونة، الجودة، الكلفة، </a:t>
            </a:r>
            <a:r>
              <a:rPr lang="ar-IQ" dirty="0"/>
              <a:t>الابداع ، التسليم ) . ومتغيرات ظاهرة تتمثل بالعبارات المكونة لهذه </a:t>
            </a:r>
            <a:r>
              <a:rPr lang="ar-IQ" dirty="0" smtClean="0"/>
              <a:t>المتغيرات  .                                                </a:t>
            </a:r>
          </a:p>
          <a:p>
            <a:pPr algn="r"/>
            <a:r>
              <a:rPr lang="en-US" u="sng" dirty="0" smtClean="0">
                <a:solidFill>
                  <a:prstClr val="black"/>
                </a:solidFill>
              </a:rPr>
              <a:t>:H0</a:t>
            </a:r>
            <a:endParaRPr lang="ar-SA" u="sng" dirty="0"/>
          </a:p>
          <a:p>
            <a:pPr algn="r"/>
            <a:r>
              <a:rPr lang="ar-IQ" dirty="0" smtClean="0"/>
              <a:t>لا </a:t>
            </a:r>
            <a:r>
              <a:rPr lang="ar-IQ" dirty="0"/>
              <a:t>يوجد تأثير معنوي ذو دلالة أحصائية لتدفق المعلومات على سلسلة التوريد عند مستوى  </a:t>
            </a:r>
            <a:r>
              <a:rPr lang="ar-IQ" dirty="0" smtClean="0"/>
              <a:t>0.5.نلاحظ </a:t>
            </a:r>
            <a:r>
              <a:rPr lang="ar-IQ" dirty="0"/>
              <a:t>أنه عندما يتم التحديد الجيد للمتغيرات سلسلة التوريد والتنافسية سوف تبرز أهمية كل متغير في البحث وتسهل مهمة ربط العلاقات فيما بينها من خلال التفكير المنطقي للمشكلة في ظل اطار نظري ويتم تجسيدها وفق أطار تطبيقي </a:t>
            </a:r>
            <a:r>
              <a:rPr lang="ar-IQ" dirty="0" smtClean="0"/>
              <a:t> .</a:t>
            </a:r>
            <a:endParaRPr lang="en-US" dirty="0" smtClean="0"/>
          </a:p>
          <a:p>
            <a:pPr algn="r"/>
            <a:r>
              <a:rPr lang="ar-IQ" dirty="0" smtClean="0"/>
              <a:t> </a:t>
            </a:r>
            <a:endParaRPr lang="ar-SA" dirty="0"/>
          </a:p>
        </p:txBody>
      </p:sp>
    </p:spTree>
    <p:extLst>
      <p:ext uri="{BB962C8B-B14F-4D97-AF65-F5344CB8AC3E}">
        <p14:creationId xmlns:p14="http://schemas.microsoft.com/office/powerpoint/2010/main" val="1560263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45201" y="624110"/>
            <a:ext cx="6589199" cy="572642"/>
          </a:xfrm>
        </p:spPr>
        <p:txBody>
          <a:bodyPr>
            <a:normAutofit/>
          </a:bodyPr>
          <a:lstStyle/>
          <a:p>
            <a:pPr algn="r"/>
            <a:r>
              <a:rPr lang="ar-IQ" sz="2400" b="1" dirty="0"/>
              <a:t>أهمية البحث</a:t>
            </a:r>
          </a:p>
        </p:txBody>
      </p:sp>
      <p:sp>
        <p:nvSpPr>
          <p:cNvPr id="3" name="عنصر نائب للمحتوى 2"/>
          <p:cNvSpPr>
            <a:spLocks noGrp="1"/>
          </p:cNvSpPr>
          <p:nvPr>
            <p:ph idx="1"/>
          </p:nvPr>
        </p:nvSpPr>
        <p:spPr>
          <a:xfrm>
            <a:off x="1259633" y="1268760"/>
            <a:ext cx="7274768" cy="5040560"/>
          </a:xfrm>
        </p:spPr>
        <p:txBody>
          <a:bodyPr anchor="ctr">
            <a:normAutofit/>
          </a:bodyPr>
          <a:lstStyle/>
          <a:p>
            <a:pPr algn="just" rtl="1"/>
            <a:r>
              <a:rPr lang="ar-IQ" b="1" dirty="0"/>
              <a:t>تأتي أهمية الدراسة من خلال الاهمية الاقتصادية (الانتاجية والاستهلاكية) لمنتجات </a:t>
            </a:r>
            <a:r>
              <a:rPr lang="ar-IQ" b="1" dirty="0" smtClean="0"/>
              <a:t>الالبان، اذ تعد </a:t>
            </a:r>
            <a:r>
              <a:rPr lang="ar-IQ" b="1" dirty="0"/>
              <a:t>سلاسل التوريد </a:t>
            </a:r>
            <a:r>
              <a:rPr lang="ar-IQ" b="1" dirty="0" smtClean="0"/>
              <a:t>احدى </a:t>
            </a:r>
            <a:r>
              <a:rPr lang="ar-IQ" b="1" dirty="0"/>
              <a:t>المداخل التحليلية التي يمكن من خلالها تحليل وتوصيف المراحل المختلفة التي تمر بها </a:t>
            </a:r>
            <a:r>
              <a:rPr lang="ar-IQ" b="1" dirty="0" smtClean="0"/>
              <a:t>المنتجات. </a:t>
            </a:r>
          </a:p>
          <a:p>
            <a:pPr algn="just" rtl="1"/>
            <a:r>
              <a:rPr lang="ar-IQ" b="1" dirty="0" smtClean="0"/>
              <a:t>وتساعد </a:t>
            </a:r>
            <a:r>
              <a:rPr lang="ar-IQ" b="1" dirty="0"/>
              <a:t>المديرون في المصانع (</a:t>
            </a:r>
            <a:r>
              <a:rPr lang="ar-IQ" b="1" dirty="0" smtClean="0"/>
              <a:t>الشركات) </a:t>
            </a:r>
            <a:r>
              <a:rPr lang="ar-IQ" b="1" dirty="0"/>
              <a:t>لتحديد العوامل الي تؤثر في تحقيق الميزة التنافسية وتقديم الاقتراحات والتوصيات للوصول الى درجة عالية من </a:t>
            </a:r>
            <a:r>
              <a:rPr lang="ar-IQ" b="1" dirty="0" smtClean="0"/>
              <a:t>التكامل. </a:t>
            </a:r>
          </a:p>
          <a:p>
            <a:pPr algn="just" rtl="1"/>
            <a:r>
              <a:rPr lang="ar-IQ" b="1" dirty="0" smtClean="0"/>
              <a:t>ومن </a:t>
            </a:r>
            <a:r>
              <a:rPr lang="ar-IQ" b="1" dirty="0"/>
              <a:t>المعروف ان ادارة سلسلة التوريد تبدأ بتصميم </a:t>
            </a:r>
            <a:r>
              <a:rPr lang="ar-IQ" b="1" dirty="0" smtClean="0"/>
              <a:t>المنتج، </a:t>
            </a:r>
            <a:r>
              <a:rPr lang="ar-IQ" b="1" dirty="0"/>
              <a:t>أو الخدمة وتنتهي في الوقت الذي تباع فيه وتستهلك </a:t>
            </a:r>
            <a:r>
              <a:rPr lang="ar-IQ" b="1" dirty="0" smtClean="0"/>
              <a:t>نهائيا. </a:t>
            </a:r>
          </a:p>
          <a:p>
            <a:pPr algn="just" rtl="1"/>
            <a:r>
              <a:rPr lang="ar-IQ" b="1" dirty="0" smtClean="0"/>
              <a:t>وتشمل </a:t>
            </a:r>
            <a:r>
              <a:rPr lang="ar-IQ" b="1" dirty="0"/>
              <a:t>تصميم المنتج وتدبير الاحتياجات والتنبؤ والتخطيط والانتاج والتوزيع والانجاز وخدمة ما بعد البيع </a:t>
            </a:r>
            <a:r>
              <a:rPr lang="en-US" b="1" dirty="0" smtClean="0">
                <a:cs typeface="+mj-cs"/>
              </a:rPr>
              <a:t>Swaminathan &amp;Tayur, 2003)</a:t>
            </a:r>
            <a:r>
              <a:rPr lang="ar-IQ" b="1" dirty="0" smtClean="0">
                <a:cs typeface="+mj-cs"/>
              </a:rPr>
              <a:t>).</a:t>
            </a:r>
          </a:p>
          <a:p>
            <a:pPr algn="just" rtl="1"/>
            <a:endParaRPr lang="ar-IQ" b="1" dirty="0">
              <a:cs typeface="+mj-cs"/>
            </a:endParaRPr>
          </a:p>
        </p:txBody>
      </p:sp>
    </p:spTree>
    <p:extLst>
      <p:ext uri="{BB962C8B-B14F-4D97-AF65-F5344CB8AC3E}">
        <p14:creationId xmlns:p14="http://schemas.microsoft.com/office/powerpoint/2010/main" val="730956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5657" y="332656"/>
            <a:ext cx="7058744" cy="1008112"/>
          </a:xfrm>
        </p:spPr>
        <p:txBody>
          <a:bodyPr>
            <a:noAutofit/>
          </a:bodyPr>
          <a:lstStyle/>
          <a:p>
            <a:pPr algn="just" rtl="1"/>
            <a:r>
              <a:rPr lang="ar-IQ" sz="2400" b="1" dirty="0"/>
              <a:t>الأثر الكلي لسلسلة التوريد على التنافسية لمصانع البان ابو غريب لعينة الدراسة للعام </a:t>
            </a:r>
            <a:r>
              <a:rPr lang="ar-IQ" sz="2400" b="1" dirty="0" smtClean="0"/>
              <a:t>2022</a:t>
            </a:r>
            <a:endParaRPr lang="ar-IQ" sz="2400" b="1"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279361076"/>
              </p:ext>
            </p:extLst>
          </p:nvPr>
        </p:nvGraphicFramePr>
        <p:xfrm>
          <a:off x="971600" y="1556792"/>
          <a:ext cx="7704854" cy="4557970"/>
        </p:xfrm>
        <a:graphic>
          <a:graphicData uri="http://schemas.openxmlformats.org/drawingml/2006/table">
            <a:tbl>
              <a:tblPr rtl="1" firstRow="1" firstCol="1" bandRow="1">
                <a:tableStyleId>{5C22544A-7EE6-4342-B048-85BDC9FD1C3A}</a:tableStyleId>
              </a:tblPr>
              <a:tblGrid>
                <a:gridCol w="2550665">
                  <a:extLst>
                    <a:ext uri="{9D8B030D-6E8A-4147-A177-3AD203B41FA5}">
                      <a16:colId xmlns="" xmlns:a16="http://schemas.microsoft.com/office/drawing/2014/main" val="20000"/>
                    </a:ext>
                  </a:extLst>
                </a:gridCol>
                <a:gridCol w="706256">
                  <a:extLst>
                    <a:ext uri="{9D8B030D-6E8A-4147-A177-3AD203B41FA5}">
                      <a16:colId xmlns="" xmlns:a16="http://schemas.microsoft.com/office/drawing/2014/main" val="20001"/>
                    </a:ext>
                  </a:extLst>
                </a:gridCol>
                <a:gridCol w="1080259">
                  <a:extLst>
                    <a:ext uri="{9D8B030D-6E8A-4147-A177-3AD203B41FA5}">
                      <a16:colId xmlns="" xmlns:a16="http://schemas.microsoft.com/office/drawing/2014/main" val="20002"/>
                    </a:ext>
                  </a:extLst>
                </a:gridCol>
                <a:gridCol w="909926">
                  <a:extLst>
                    <a:ext uri="{9D8B030D-6E8A-4147-A177-3AD203B41FA5}">
                      <a16:colId xmlns="" xmlns:a16="http://schemas.microsoft.com/office/drawing/2014/main" val="20003"/>
                    </a:ext>
                  </a:extLst>
                </a:gridCol>
                <a:gridCol w="978423">
                  <a:extLst>
                    <a:ext uri="{9D8B030D-6E8A-4147-A177-3AD203B41FA5}">
                      <a16:colId xmlns="" xmlns:a16="http://schemas.microsoft.com/office/drawing/2014/main" val="20004"/>
                    </a:ext>
                  </a:extLst>
                </a:gridCol>
                <a:gridCol w="1479325">
                  <a:extLst>
                    <a:ext uri="{9D8B030D-6E8A-4147-A177-3AD203B41FA5}">
                      <a16:colId xmlns="" xmlns:a16="http://schemas.microsoft.com/office/drawing/2014/main" val="20005"/>
                    </a:ext>
                  </a:extLst>
                </a:gridCol>
              </a:tblGrid>
              <a:tr h="675766">
                <a:tc>
                  <a:txBody>
                    <a:bodyPr/>
                    <a:lstStyle/>
                    <a:p>
                      <a:pPr algn="ctr" rtl="1">
                        <a:lnSpc>
                          <a:spcPct val="115000"/>
                        </a:lnSpc>
                        <a:spcAft>
                          <a:spcPts val="0"/>
                        </a:spcAft>
                        <a:tabLst>
                          <a:tab pos="1019175" algn="l"/>
                        </a:tabLst>
                      </a:pPr>
                      <a:r>
                        <a:rPr lang="ar-IQ" sz="1200" dirty="0">
                          <a:effectLst/>
                        </a:rPr>
                        <a:t>المسار</a:t>
                      </a: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en-US" sz="1200">
                          <a:effectLst/>
                        </a:rPr>
                        <a:t>B</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الخطا المعياري</a:t>
                      </a:r>
                      <a:endParaRPr lang="en-US" sz="1200">
                        <a:effectLst/>
                      </a:endParaRPr>
                    </a:p>
                    <a:p>
                      <a:pPr algn="ctr" rtl="1">
                        <a:lnSpc>
                          <a:spcPct val="115000"/>
                        </a:lnSpc>
                        <a:spcAft>
                          <a:spcPts val="0"/>
                        </a:spcAft>
                        <a:tabLst>
                          <a:tab pos="761365" algn="l"/>
                        </a:tabLst>
                      </a:pPr>
                      <a:r>
                        <a:rPr lang="en-US" sz="1200">
                          <a:effectLst/>
                        </a:rPr>
                        <a:t>SE</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en-US" sz="1200" dirty="0">
                          <a:effectLst/>
                        </a:rPr>
                        <a:t>T-Value</a:t>
                      </a: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en-US" sz="1200">
                          <a:effectLst/>
                        </a:rPr>
                        <a:t>P-Value</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37235" algn="l"/>
                        </a:tabLst>
                      </a:pPr>
                      <a:r>
                        <a:rPr lang="ar-IQ" sz="1200">
                          <a:effectLst/>
                        </a:rPr>
                        <a:t>القرار</a:t>
                      </a:r>
                      <a:endParaRPr lang="en-US" sz="1200">
                        <a:effectLst/>
                        <a:latin typeface="Calibri"/>
                        <a:ea typeface="Calibri"/>
                        <a:cs typeface="Arial"/>
                      </a:endParaRPr>
                    </a:p>
                  </a:txBody>
                  <a:tcPr marL="68580" marR="68580" marT="0" marB="0" anchor="ctr"/>
                </a:tc>
                <a:extLst>
                  <a:ext uri="{0D108BD9-81ED-4DB2-BD59-A6C34878D82A}">
                    <a16:rowId xmlns="" xmlns:a16="http://schemas.microsoft.com/office/drawing/2014/main" val="10000"/>
                  </a:ext>
                </a:extLst>
              </a:tr>
              <a:tr h="337884">
                <a:tc>
                  <a:txBody>
                    <a:bodyPr/>
                    <a:lstStyle/>
                    <a:p>
                      <a:pPr algn="ctr" rtl="1">
                        <a:lnSpc>
                          <a:spcPct val="115000"/>
                        </a:lnSpc>
                        <a:spcAft>
                          <a:spcPts val="0"/>
                        </a:spcAft>
                        <a:tabLst>
                          <a:tab pos="269875" algn="l"/>
                        </a:tabLst>
                      </a:pPr>
                      <a:r>
                        <a:rPr lang="ar-IQ" sz="1200" dirty="0">
                          <a:effectLst/>
                        </a:rPr>
                        <a:t>الشراكة الاستراتيجية –  سلسلة التوريد</a:t>
                      </a: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0.73</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0.052</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14.038</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0.000</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رفض </a:t>
                      </a:r>
                      <a:r>
                        <a:rPr lang="en-US" sz="1200">
                          <a:effectLst/>
                        </a:rPr>
                        <a:t>H0</a:t>
                      </a:r>
                      <a:endParaRPr lang="en-US" sz="1200">
                        <a:effectLst/>
                        <a:latin typeface="Calibri"/>
                        <a:ea typeface="Calibri"/>
                        <a:cs typeface="Arial"/>
                      </a:endParaRPr>
                    </a:p>
                  </a:txBody>
                  <a:tcPr marL="68580" marR="68580" marT="0" marB="0" anchor="ctr"/>
                </a:tc>
                <a:extLst>
                  <a:ext uri="{0D108BD9-81ED-4DB2-BD59-A6C34878D82A}">
                    <a16:rowId xmlns="" xmlns:a16="http://schemas.microsoft.com/office/drawing/2014/main" val="10001"/>
                  </a:ext>
                </a:extLst>
              </a:tr>
              <a:tr h="337884">
                <a:tc>
                  <a:txBody>
                    <a:bodyPr/>
                    <a:lstStyle/>
                    <a:p>
                      <a:pPr algn="ctr" rtl="1">
                        <a:lnSpc>
                          <a:spcPct val="115000"/>
                        </a:lnSpc>
                        <a:spcAft>
                          <a:spcPts val="0"/>
                        </a:spcAft>
                        <a:tabLst>
                          <a:tab pos="269875" algn="l"/>
                        </a:tabLst>
                      </a:pPr>
                      <a:r>
                        <a:rPr lang="ar-IQ" sz="1200">
                          <a:effectLst/>
                        </a:rPr>
                        <a:t>الممارسات الرشيقة – سلسلة التوريد</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0.72</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0.071</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10.14</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0.000</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رفض </a:t>
                      </a:r>
                      <a:r>
                        <a:rPr lang="en-US" sz="1200">
                          <a:effectLst/>
                        </a:rPr>
                        <a:t>H0</a:t>
                      </a:r>
                      <a:endParaRPr lang="en-US" sz="1200">
                        <a:effectLst/>
                        <a:latin typeface="Calibri"/>
                        <a:ea typeface="Calibri"/>
                        <a:cs typeface="Arial"/>
                      </a:endParaRPr>
                    </a:p>
                  </a:txBody>
                  <a:tcPr marL="68580" marR="68580" marT="0" marB="0" anchor="ctr"/>
                </a:tc>
                <a:extLst>
                  <a:ext uri="{0D108BD9-81ED-4DB2-BD59-A6C34878D82A}">
                    <a16:rowId xmlns="" xmlns:a16="http://schemas.microsoft.com/office/drawing/2014/main" val="10002"/>
                  </a:ext>
                </a:extLst>
              </a:tr>
              <a:tr h="337884">
                <a:tc>
                  <a:txBody>
                    <a:bodyPr/>
                    <a:lstStyle/>
                    <a:p>
                      <a:pPr algn="ctr" rtl="1">
                        <a:lnSpc>
                          <a:spcPct val="115000"/>
                        </a:lnSpc>
                        <a:spcAft>
                          <a:spcPts val="0"/>
                        </a:spcAft>
                        <a:tabLst>
                          <a:tab pos="269875" algn="l"/>
                        </a:tabLst>
                      </a:pPr>
                      <a:r>
                        <a:rPr lang="ar-IQ" sz="1200">
                          <a:effectLst/>
                        </a:rPr>
                        <a:t>تدفق المعلومات – سلسلة التوريد</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0.79</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0.031</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25.48</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0.000</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رفض </a:t>
                      </a:r>
                      <a:r>
                        <a:rPr lang="en-US" sz="1200">
                          <a:effectLst/>
                        </a:rPr>
                        <a:t>H0</a:t>
                      </a:r>
                      <a:endParaRPr lang="en-US" sz="1200">
                        <a:effectLst/>
                        <a:latin typeface="Calibri"/>
                        <a:ea typeface="Calibri"/>
                        <a:cs typeface="Arial"/>
                      </a:endParaRPr>
                    </a:p>
                  </a:txBody>
                  <a:tcPr marL="68580" marR="68580" marT="0" marB="0" anchor="ctr"/>
                </a:tc>
                <a:extLst>
                  <a:ext uri="{0D108BD9-81ED-4DB2-BD59-A6C34878D82A}">
                    <a16:rowId xmlns="" xmlns:a16="http://schemas.microsoft.com/office/drawing/2014/main" val="10003"/>
                  </a:ext>
                </a:extLst>
              </a:tr>
              <a:tr h="337884">
                <a:tc>
                  <a:txBody>
                    <a:bodyPr/>
                    <a:lstStyle/>
                    <a:p>
                      <a:pPr algn="ctr" rtl="1">
                        <a:lnSpc>
                          <a:spcPct val="115000"/>
                        </a:lnSpc>
                        <a:spcAft>
                          <a:spcPts val="0"/>
                        </a:spcAft>
                        <a:tabLst>
                          <a:tab pos="269875" algn="l"/>
                        </a:tabLst>
                      </a:pPr>
                      <a:r>
                        <a:rPr lang="ar-IQ" sz="1200">
                          <a:effectLst/>
                        </a:rPr>
                        <a:t>تدفق المنتجات – سلسلة التوريد</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0.89</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0.013</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68.46</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0.000</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رفض </a:t>
                      </a:r>
                      <a:r>
                        <a:rPr lang="en-US" sz="1200">
                          <a:effectLst/>
                        </a:rPr>
                        <a:t>H0</a:t>
                      </a:r>
                      <a:endParaRPr lang="en-US" sz="1200">
                        <a:effectLst/>
                        <a:latin typeface="Calibri"/>
                        <a:ea typeface="Calibri"/>
                        <a:cs typeface="Arial"/>
                      </a:endParaRPr>
                    </a:p>
                  </a:txBody>
                  <a:tcPr marL="68580" marR="68580" marT="0" marB="0" anchor="ctr"/>
                </a:tc>
                <a:extLst>
                  <a:ext uri="{0D108BD9-81ED-4DB2-BD59-A6C34878D82A}">
                    <a16:rowId xmlns="" xmlns:a16="http://schemas.microsoft.com/office/drawing/2014/main" val="10004"/>
                  </a:ext>
                </a:extLst>
              </a:tr>
              <a:tr h="337884">
                <a:tc>
                  <a:txBody>
                    <a:bodyPr/>
                    <a:lstStyle/>
                    <a:p>
                      <a:pPr algn="ctr" rtl="1">
                        <a:lnSpc>
                          <a:spcPct val="115000"/>
                        </a:lnSpc>
                        <a:spcAft>
                          <a:spcPts val="0"/>
                        </a:spcAft>
                        <a:tabLst>
                          <a:tab pos="269875" algn="l"/>
                        </a:tabLst>
                      </a:pPr>
                      <a:r>
                        <a:rPr lang="ar-IQ" sz="1200">
                          <a:effectLst/>
                        </a:rPr>
                        <a:t>التدفقات المالية – سلسلة التوريد</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0.86</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0.035</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24.57</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0.000</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رفض </a:t>
                      </a:r>
                      <a:r>
                        <a:rPr lang="en-US" sz="1200">
                          <a:effectLst/>
                        </a:rPr>
                        <a:t>H0</a:t>
                      </a:r>
                      <a:endParaRPr lang="en-US" sz="1200">
                        <a:effectLst/>
                        <a:latin typeface="Calibri"/>
                        <a:ea typeface="Calibri"/>
                        <a:cs typeface="Arial"/>
                      </a:endParaRPr>
                    </a:p>
                  </a:txBody>
                  <a:tcPr marL="68580" marR="68580" marT="0" marB="0" anchor="ctr"/>
                </a:tc>
                <a:extLst>
                  <a:ext uri="{0D108BD9-81ED-4DB2-BD59-A6C34878D82A}">
                    <a16:rowId xmlns="" xmlns:a16="http://schemas.microsoft.com/office/drawing/2014/main" val="10005"/>
                  </a:ext>
                </a:extLst>
              </a:tr>
              <a:tr h="337884">
                <a:tc>
                  <a:txBody>
                    <a:bodyPr/>
                    <a:lstStyle/>
                    <a:p>
                      <a:pPr algn="ctr" rtl="1">
                        <a:lnSpc>
                          <a:spcPct val="115000"/>
                        </a:lnSpc>
                        <a:spcAft>
                          <a:spcPts val="0"/>
                        </a:spcAft>
                        <a:tabLst>
                          <a:tab pos="269875" algn="l"/>
                        </a:tabLst>
                      </a:pPr>
                      <a:r>
                        <a:rPr lang="ar-IQ" sz="1200">
                          <a:effectLst/>
                        </a:rPr>
                        <a:t>سلسلة التوريد – التنافسية</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0.72</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0.033</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21.81</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0.000</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رفض </a:t>
                      </a:r>
                      <a:r>
                        <a:rPr lang="en-US" sz="1200">
                          <a:effectLst/>
                        </a:rPr>
                        <a:t>H0</a:t>
                      </a:r>
                      <a:endParaRPr lang="en-US" sz="1200">
                        <a:effectLst/>
                        <a:latin typeface="Calibri"/>
                        <a:ea typeface="Calibri"/>
                        <a:cs typeface="Arial"/>
                      </a:endParaRPr>
                    </a:p>
                  </a:txBody>
                  <a:tcPr marL="68580" marR="68580" marT="0" marB="0" anchor="ctr"/>
                </a:tc>
                <a:extLst>
                  <a:ext uri="{0D108BD9-81ED-4DB2-BD59-A6C34878D82A}">
                    <a16:rowId xmlns="" xmlns:a16="http://schemas.microsoft.com/office/drawing/2014/main" val="10006"/>
                  </a:ext>
                </a:extLst>
              </a:tr>
              <a:tr h="337884">
                <a:tc>
                  <a:txBody>
                    <a:bodyPr/>
                    <a:lstStyle/>
                    <a:p>
                      <a:pPr algn="ctr" rtl="1">
                        <a:lnSpc>
                          <a:spcPct val="115000"/>
                        </a:lnSpc>
                        <a:spcAft>
                          <a:spcPts val="0"/>
                        </a:spcAft>
                        <a:tabLst>
                          <a:tab pos="269875" algn="l"/>
                        </a:tabLst>
                      </a:pPr>
                      <a:r>
                        <a:rPr lang="ar-IQ" sz="1200">
                          <a:effectLst/>
                        </a:rPr>
                        <a:t>التسليم – التنافسية</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0.84</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0.022</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38.18</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0.000</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رفض </a:t>
                      </a:r>
                      <a:r>
                        <a:rPr lang="en-US" sz="1200">
                          <a:effectLst/>
                        </a:rPr>
                        <a:t>H0</a:t>
                      </a:r>
                      <a:endParaRPr lang="en-US" sz="1200">
                        <a:effectLst/>
                        <a:latin typeface="Calibri"/>
                        <a:ea typeface="Calibri"/>
                        <a:cs typeface="Arial"/>
                      </a:endParaRPr>
                    </a:p>
                  </a:txBody>
                  <a:tcPr marL="68580" marR="68580" marT="0" marB="0" anchor="ctr"/>
                </a:tc>
                <a:extLst>
                  <a:ext uri="{0D108BD9-81ED-4DB2-BD59-A6C34878D82A}">
                    <a16:rowId xmlns="" xmlns:a16="http://schemas.microsoft.com/office/drawing/2014/main" val="10007"/>
                  </a:ext>
                </a:extLst>
              </a:tr>
              <a:tr h="337884">
                <a:tc>
                  <a:txBody>
                    <a:bodyPr/>
                    <a:lstStyle/>
                    <a:p>
                      <a:pPr algn="ctr" rtl="1">
                        <a:lnSpc>
                          <a:spcPct val="115000"/>
                        </a:lnSpc>
                        <a:spcAft>
                          <a:spcPts val="0"/>
                        </a:spcAft>
                        <a:tabLst>
                          <a:tab pos="269875" algn="l"/>
                        </a:tabLst>
                      </a:pPr>
                      <a:r>
                        <a:rPr lang="ar-IQ" sz="1200">
                          <a:effectLst/>
                        </a:rPr>
                        <a:t>الابداع – التنافسية</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0.85</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0.035</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24.28</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0.000</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رفض </a:t>
                      </a:r>
                      <a:r>
                        <a:rPr lang="en-US" sz="1200">
                          <a:effectLst/>
                        </a:rPr>
                        <a:t>H0</a:t>
                      </a:r>
                      <a:endParaRPr lang="en-US" sz="1200">
                        <a:effectLst/>
                        <a:latin typeface="Calibri"/>
                        <a:ea typeface="Calibri"/>
                        <a:cs typeface="Arial"/>
                      </a:endParaRPr>
                    </a:p>
                  </a:txBody>
                  <a:tcPr marL="68580" marR="68580" marT="0" marB="0" anchor="ctr"/>
                </a:tc>
                <a:extLst>
                  <a:ext uri="{0D108BD9-81ED-4DB2-BD59-A6C34878D82A}">
                    <a16:rowId xmlns="" xmlns:a16="http://schemas.microsoft.com/office/drawing/2014/main" val="10008"/>
                  </a:ext>
                </a:extLst>
              </a:tr>
              <a:tr h="337884">
                <a:tc>
                  <a:txBody>
                    <a:bodyPr/>
                    <a:lstStyle/>
                    <a:p>
                      <a:pPr algn="ctr" rtl="1">
                        <a:lnSpc>
                          <a:spcPct val="115000"/>
                        </a:lnSpc>
                        <a:spcAft>
                          <a:spcPts val="0"/>
                        </a:spcAft>
                        <a:tabLst>
                          <a:tab pos="269875" algn="l"/>
                        </a:tabLst>
                      </a:pPr>
                      <a:r>
                        <a:rPr lang="ar-IQ" sz="1200">
                          <a:effectLst/>
                        </a:rPr>
                        <a:t>الجودة -  التنافسية</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0.96</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0.026</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36.92</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0.000</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رفض </a:t>
                      </a:r>
                      <a:r>
                        <a:rPr lang="en-US" sz="1200">
                          <a:effectLst/>
                        </a:rPr>
                        <a:t>H0</a:t>
                      </a:r>
                      <a:endParaRPr lang="en-US" sz="1200">
                        <a:effectLst/>
                        <a:latin typeface="Calibri"/>
                        <a:ea typeface="Calibri"/>
                        <a:cs typeface="Arial"/>
                      </a:endParaRPr>
                    </a:p>
                  </a:txBody>
                  <a:tcPr marL="68580" marR="68580" marT="0" marB="0" anchor="ctr"/>
                </a:tc>
                <a:extLst>
                  <a:ext uri="{0D108BD9-81ED-4DB2-BD59-A6C34878D82A}">
                    <a16:rowId xmlns="" xmlns:a16="http://schemas.microsoft.com/office/drawing/2014/main" val="10009"/>
                  </a:ext>
                </a:extLst>
              </a:tr>
              <a:tr h="337884">
                <a:tc>
                  <a:txBody>
                    <a:bodyPr/>
                    <a:lstStyle/>
                    <a:p>
                      <a:pPr algn="ctr" rtl="1">
                        <a:lnSpc>
                          <a:spcPct val="115000"/>
                        </a:lnSpc>
                        <a:spcAft>
                          <a:spcPts val="0"/>
                        </a:spcAft>
                        <a:tabLst>
                          <a:tab pos="269875" algn="l"/>
                        </a:tabLst>
                      </a:pPr>
                      <a:r>
                        <a:rPr lang="ar-IQ" sz="1200">
                          <a:effectLst/>
                        </a:rPr>
                        <a:t>المرونة -  التنافسية</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0.91</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0.038</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23.94</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0.000</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رفض </a:t>
                      </a:r>
                      <a:r>
                        <a:rPr lang="en-US" sz="1200">
                          <a:effectLst/>
                        </a:rPr>
                        <a:t>H0</a:t>
                      </a:r>
                      <a:endParaRPr lang="en-US" sz="1200">
                        <a:effectLst/>
                        <a:latin typeface="Calibri"/>
                        <a:ea typeface="Calibri"/>
                        <a:cs typeface="Arial"/>
                      </a:endParaRPr>
                    </a:p>
                  </a:txBody>
                  <a:tcPr marL="68580" marR="68580" marT="0" marB="0" anchor="ctr"/>
                </a:tc>
                <a:extLst>
                  <a:ext uri="{0D108BD9-81ED-4DB2-BD59-A6C34878D82A}">
                    <a16:rowId xmlns="" xmlns:a16="http://schemas.microsoft.com/office/drawing/2014/main" val="10010"/>
                  </a:ext>
                </a:extLst>
              </a:tr>
              <a:tr h="337884">
                <a:tc>
                  <a:txBody>
                    <a:bodyPr/>
                    <a:lstStyle/>
                    <a:p>
                      <a:pPr algn="ctr" rtl="1">
                        <a:lnSpc>
                          <a:spcPct val="115000"/>
                        </a:lnSpc>
                        <a:spcAft>
                          <a:spcPts val="0"/>
                        </a:spcAft>
                        <a:tabLst>
                          <a:tab pos="269875" algn="l"/>
                        </a:tabLst>
                      </a:pPr>
                      <a:r>
                        <a:rPr lang="ar-IQ" sz="1200">
                          <a:effectLst/>
                        </a:rPr>
                        <a:t>الكلفة – التنافسية</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dirty="0">
                          <a:effectLst/>
                        </a:rPr>
                        <a:t>0.68</a:t>
                      </a:r>
                      <a:endParaRPr lang="en-US" sz="1200" dirty="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0.054</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12.59</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a:effectLst/>
                        </a:rPr>
                        <a:t>0.000</a:t>
                      </a:r>
                      <a:endParaRPr lang="en-US" sz="1200">
                        <a:effectLst/>
                        <a:latin typeface="Calibri"/>
                        <a:ea typeface="Calibri"/>
                        <a:cs typeface="Arial"/>
                      </a:endParaRPr>
                    </a:p>
                  </a:txBody>
                  <a:tcPr marL="68580" marR="68580" marT="0" marB="0" anchor="ctr"/>
                </a:tc>
                <a:tc>
                  <a:txBody>
                    <a:bodyPr/>
                    <a:lstStyle/>
                    <a:p>
                      <a:pPr algn="ctr" rtl="1">
                        <a:lnSpc>
                          <a:spcPct val="115000"/>
                        </a:lnSpc>
                        <a:spcAft>
                          <a:spcPts val="0"/>
                        </a:spcAft>
                        <a:tabLst>
                          <a:tab pos="761365" algn="l"/>
                        </a:tabLst>
                      </a:pPr>
                      <a:r>
                        <a:rPr lang="ar-IQ" sz="1200" dirty="0">
                          <a:effectLst/>
                        </a:rPr>
                        <a:t>رفض </a:t>
                      </a:r>
                      <a:r>
                        <a:rPr lang="en-US" sz="1200" dirty="0">
                          <a:effectLst/>
                        </a:rPr>
                        <a:t>H0</a:t>
                      </a:r>
                      <a:endParaRPr lang="en-US" sz="1200" dirty="0">
                        <a:effectLst/>
                        <a:latin typeface="Calibri"/>
                        <a:ea typeface="Calibri"/>
                        <a:cs typeface="Arial"/>
                      </a:endParaRPr>
                    </a:p>
                  </a:txBody>
                  <a:tcPr marL="68580" marR="68580" marT="0" marB="0" anchor="ct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2083404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03649" y="188640"/>
            <a:ext cx="7130752" cy="1080120"/>
          </a:xfrm>
        </p:spPr>
        <p:txBody>
          <a:bodyPr anchor="ctr">
            <a:normAutofit fontScale="90000"/>
          </a:bodyPr>
          <a:lstStyle/>
          <a:p>
            <a:pPr algn="ctr" rtl="1"/>
            <a:r>
              <a:rPr lang="ar-IQ" sz="2400" b="1" dirty="0"/>
              <a:t>تقدير الانموذج : </a:t>
            </a:r>
            <a:r>
              <a:rPr lang="en-US" sz="2400" b="1" dirty="0" smtClean="0"/>
              <a:t/>
            </a:r>
            <a:br>
              <a:rPr lang="en-US" sz="2400" b="1" dirty="0" smtClean="0"/>
            </a:br>
            <a:r>
              <a:rPr lang="ar-IQ" sz="2000" dirty="0"/>
              <a:t>تقوم هذه الطريقة على دراسة وتحليل العلاقات التأثيرية والتفاعلية بين المتغير التابع يتمثل في الميزة التنافسية وخمس متغيرات مستقلة هي في الاساس مكونه لمحور سلسلة التوريد </a:t>
            </a:r>
            <a:r>
              <a:rPr lang="en-US" sz="2000" dirty="0"/>
              <a:t/>
            </a:r>
            <a:br>
              <a:rPr lang="en-US" sz="2000" dirty="0"/>
            </a:br>
            <a:endParaRPr lang="ar-IQ" sz="2000" b="1" dirty="0"/>
          </a:p>
        </p:txBody>
      </p:sp>
      <p:pic>
        <p:nvPicPr>
          <p:cNvPr id="4" name="Content Placeholder 3"/>
          <p:cNvPicPr>
            <a:picLocks noGrp="1"/>
          </p:cNvPicPr>
          <p:nvPr>
            <p:ph idx="1"/>
          </p:nvPr>
        </p:nvPicPr>
        <p:blipFill rotWithShape="1">
          <a:blip r:embed="rId2">
            <a:extLst>
              <a:ext uri="{28A0092B-C50C-407E-A947-70E740481C1C}">
                <a14:useLocalDpi xmlns:a14="http://schemas.microsoft.com/office/drawing/2010/main" val="0"/>
              </a:ext>
            </a:extLst>
          </a:blip>
          <a:srcRect l="1659"/>
          <a:stretch/>
        </p:blipFill>
        <p:spPr>
          <a:xfrm>
            <a:off x="1187624" y="1412777"/>
            <a:ext cx="7499176" cy="5112568"/>
          </a:xfrm>
          <a:prstGeom prst="rect">
            <a:avLst/>
          </a:prstGeom>
        </p:spPr>
      </p:pic>
    </p:spTree>
    <p:extLst>
      <p:ext uri="{BB962C8B-B14F-4D97-AF65-F5344CB8AC3E}">
        <p14:creationId xmlns:p14="http://schemas.microsoft.com/office/powerpoint/2010/main" val="2810409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2564904"/>
            <a:ext cx="6986736" cy="504056"/>
          </a:xfrm>
        </p:spPr>
        <p:txBody>
          <a:bodyPr>
            <a:normAutofit/>
          </a:bodyPr>
          <a:lstStyle/>
          <a:p>
            <a:pPr algn="r" rtl="1"/>
            <a:r>
              <a:rPr lang="ar-IQ" sz="1800" b="1" dirty="0"/>
              <a:t>حجم </a:t>
            </a:r>
            <a:r>
              <a:rPr lang="ar-IQ" sz="1800" b="1" dirty="0" smtClean="0"/>
              <a:t>تأثير</a:t>
            </a:r>
            <a:r>
              <a:rPr lang="en-US" sz="1800" b="1" dirty="0" smtClean="0"/>
              <a:t>f</a:t>
            </a:r>
            <a:r>
              <a:rPr lang="en-US" sz="1800" b="1" baseline="30000" dirty="0" smtClean="0"/>
              <a:t>2</a:t>
            </a:r>
            <a:r>
              <a:rPr lang="en-US" sz="1800" b="1" dirty="0" smtClean="0"/>
              <a:t> </a:t>
            </a:r>
            <a:r>
              <a:rPr lang="ar-IQ" sz="1800" b="1" dirty="0" smtClean="0"/>
              <a:t> على </a:t>
            </a:r>
            <a:r>
              <a:rPr lang="ar-IQ" sz="1800" b="1" dirty="0"/>
              <a:t>المتغير </a:t>
            </a:r>
            <a:r>
              <a:rPr lang="ar-IQ" sz="1800" b="1" dirty="0" smtClean="0"/>
              <a:t>التابع/ التنافسية</a:t>
            </a:r>
            <a:endParaRPr lang="ar-IQ" sz="1800" b="1" dirty="0"/>
          </a:p>
        </p:txBody>
      </p:sp>
      <p:sp>
        <p:nvSpPr>
          <p:cNvPr id="3" name="عنصر نائب للمحتوى 2"/>
          <p:cNvSpPr>
            <a:spLocks noGrp="1"/>
          </p:cNvSpPr>
          <p:nvPr>
            <p:ph idx="1"/>
          </p:nvPr>
        </p:nvSpPr>
        <p:spPr>
          <a:xfrm>
            <a:off x="683568" y="3068960"/>
            <a:ext cx="8136904" cy="3312368"/>
          </a:xfrm>
        </p:spPr>
        <p:txBody>
          <a:bodyPr anchor="ctr">
            <a:normAutofit/>
          </a:bodyPr>
          <a:lstStyle/>
          <a:p>
            <a:pPr algn="just" rtl="1"/>
            <a:r>
              <a:rPr lang="ar-IQ" sz="1600" dirty="0"/>
              <a:t>وهو مؤشر يبين لنا حجم تأثير سلسلة التوريد على التنافسية حيث أظهرت نتائجه قيمة جيدة لجميع محاور سلسلة </a:t>
            </a:r>
            <a:r>
              <a:rPr lang="ar-IQ" sz="1600" dirty="0" smtClean="0"/>
              <a:t>التوريد، </a:t>
            </a:r>
            <a:r>
              <a:rPr lang="ar-IQ" sz="1600" dirty="0"/>
              <a:t>في حين أن حجم تأثير محاور سلسلة التوريد مجتمعة كلها أظهرت تأثير </a:t>
            </a:r>
            <a:r>
              <a:rPr lang="ar-IQ" sz="1600" dirty="0" smtClean="0"/>
              <a:t>ضعيف.</a:t>
            </a:r>
          </a:p>
          <a:p>
            <a:pPr algn="just" rtl="1"/>
            <a:r>
              <a:rPr lang="ar-IQ" sz="1600" dirty="0" smtClean="0"/>
              <a:t>يمكننا </a:t>
            </a:r>
            <a:r>
              <a:rPr lang="ar-IQ" sz="1600" dirty="0"/>
              <a:t>القول أننا واثقون من الناحية الاحصائية أن التأثير يختلف عن الصفر (وجود تأثير لمتغير </a:t>
            </a:r>
            <a:r>
              <a:rPr lang="ar-IQ" sz="1600" dirty="0" smtClean="0"/>
              <a:t>الوسيط) </a:t>
            </a:r>
            <a:r>
              <a:rPr lang="ar-IQ" sz="1600" dirty="0"/>
              <a:t>الذي هو سلسلة التوريد ومن خلال الجداول </a:t>
            </a:r>
            <a:r>
              <a:rPr lang="ar-IQ" sz="1600" dirty="0" smtClean="0"/>
              <a:t>والاشكال السابقة،</a:t>
            </a:r>
          </a:p>
          <a:p>
            <a:pPr algn="just" rtl="1"/>
            <a:r>
              <a:rPr lang="ar-IQ" sz="1600" dirty="0" smtClean="0"/>
              <a:t>نستنتج </a:t>
            </a:r>
            <a:r>
              <a:rPr lang="ar-IQ" sz="1600" dirty="0"/>
              <a:t>أن جميع مسارات سلسلة التوريد (الشراكة الاستراتيجية مع </a:t>
            </a:r>
            <a:r>
              <a:rPr lang="ar-IQ" sz="1600" dirty="0" smtClean="0"/>
              <a:t>الموردين، </a:t>
            </a:r>
            <a:r>
              <a:rPr lang="ar-IQ" sz="1600" dirty="0"/>
              <a:t>التدفقات </a:t>
            </a:r>
            <a:r>
              <a:rPr lang="ar-IQ" sz="1600" dirty="0" smtClean="0"/>
              <a:t>المالية، </a:t>
            </a:r>
            <a:r>
              <a:rPr lang="ar-IQ" sz="1600" dirty="0"/>
              <a:t>تدفقات </a:t>
            </a:r>
            <a:r>
              <a:rPr lang="ar-IQ" sz="1600" dirty="0" smtClean="0"/>
              <a:t>المنتجات، </a:t>
            </a:r>
            <a:r>
              <a:rPr lang="ar-IQ" sz="1600" dirty="0"/>
              <a:t>تدفق </a:t>
            </a:r>
            <a:r>
              <a:rPr lang="ar-IQ" sz="1600" dirty="0" smtClean="0"/>
              <a:t>المعلومات، </a:t>
            </a:r>
            <a:r>
              <a:rPr lang="ar-IQ" sz="1600" dirty="0"/>
              <a:t>الممارسات </a:t>
            </a:r>
            <a:r>
              <a:rPr lang="ar-IQ" sz="1600" dirty="0" smtClean="0"/>
              <a:t>الرشيقة) </a:t>
            </a:r>
            <a:r>
              <a:rPr lang="ar-IQ" sz="1600" dirty="0"/>
              <a:t>حققوا الشرط الاول الذي هو وجود تأثير </a:t>
            </a:r>
            <a:r>
              <a:rPr lang="ar-IQ" sz="1600" dirty="0" smtClean="0"/>
              <a:t>معنوي </a:t>
            </a:r>
            <a:r>
              <a:rPr lang="ar-IQ" sz="1600" dirty="0"/>
              <a:t>ذو دلالة </a:t>
            </a:r>
            <a:r>
              <a:rPr lang="ar-IQ" sz="1600" dirty="0" smtClean="0"/>
              <a:t>إحصائية عند </a:t>
            </a:r>
            <a:r>
              <a:rPr lang="ar-IQ" sz="1600" dirty="0"/>
              <a:t>مستوى </a:t>
            </a:r>
            <a:r>
              <a:rPr lang="ar-IQ" sz="1600" dirty="0" smtClean="0"/>
              <a:t>معنوية </a:t>
            </a:r>
            <a:r>
              <a:rPr lang="ar-IQ" sz="1600" dirty="0"/>
              <a:t>0.5=</a:t>
            </a:r>
            <a:r>
              <a:rPr lang="el-GR" sz="1600" dirty="0" smtClean="0"/>
              <a:t>α </a:t>
            </a:r>
            <a:r>
              <a:rPr lang="ar-IQ" sz="1600" dirty="0" smtClean="0"/>
              <a:t>.</a:t>
            </a:r>
          </a:p>
          <a:p>
            <a:pPr algn="just" rtl="1"/>
            <a:r>
              <a:rPr lang="ar-IQ" sz="1600" dirty="0" smtClean="0"/>
              <a:t>ومن </a:t>
            </a:r>
            <a:r>
              <a:rPr lang="ar-IQ" sz="1600" dirty="0"/>
              <a:t>خلال الشرط الثاني نلاحظ أن مجال الثقة لا يتضمن </a:t>
            </a:r>
            <a:r>
              <a:rPr lang="ar-IQ" sz="1600" dirty="0" smtClean="0"/>
              <a:t>الصفر، </a:t>
            </a:r>
            <a:r>
              <a:rPr lang="ar-IQ" sz="1600" dirty="0"/>
              <a:t>يمكننا القول وجود تأثير لمتغير الوسيط </a:t>
            </a:r>
            <a:r>
              <a:rPr lang="ar-IQ" sz="1600" dirty="0" smtClean="0"/>
              <a:t>(سلسلة التوريد) </a:t>
            </a:r>
            <a:r>
              <a:rPr lang="ar-IQ" sz="1600" dirty="0"/>
              <a:t>بالنسبة لجميع مسارات ومحاور سلسلة </a:t>
            </a:r>
            <a:r>
              <a:rPr lang="ar-IQ" sz="1600" dirty="0" smtClean="0"/>
              <a:t>التوريد، </a:t>
            </a:r>
            <a:r>
              <a:rPr lang="ar-IQ" sz="1600" dirty="0"/>
              <a:t>وكما هو موضح في الجدول </a:t>
            </a:r>
            <a:r>
              <a:rPr lang="ar-IQ" sz="1600" dirty="0" smtClean="0"/>
              <a:t>التالي:</a:t>
            </a:r>
            <a:endParaRPr lang="ar-IQ" sz="1600" dirty="0"/>
          </a:p>
        </p:txBody>
      </p:sp>
      <p:sp>
        <p:nvSpPr>
          <p:cNvPr id="4" name="Rectangle 3"/>
          <p:cNvSpPr/>
          <p:nvPr/>
        </p:nvSpPr>
        <p:spPr>
          <a:xfrm>
            <a:off x="755576" y="692696"/>
            <a:ext cx="8208912" cy="1631216"/>
          </a:xfrm>
          <a:prstGeom prst="rect">
            <a:avLst/>
          </a:prstGeom>
        </p:spPr>
        <p:txBody>
          <a:bodyPr wrap="square">
            <a:spAutoFit/>
          </a:bodyPr>
          <a:lstStyle/>
          <a:p>
            <a:pPr algn="ctr" rtl="1"/>
            <a:r>
              <a:rPr lang="ar-IQ" b="1" dirty="0"/>
              <a:t>معامل التحديد </a:t>
            </a:r>
            <a:r>
              <a:rPr lang="en-US" b="1" dirty="0"/>
              <a:t>(R2)</a:t>
            </a:r>
            <a:r>
              <a:rPr lang="ar-IQ" b="1" dirty="0"/>
              <a:t> :</a:t>
            </a:r>
            <a:endParaRPr lang="en-US" dirty="0"/>
          </a:p>
          <a:p>
            <a:pPr algn="ctr" rtl="1"/>
            <a:r>
              <a:rPr lang="ar-IQ" sz="1600" dirty="0"/>
              <a:t>معامل التحديد </a:t>
            </a:r>
            <a:r>
              <a:rPr lang="en-US" sz="1600" dirty="0"/>
              <a:t>(R2)</a:t>
            </a:r>
            <a:r>
              <a:rPr lang="ar-IQ" sz="1600" dirty="0"/>
              <a:t> هو مقياس شائع يتم على أساسه تقييم النموذج البنيوي ، وأن هذا العامل يمثل التأثيرات المجمعة لجميع المتغيرات المستقلة على المتغير التابع  ، فعلى هذا الاساس فان قيمته لهذا النموذج ممتازة (99%) ، اي ان جميع المتغيرات المستقلة المتمثلة بسلسلة التوريد والتي تضم عدد من المحاور أو العوامل وكل عامل يحتوي على عدد من الفقرات المكونة للمحور اثبتت بأنها تفسر 99% من العامل التابع (التنافسية ) وأن 1% فقط يرجع الى عوامل أخرى . </a:t>
            </a:r>
            <a:r>
              <a:rPr lang="ar-IQ" dirty="0"/>
              <a:t> </a:t>
            </a:r>
            <a:endParaRPr lang="en-US" dirty="0"/>
          </a:p>
        </p:txBody>
      </p:sp>
    </p:spTree>
    <p:extLst>
      <p:ext uri="{BB962C8B-B14F-4D97-AF65-F5344CB8AC3E}">
        <p14:creationId xmlns:p14="http://schemas.microsoft.com/office/powerpoint/2010/main" val="33604509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39752" y="404664"/>
            <a:ext cx="6194648" cy="576064"/>
          </a:xfrm>
        </p:spPr>
        <p:txBody>
          <a:bodyPr>
            <a:normAutofit fontScale="90000"/>
          </a:bodyPr>
          <a:lstStyle/>
          <a:p>
            <a:pPr algn="just" rtl="1"/>
            <a:r>
              <a:rPr lang="ar-IQ" sz="2400" b="1" dirty="0"/>
              <a:t>حجم تأثير </a:t>
            </a:r>
            <a:r>
              <a:rPr lang="en-US" sz="2400" b="1" dirty="0" smtClean="0"/>
              <a:t>f</a:t>
            </a:r>
            <a:r>
              <a:rPr lang="en-US" sz="2400" b="1" baseline="30000" dirty="0" smtClean="0"/>
              <a:t>2</a:t>
            </a:r>
            <a:r>
              <a:rPr lang="ar-IQ" sz="2400" b="1" dirty="0" smtClean="0"/>
              <a:t> على </a:t>
            </a:r>
            <a:r>
              <a:rPr lang="ar-IQ" sz="2400" b="1" dirty="0"/>
              <a:t>المتغير التابع / </a:t>
            </a:r>
            <a:r>
              <a:rPr lang="ar-IQ" sz="2400" b="1" dirty="0" smtClean="0"/>
              <a:t>التنافسية</a:t>
            </a:r>
            <a:endParaRPr lang="ar-IQ" sz="2400" b="1"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176318146"/>
              </p:ext>
            </p:extLst>
          </p:nvPr>
        </p:nvGraphicFramePr>
        <p:xfrm>
          <a:off x="1619672" y="1196752"/>
          <a:ext cx="6984775" cy="4752526"/>
        </p:xfrm>
        <a:graphic>
          <a:graphicData uri="http://schemas.openxmlformats.org/drawingml/2006/table">
            <a:tbl>
              <a:tblPr rtl="1" firstRow="1" firstCol="1" bandRow="1">
                <a:tableStyleId>{5C22544A-7EE6-4342-B048-85BDC9FD1C3A}</a:tableStyleId>
              </a:tblPr>
              <a:tblGrid>
                <a:gridCol w="3161742">
                  <a:extLst>
                    <a:ext uri="{9D8B030D-6E8A-4147-A177-3AD203B41FA5}">
                      <a16:colId xmlns="" xmlns:a16="http://schemas.microsoft.com/office/drawing/2014/main" val="20000"/>
                    </a:ext>
                  </a:extLst>
                </a:gridCol>
                <a:gridCol w="1780797">
                  <a:extLst>
                    <a:ext uri="{9D8B030D-6E8A-4147-A177-3AD203B41FA5}">
                      <a16:colId xmlns="" xmlns:a16="http://schemas.microsoft.com/office/drawing/2014/main" val="20001"/>
                    </a:ext>
                  </a:extLst>
                </a:gridCol>
                <a:gridCol w="2042236">
                  <a:extLst>
                    <a:ext uri="{9D8B030D-6E8A-4147-A177-3AD203B41FA5}">
                      <a16:colId xmlns="" xmlns:a16="http://schemas.microsoft.com/office/drawing/2014/main" val="20002"/>
                    </a:ext>
                  </a:extLst>
                </a:gridCol>
              </a:tblGrid>
              <a:tr h="924195">
                <a:tc>
                  <a:txBody>
                    <a:bodyPr/>
                    <a:lstStyle/>
                    <a:p>
                      <a:pPr algn="ctr" rtl="1">
                        <a:lnSpc>
                          <a:spcPct val="115000"/>
                        </a:lnSpc>
                        <a:spcAft>
                          <a:spcPts val="0"/>
                        </a:spcAft>
                        <a:tabLst>
                          <a:tab pos="269875" algn="l"/>
                        </a:tabLst>
                      </a:pPr>
                      <a:r>
                        <a:rPr lang="ar-IQ" sz="1400" dirty="0">
                          <a:effectLst/>
                        </a:rPr>
                        <a:t>المتغيرات المستقلة</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dirty="0">
                          <a:effectLst/>
                        </a:rPr>
                        <a:t>حجم تأثير </a:t>
                      </a:r>
                      <a:r>
                        <a:rPr lang="en-US" sz="1400" dirty="0">
                          <a:effectLst/>
                        </a:rPr>
                        <a:t>f2</a:t>
                      </a:r>
                      <a:r>
                        <a:rPr lang="ar-IQ" sz="1400" dirty="0">
                          <a:effectLst/>
                        </a:rPr>
                        <a:t> على المتغير التابع/التنافسية</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dirty="0">
                          <a:effectLst/>
                        </a:rPr>
                        <a:t>الاستنتاج</a:t>
                      </a:r>
                      <a:endParaRPr lang="en-US" sz="1400" dirty="0">
                        <a:effectLst/>
                        <a:latin typeface="Calibri"/>
                        <a:ea typeface="Calibri"/>
                        <a:cs typeface="Arial"/>
                      </a:endParaRPr>
                    </a:p>
                  </a:txBody>
                  <a:tcPr marL="68580" marR="68580" marT="0" marB="0" anchor="ctr"/>
                </a:tc>
                <a:extLst>
                  <a:ext uri="{0D108BD9-81ED-4DB2-BD59-A6C34878D82A}">
                    <a16:rowId xmlns="" xmlns:a16="http://schemas.microsoft.com/office/drawing/2014/main" val="10000"/>
                  </a:ext>
                </a:extLst>
              </a:tr>
              <a:tr h="599840">
                <a:tc>
                  <a:txBody>
                    <a:bodyPr/>
                    <a:lstStyle/>
                    <a:p>
                      <a:pPr algn="ctr" rtl="1">
                        <a:lnSpc>
                          <a:spcPct val="115000"/>
                        </a:lnSpc>
                        <a:spcAft>
                          <a:spcPts val="0"/>
                        </a:spcAft>
                        <a:tabLst>
                          <a:tab pos="269875" algn="l"/>
                        </a:tabLst>
                      </a:pPr>
                      <a:r>
                        <a:rPr lang="ar-IQ" sz="1400" dirty="0">
                          <a:effectLst/>
                        </a:rPr>
                        <a:t>التدفقات المالية –سلسلة التوريد</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a:effectLst/>
                        </a:rPr>
                        <a:t>89.74</a:t>
                      </a:r>
                      <a:endParaRPr lang="en-US" sz="140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a:effectLst/>
                        </a:rPr>
                        <a:t>عالي</a:t>
                      </a:r>
                      <a:endParaRPr lang="en-US" sz="1400">
                        <a:effectLst/>
                        <a:latin typeface="Calibri"/>
                        <a:ea typeface="Calibri"/>
                        <a:cs typeface="Arial"/>
                      </a:endParaRPr>
                    </a:p>
                  </a:txBody>
                  <a:tcPr marL="68580" marR="68580" marT="0" marB="0" anchor="ctr"/>
                </a:tc>
                <a:extLst>
                  <a:ext uri="{0D108BD9-81ED-4DB2-BD59-A6C34878D82A}">
                    <a16:rowId xmlns="" xmlns:a16="http://schemas.microsoft.com/office/drawing/2014/main" val="10001"/>
                  </a:ext>
                </a:extLst>
              </a:tr>
              <a:tr h="852245">
                <a:tc>
                  <a:txBody>
                    <a:bodyPr/>
                    <a:lstStyle/>
                    <a:p>
                      <a:pPr algn="ctr" rtl="1">
                        <a:lnSpc>
                          <a:spcPct val="115000"/>
                        </a:lnSpc>
                        <a:spcAft>
                          <a:spcPts val="0"/>
                        </a:spcAft>
                        <a:tabLst>
                          <a:tab pos="269875" algn="l"/>
                        </a:tabLst>
                      </a:pPr>
                      <a:r>
                        <a:rPr lang="ar-IQ" sz="1400">
                          <a:effectLst/>
                        </a:rPr>
                        <a:t>الشراكة الاستراتيجية مع الموردين– سلسلة التوريد</a:t>
                      </a:r>
                      <a:endParaRPr lang="en-US" sz="140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a:effectLst/>
                        </a:rPr>
                        <a:t>32.11</a:t>
                      </a:r>
                      <a:endParaRPr lang="en-US" sz="140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a:effectLst/>
                        </a:rPr>
                        <a:t>عالي</a:t>
                      </a:r>
                      <a:endParaRPr lang="en-US" sz="1400">
                        <a:effectLst/>
                        <a:latin typeface="Calibri"/>
                        <a:ea typeface="Calibri"/>
                        <a:cs typeface="Arial"/>
                      </a:endParaRPr>
                    </a:p>
                  </a:txBody>
                  <a:tcPr marL="68580" marR="68580" marT="0" marB="0" anchor="ctr"/>
                </a:tc>
                <a:extLst>
                  <a:ext uri="{0D108BD9-81ED-4DB2-BD59-A6C34878D82A}">
                    <a16:rowId xmlns="" xmlns:a16="http://schemas.microsoft.com/office/drawing/2014/main" val="10002"/>
                  </a:ext>
                </a:extLst>
              </a:tr>
              <a:tr h="599840">
                <a:tc>
                  <a:txBody>
                    <a:bodyPr/>
                    <a:lstStyle/>
                    <a:p>
                      <a:pPr algn="ctr" rtl="1">
                        <a:lnSpc>
                          <a:spcPct val="115000"/>
                        </a:lnSpc>
                        <a:spcAft>
                          <a:spcPts val="0"/>
                        </a:spcAft>
                        <a:tabLst>
                          <a:tab pos="269875" algn="l"/>
                        </a:tabLst>
                      </a:pPr>
                      <a:r>
                        <a:rPr lang="ar-IQ" sz="1400">
                          <a:effectLst/>
                        </a:rPr>
                        <a:t>الممارسات الرشيقة –سلسلة التوريد</a:t>
                      </a:r>
                      <a:endParaRPr lang="en-US" sz="140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a:effectLst/>
                        </a:rPr>
                        <a:t>32.63</a:t>
                      </a:r>
                      <a:endParaRPr lang="en-US" sz="140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a:effectLst/>
                        </a:rPr>
                        <a:t>عالي</a:t>
                      </a:r>
                      <a:endParaRPr lang="en-US" sz="1400">
                        <a:effectLst/>
                        <a:latin typeface="Calibri"/>
                        <a:ea typeface="Calibri"/>
                        <a:cs typeface="Arial"/>
                      </a:endParaRPr>
                    </a:p>
                  </a:txBody>
                  <a:tcPr marL="68580" marR="68580" marT="0" marB="0" anchor="ctr"/>
                </a:tc>
                <a:extLst>
                  <a:ext uri="{0D108BD9-81ED-4DB2-BD59-A6C34878D82A}">
                    <a16:rowId xmlns="" xmlns:a16="http://schemas.microsoft.com/office/drawing/2014/main" val="10003"/>
                  </a:ext>
                </a:extLst>
              </a:tr>
              <a:tr h="599840">
                <a:tc>
                  <a:txBody>
                    <a:bodyPr/>
                    <a:lstStyle/>
                    <a:p>
                      <a:pPr algn="ctr" rtl="1">
                        <a:lnSpc>
                          <a:spcPct val="115000"/>
                        </a:lnSpc>
                        <a:spcAft>
                          <a:spcPts val="0"/>
                        </a:spcAft>
                        <a:tabLst>
                          <a:tab pos="269875" algn="l"/>
                        </a:tabLst>
                      </a:pPr>
                      <a:r>
                        <a:rPr lang="ar-IQ" sz="1400">
                          <a:effectLst/>
                        </a:rPr>
                        <a:t>تدفق المعلومات – سلسلة التوريد</a:t>
                      </a:r>
                      <a:endParaRPr lang="en-US" sz="140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a:effectLst/>
                        </a:rPr>
                        <a:t>37.84</a:t>
                      </a:r>
                      <a:endParaRPr lang="en-US" sz="140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a:effectLst/>
                        </a:rPr>
                        <a:t>عالي</a:t>
                      </a:r>
                      <a:endParaRPr lang="en-US" sz="1400">
                        <a:effectLst/>
                        <a:latin typeface="Calibri"/>
                        <a:ea typeface="Calibri"/>
                        <a:cs typeface="Arial"/>
                      </a:endParaRPr>
                    </a:p>
                  </a:txBody>
                  <a:tcPr marL="68580" marR="68580" marT="0" marB="0" anchor="ctr"/>
                </a:tc>
                <a:extLst>
                  <a:ext uri="{0D108BD9-81ED-4DB2-BD59-A6C34878D82A}">
                    <a16:rowId xmlns="" xmlns:a16="http://schemas.microsoft.com/office/drawing/2014/main" val="10004"/>
                  </a:ext>
                </a:extLst>
              </a:tr>
              <a:tr h="599840">
                <a:tc>
                  <a:txBody>
                    <a:bodyPr/>
                    <a:lstStyle/>
                    <a:p>
                      <a:pPr algn="ctr" rtl="1">
                        <a:lnSpc>
                          <a:spcPct val="115000"/>
                        </a:lnSpc>
                        <a:spcAft>
                          <a:spcPts val="0"/>
                        </a:spcAft>
                        <a:tabLst>
                          <a:tab pos="269875" algn="l"/>
                        </a:tabLst>
                      </a:pPr>
                      <a:r>
                        <a:rPr lang="ar-IQ" sz="1400">
                          <a:effectLst/>
                        </a:rPr>
                        <a:t>تدفق المنتجات – سلسلة التوريد</a:t>
                      </a:r>
                      <a:endParaRPr lang="en-US" sz="140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a:effectLst/>
                        </a:rPr>
                        <a:t>45.89</a:t>
                      </a:r>
                      <a:endParaRPr lang="en-US" sz="140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a:effectLst/>
                        </a:rPr>
                        <a:t>عالي</a:t>
                      </a:r>
                      <a:endParaRPr lang="en-US" sz="1400">
                        <a:effectLst/>
                        <a:latin typeface="Calibri"/>
                        <a:ea typeface="Calibri"/>
                        <a:cs typeface="Arial"/>
                      </a:endParaRPr>
                    </a:p>
                  </a:txBody>
                  <a:tcPr marL="68580" marR="68580" marT="0" marB="0" anchor="ctr"/>
                </a:tc>
                <a:extLst>
                  <a:ext uri="{0D108BD9-81ED-4DB2-BD59-A6C34878D82A}">
                    <a16:rowId xmlns="" xmlns:a16="http://schemas.microsoft.com/office/drawing/2014/main" val="10005"/>
                  </a:ext>
                </a:extLst>
              </a:tr>
              <a:tr h="576726">
                <a:tc>
                  <a:txBody>
                    <a:bodyPr/>
                    <a:lstStyle/>
                    <a:p>
                      <a:pPr algn="ctr" rtl="1">
                        <a:lnSpc>
                          <a:spcPct val="115000"/>
                        </a:lnSpc>
                        <a:spcAft>
                          <a:spcPts val="0"/>
                        </a:spcAft>
                        <a:tabLst>
                          <a:tab pos="269875" algn="l"/>
                        </a:tabLst>
                      </a:pPr>
                      <a:r>
                        <a:rPr lang="ar-IQ" sz="1400" dirty="0">
                          <a:effectLst/>
                        </a:rPr>
                        <a:t>سلسلة التوريد – تنافسية</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dirty="0">
                          <a:effectLst/>
                        </a:rPr>
                        <a:t>0.01</a:t>
                      </a:r>
                      <a:endParaRPr lang="en-US" sz="1400" dirty="0">
                        <a:effectLst/>
                        <a:latin typeface="Calibri"/>
                        <a:ea typeface="Calibri"/>
                        <a:cs typeface="Arial"/>
                      </a:endParaRPr>
                    </a:p>
                  </a:txBody>
                  <a:tcPr marL="68580" marR="68580" marT="0" marB="0" anchor="ctr"/>
                </a:tc>
                <a:tc>
                  <a:txBody>
                    <a:bodyPr/>
                    <a:lstStyle/>
                    <a:p>
                      <a:pPr algn="ctr" rtl="1">
                        <a:lnSpc>
                          <a:spcPct val="115000"/>
                        </a:lnSpc>
                        <a:spcAft>
                          <a:spcPts val="0"/>
                        </a:spcAft>
                        <a:tabLst>
                          <a:tab pos="269875" algn="l"/>
                        </a:tabLst>
                      </a:pPr>
                      <a:r>
                        <a:rPr lang="ar-IQ" sz="1400" dirty="0">
                          <a:effectLst/>
                        </a:rPr>
                        <a:t>ضعيف</a:t>
                      </a:r>
                      <a:endParaRPr lang="en-US" sz="1400" dirty="0">
                        <a:effectLst/>
                        <a:latin typeface="Calibri"/>
                        <a:ea typeface="Calibri"/>
                        <a:cs typeface="Arial"/>
                      </a:endParaRPr>
                    </a:p>
                  </a:txBody>
                  <a:tcPr marL="68580" marR="68580" marT="0" marB="0" anchor="ct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499399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6216" y="260648"/>
            <a:ext cx="2018184" cy="936104"/>
          </a:xfrm>
        </p:spPr>
        <p:txBody>
          <a:bodyPr anchor="ctr">
            <a:normAutofit/>
          </a:bodyPr>
          <a:lstStyle/>
          <a:p>
            <a:pPr algn="r" rtl="1"/>
            <a:r>
              <a:rPr lang="ar-IQ" sz="2400" b="1" dirty="0"/>
              <a:t>الاستنتاجات</a:t>
            </a:r>
            <a:endParaRPr lang="en-US" sz="2400" b="1" dirty="0"/>
          </a:p>
        </p:txBody>
      </p:sp>
      <p:sp>
        <p:nvSpPr>
          <p:cNvPr id="3" name="Content Placeholder 2"/>
          <p:cNvSpPr>
            <a:spLocks noGrp="1"/>
          </p:cNvSpPr>
          <p:nvPr>
            <p:ph idx="1"/>
          </p:nvPr>
        </p:nvSpPr>
        <p:spPr>
          <a:xfrm>
            <a:off x="611560" y="1052736"/>
            <a:ext cx="8210873" cy="5544616"/>
          </a:xfrm>
        </p:spPr>
        <p:txBody>
          <a:bodyPr anchor="ctr">
            <a:normAutofit fontScale="85000" lnSpcReduction="20000"/>
          </a:bodyPr>
          <a:lstStyle/>
          <a:p>
            <a:pPr algn="just" rtl="1"/>
            <a:r>
              <a:rPr lang="ar-IQ" dirty="0" smtClean="0">
                <a:latin typeface="+mj-lt"/>
              </a:rPr>
              <a:t> أثبتت الدراسة ضعف </a:t>
            </a:r>
            <a:r>
              <a:rPr lang="ar-IQ" dirty="0">
                <a:latin typeface="+mj-lt"/>
              </a:rPr>
              <a:t>سلسلة التوريد لمصانع البان ابو غريب من خلال ضعف الشراكة الاستراتيجية مع الموردين في تطوير المنتجات </a:t>
            </a:r>
            <a:r>
              <a:rPr lang="ar-IQ" dirty="0" smtClean="0">
                <a:latin typeface="+mj-lt"/>
              </a:rPr>
              <a:t>وكذلك لا </a:t>
            </a:r>
            <a:r>
              <a:rPr lang="ar-IQ" dirty="0">
                <a:latin typeface="+mj-lt"/>
              </a:rPr>
              <a:t>يشارك العملاء تصميم وتطوير المنتوجات ، حيث تعمل الشراكة على تحسين الجودة وتقليل الكلفة ولا يعتمد على الشبكات الالكترونية في التوزيع ، وكذلك ضعف اساليب الدعاية والاعلان لمنتوجاتهم .</a:t>
            </a:r>
            <a:endParaRPr lang="en-US" dirty="0">
              <a:latin typeface="+mj-lt"/>
            </a:endParaRPr>
          </a:p>
          <a:p>
            <a:pPr lvl="0" algn="just" rtl="1"/>
            <a:r>
              <a:rPr lang="ar-IQ" dirty="0" smtClean="0">
                <a:latin typeface="+mj-lt"/>
              </a:rPr>
              <a:t>أرتفاع </a:t>
            </a:r>
            <a:r>
              <a:rPr lang="ar-IQ" dirty="0">
                <a:latin typeface="+mj-lt"/>
              </a:rPr>
              <a:t>التكاليف المتغيرة ومستلزمات الاولية المستوردة وتكاليف النقل والتعبئة والتخزين أدى الى تذبذب الانتاج فعليه أدى ذلك الى ان المصنع لا يستطيع ان يحافظ على كميات المطلوبة التي يتم توريدها الى الاسواق طيلة ايام الاشهر والسنة مما يسبب خسائر كبيرة وبالوقت الضائع وتاثيره على الموزعين والعملاء والاسواق الي تعتمد عليهم بتوفير المنتج .</a:t>
            </a:r>
            <a:endParaRPr lang="en-US" dirty="0">
              <a:latin typeface="+mj-lt"/>
            </a:endParaRPr>
          </a:p>
          <a:p>
            <a:pPr lvl="0" algn="just" rtl="1"/>
            <a:r>
              <a:rPr lang="ar-IQ" dirty="0">
                <a:latin typeface="+mj-lt"/>
              </a:rPr>
              <a:t>أرتفاع وتقلب أسعار الصرف كان له تأثير على أسعار اعلاف وبالتالي أثر سلبي على تربية المواشي وعلى كميات الحليب الخام المنتجة التي تستخدم كمادة أساسية في الانتاج مما أدى ذلك الى أستخدام الحليب البودر مع الحليب الطازج في الانتاج .</a:t>
            </a:r>
            <a:endParaRPr lang="en-US" dirty="0">
              <a:latin typeface="+mj-lt"/>
            </a:endParaRPr>
          </a:p>
          <a:p>
            <a:pPr lvl="0" algn="just" rtl="1"/>
            <a:r>
              <a:rPr lang="ar-IQ" dirty="0" smtClean="0">
                <a:latin typeface="+mj-lt"/>
              </a:rPr>
              <a:t>قلة </a:t>
            </a:r>
            <a:r>
              <a:rPr lang="ar-IQ" dirty="0">
                <a:latin typeface="+mj-lt"/>
              </a:rPr>
              <a:t>عدد السيارات الخاصة بتسويق المنتجات </a:t>
            </a:r>
            <a:r>
              <a:rPr lang="ar-IQ" dirty="0" smtClean="0">
                <a:latin typeface="+mj-lt"/>
              </a:rPr>
              <a:t>ومدة </a:t>
            </a:r>
            <a:r>
              <a:rPr lang="ar-IQ" dirty="0">
                <a:latin typeface="+mj-lt"/>
              </a:rPr>
              <a:t>صلاحية المنتوجات قليلة </a:t>
            </a:r>
            <a:r>
              <a:rPr lang="ar-IQ" dirty="0" smtClean="0">
                <a:latin typeface="+mj-lt"/>
              </a:rPr>
              <a:t>وذلك لعدم</a:t>
            </a:r>
            <a:r>
              <a:rPr lang="ar-IQ" dirty="0" smtClean="0">
                <a:latin typeface="+mj-lt"/>
              </a:rPr>
              <a:t> </a:t>
            </a:r>
            <a:r>
              <a:rPr lang="ar-IQ" dirty="0">
                <a:latin typeface="+mj-lt"/>
              </a:rPr>
              <a:t>استخدام المواد الحافظة ، اي أن فترة صلاحية المنتوجات قليلة ، هذا ما يسبب قلة توزيع ووصول المنتوجات الى كافة المناطق في المقابل زيادة الطلب عليه من العملاء و تاجر الجملة والمفرد  وهذا ما اثر على طلب المستهلكين.</a:t>
            </a:r>
            <a:endParaRPr lang="en-US" dirty="0">
              <a:latin typeface="+mj-lt"/>
            </a:endParaRPr>
          </a:p>
          <a:p>
            <a:pPr lvl="0" algn="just" rtl="1"/>
            <a:r>
              <a:rPr lang="ar-IQ" dirty="0">
                <a:latin typeface="+mj-lt"/>
              </a:rPr>
              <a:t>انخفاض الكميات الموردة من منتوجات الالبان ابو غريب الى السوق المحلي يعزى ذلك الى ضعف الطاقة كهربائية وضيق السوق المحلي وتكاليف عالية وضعف الخبرة والتخصص واتباع سياسات الباب المفتوح </a:t>
            </a:r>
            <a:r>
              <a:rPr lang="ar-IQ" dirty="0" smtClean="0">
                <a:latin typeface="+mj-lt"/>
              </a:rPr>
              <a:t>للمنتوجات </a:t>
            </a:r>
            <a:r>
              <a:rPr lang="ar-IQ" dirty="0">
                <a:latin typeface="+mj-lt"/>
              </a:rPr>
              <a:t>الاجنبية </a:t>
            </a:r>
            <a:r>
              <a:rPr lang="ar-IQ" dirty="0" smtClean="0">
                <a:latin typeface="+mj-lt"/>
              </a:rPr>
              <a:t>.</a:t>
            </a:r>
          </a:p>
          <a:p>
            <a:pPr algn="just" rtl="1"/>
            <a:r>
              <a:rPr lang="ar-IQ" dirty="0">
                <a:latin typeface="+mj-lt"/>
              </a:rPr>
              <a:t>أظهرت نتائج تحليل </a:t>
            </a:r>
            <a:r>
              <a:rPr lang="en-US" dirty="0">
                <a:latin typeface="+mj-lt"/>
              </a:rPr>
              <a:t>PLS-SEM</a:t>
            </a:r>
            <a:r>
              <a:rPr lang="ar-IQ" dirty="0">
                <a:latin typeface="+mj-lt"/>
              </a:rPr>
              <a:t> أن تأثير سلسلة التوريد </a:t>
            </a:r>
            <a:r>
              <a:rPr lang="ar-IQ" dirty="0" smtClean="0">
                <a:latin typeface="+mj-lt"/>
              </a:rPr>
              <a:t>باكملها على </a:t>
            </a:r>
            <a:r>
              <a:rPr lang="ar-IQ" dirty="0">
                <a:latin typeface="+mj-lt"/>
              </a:rPr>
              <a:t>الميزة التنافسية ضعيف لكن متغيراتها منفردة والتي هي الشراكة الاستراتيجية مع الموردين، الممارسات الرشيقة الداخلية ، تدفق المعلومات ، تدفق المنتجات ، التدفقات المالية  لها تأثير كبير على الميزة التنافسية ،حيث كانت لها تأثير ذو دلالة احصائية عند مستوى معنوية (0.05</a:t>
            </a:r>
            <a:r>
              <a:rPr lang="en-US" dirty="0">
                <a:latin typeface="+mj-lt"/>
              </a:rPr>
              <a:t>a=</a:t>
            </a:r>
            <a:r>
              <a:rPr lang="ar-IQ" dirty="0">
                <a:latin typeface="+mj-lt"/>
              </a:rPr>
              <a:t>) رفض </a:t>
            </a:r>
            <a:r>
              <a:rPr lang="en-US" dirty="0">
                <a:latin typeface="+mj-lt"/>
              </a:rPr>
              <a:t>H0</a:t>
            </a:r>
            <a:r>
              <a:rPr lang="ar-IQ" dirty="0">
                <a:latin typeface="+mj-lt"/>
              </a:rPr>
              <a:t>  </a:t>
            </a:r>
            <a:r>
              <a:rPr lang="ar-IQ" dirty="0" smtClean="0">
                <a:latin typeface="+mj-lt"/>
              </a:rPr>
              <a:t>.</a:t>
            </a:r>
          </a:p>
          <a:p>
            <a:pPr lvl="0" algn="just" rtl="1"/>
            <a:r>
              <a:rPr lang="ar-IQ" dirty="0">
                <a:latin typeface="+mj-lt"/>
              </a:rPr>
              <a:t>أن الشركة العامة لمنتوجات الغذائية / مصانع البان أبو غريب تحقق الميزة التنافسية اولاً: بالجودة  ثم بالمرونة وبعدها التسليم  ثم الكلفة وأخيراً الابداع .</a:t>
            </a:r>
            <a:endParaRPr lang="en-US" dirty="0">
              <a:latin typeface="+mj-lt"/>
            </a:endParaRPr>
          </a:p>
          <a:p>
            <a:pPr algn="just" rtl="1"/>
            <a:endParaRPr lang="en-US" dirty="0">
              <a:latin typeface="+mj-lt"/>
            </a:endParaRPr>
          </a:p>
        </p:txBody>
      </p:sp>
    </p:spTree>
    <p:extLst>
      <p:ext uri="{BB962C8B-B14F-4D97-AF65-F5344CB8AC3E}">
        <p14:creationId xmlns:p14="http://schemas.microsoft.com/office/powerpoint/2010/main" val="3405791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6846"/>
            <a:ext cx="6589199" cy="720080"/>
          </a:xfrm>
        </p:spPr>
        <p:txBody>
          <a:bodyPr anchor="ctr">
            <a:normAutofit/>
          </a:bodyPr>
          <a:lstStyle/>
          <a:p>
            <a:pPr algn="r" rtl="1"/>
            <a:r>
              <a:rPr lang="ar-IQ" sz="2400" b="1" dirty="0"/>
              <a:t>التوصيات </a:t>
            </a:r>
            <a:endParaRPr lang="en-US" sz="2400" b="1" dirty="0"/>
          </a:p>
        </p:txBody>
      </p:sp>
      <p:sp>
        <p:nvSpPr>
          <p:cNvPr id="3" name="Content Placeholder 2"/>
          <p:cNvSpPr>
            <a:spLocks noGrp="1"/>
          </p:cNvSpPr>
          <p:nvPr>
            <p:ph idx="1"/>
          </p:nvPr>
        </p:nvSpPr>
        <p:spPr>
          <a:xfrm>
            <a:off x="1259633" y="764704"/>
            <a:ext cx="7274768" cy="5616624"/>
          </a:xfrm>
        </p:spPr>
        <p:txBody>
          <a:bodyPr anchor="ctr">
            <a:normAutofit fontScale="85000" lnSpcReduction="20000"/>
          </a:bodyPr>
          <a:lstStyle/>
          <a:p>
            <a:pPr lvl="0" algn="just" rtl="1"/>
            <a:r>
              <a:rPr lang="ar-IQ" dirty="0"/>
              <a:t>العمل على شراء عدد من السيارات المبردة الخاصة بالتسويق، والعمل على انشاء مخازن مبردة (برادات) في المحافظات لتسهيل التسويق الى جميع المحافظات وكذلك العمل على زيادة عدد المندوبين ، كل ذلك يساعد على وصول المنتوجات في فترات أسرع الى المحافظات البعيدة نظراً لعدم احتوائها على المواد الحافظة ، وفترة الصلاحية للمنتوجات من أسبوعين الى ثلاث أسابيع لاغلب المنتوجات (ما عدى القشطة مدة الصلاحية أسبوع واحد </a:t>
            </a:r>
            <a:r>
              <a:rPr lang="ar-IQ" dirty="0" smtClean="0"/>
              <a:t>فقط).</a:t>
            </a:r>
            <a:endParaRPr lang="en-US" dirty="0"/>
          </a:p>
          <a:p>
            <a:pPr lvl="0" algn="just" rtl="1"/>
            <a:r>
              <a:rPr lang="ar-IQ" dirty="0"/>
              <a:t>العمل على تعزيز أدارة سلسلة التوريد للشركة العامة للمنتوجات الغذائية / مصانع ألبان ابو غريب من خلال الشراكة الاستراتيجية مع الموردين، الممارسات الرشيقة الداخلية ، تدفق المعلومات ، تدفق المنتجات ، التدفقات المالية  ، لما لها أهمية في العمل على زيادة الميزة التنافسية وزيادة الحصة السوقية لمنتوجات الالبان مصانع البان ابو غريب في السوق المحلية وزيادة تنافسيتها مع المنتجات المستوردة المنافسة لها في السوق المحلية من خلال ( الكلفة ، الجودة ،المرونة، التسليم ،</a:t>
            </a:r>
            <a:r>
              <a:rPr lang="ar-IQ" dirty="0" smtClean="0"/>
              <a:t>الابداع).</a:t>
            </a:r>
            <a:endParaRPr lang="en-US" dirty="0"/>
          </a:p>
          <a:p>
            <a:pPr lvl="0" algn="just" rtl="1"/>
            <a:r>
              <a:rPr lang="ar-IQ" dirty="0"/>
              <a:t>تفعيل دور الارشاد الانتاجي لتدريب المنتجين على استخدام الأساليب التكنلوجية الحديثة  في الإنتاج اسوة بالعالم المتطور والمتخصص بصناعة الالبان مادة حليب الخام وإعادة وتأهيل وتدريب عمال مصانع </a:t>
            </a:r>
            <a:r>
              <a:rPr lang="ar-IQ" dirty="0" smtClean="0"/>
              <a:t>الالبان. </a:t>
            </a:r>
            <a:endParaRPr lang="en-US" dirty="0"/>
          </a:p>
          <a:p>
            <a:pPr lvl="0" algn="just" rtl="1"/>
            <a:r>
              <a:rPr lang="ar-IQ" dirty="0"/>
              <a:t>الدعم الحكومي لمنتجين ومربين المواشي من ناحية توفير القروض واستيراد المواشي ذات انتاجية عالية وتوفير الاعلاف الخضراء والخدمات البيطرية واستغلال المناطق القريبة من مصانع الالبان لتوفير الحليب الخام بكميات أكبر وأجود ممايعمل على جودة المنتج الحكومي بتكاليف </a:t>
            </a:r>
            <a:r>
              <a:rPr lang="ar-IQ" dirty="0" smtClean="0"/>
              <a:t>أقل.</a:t>
            </a:r>
            <a:endParaRPr lang="en-US" dirty="0"/>
          </a:p>
          <a:p>
            <a:pPr lvl="0" algn="just" rtl="1"/>
            <a:r>
              <a:rPr lang="ar-IQ" dirty="0"/>
              <a:t>زيادة السعة الانتاجية وذلك بادخال مكائن حديثة بدلاً من القديمة لزيادة الانتاج وتقليل التكاليف وللمحافظة على الانتاج والتوزيع طيلة ايام السنة ولتقليل تذبذب الانتاج ، والتوزيع لكافة المناطق والمحافظات عن طريق زيادة عدد سيارات </a:t>
            </a:r>
            <a:r>
              <a:rPr lang="ar-IQ" dirty="0" smtClean="0"/>
              <a:t>التوزيع.</a:t>
            </a:r>
            <a:endParaRPr lang="en-US" dirty="0"/>
          </a:p>
          <a:p>
            <a:pPr lvl="0" algn="just" rtl="1"/>
            <a:r>
              <a:rPr lang="ar-IQ" dirty="0"/>
              <a:t>العمل على تقليل التكاليف بالاعتماد على اجهزة الحديثة واستخدام اساليب التكنلوجية وتقليل الاعتماد على استيراد المستلزمات الاولية ومواد التغليف والتعبئة من الخارج وقوة العلاقات من موردين ومنتجين وعملاء يعمل على تقليل تكاليف  وكذلك العمل على توفير عدد أكثر من السيارات المبردة الخاصة بتوزيع </a:t>
            </a:r>
            <a:r>
              <a:rPr lang="ar-IQ" dirty="0" smtClean="0"/>
              <a:t>المنتجات.</a:t>
            </a:r>
            <a:endParaRPr lang="en-US" dirty="0"/>
          </a:p>
        </p:txBody>
      </p:sp>
    </p:spTree>
    <p:extLst>
      <p:ext uri="{BB962C8B-B14F-4D97-AF65-F5344CB8AC3E}">
        <p14:creationId xmlns:p14="http://schemas.microsoft.com/office/powerpoint/2010/main" val="2841307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36912"/>
            <a:ext cx="8229600" cy="1143000"/>
          </a:xfrm>
        </p:spPr>
        <p:txBody>
          <a:bodyPr anchor="ctr"/>
          <a:lstStyle/>
          <a:p>
            <a:pPr algn="ctr" rtl="1"/>
            <a:r>
              <a:rPr lang="ar-IQ" b="1" dirty="0" smtClean="0"/>
              <a:t>شكرا لأصغائكم</a:t>
            </a:r>
            <a:endParaRPr lang="en-US" b="1" dirty="0"/>
          </a:p>
        </p:txBody>
      </p:sp>
    </p:spTree>
    <p:extLst>
      <p:ext uri="{BB962C8B-B14F-4D97-AF65-F5344CB8AC3E}">
        <p14:creationId xmlns:p14="http://schemas.microsoft.com/office/powerpoint/2010/main" val="4149275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45201" y="624110"/>
            <a:ext cx="6589199" cy="716658"/>
          </a:xfrm>
        </p:spPr>
        <p:txBody>
          <a:bodyPr>
            <a:normAutofit/>
          </a:bodyPr>
          <a:lstStyle/>
          <a:p>
            <a:pPr algn="r"/>
            <a:r>
              <a:rPr lang="ar-IQ" sz="2400" b="1" dirty="0"/>
              <a:t>مشكلة </a:t>
            </a:r>
            <a:r>
              <a:rPr lang="ar-IQ" sz="2400" b="1" dirty="0" smtClean="0"/>
              <a:t>البحث</a:t>
            </a:r>
            <a:endParaRPr lang="ar-IQ" sz="2400" b="1" dirty="0"/>
          </a:p>
        </p:txBody>
      </p:sp>
      <p:sp>
        <p:nvSpPr>
          <p:cNvPr id="3" name="عنصر نائب للمحتوى 2"/>
          <p:cNvSpPr>
            <a:spLocks noGrp="1"/>
          </p:cNvSpPr>
          <p:nvPr>
            <p:ph idx="1"/>
          </p:nvPr>
        </p:nvSpPr>
        <p:spPr>
          <a:xfrm>
            <a:off x="1403649" y="1268760"/>
            <a:ext cx="7130752" cy="5112568"/>
          </a:xfrm>
        </p:spPr>
        <p:txBody>
          <a:bodyPr anchor="ctr">
            <a:normAutofit/>
          </a:bodyPr>
          <a:lstStyle/>
          <a:p>
            <a:pPr algn="just" rtl="1"/>
            <a:r>
              <a:rPr lang="ar-IQ" sz="2000" dirty="0"/>
              <a:t>تشير عدد من الدراسات بان الشركة العامة لمنتوجات </a:t>
            </a:r>
            <a:r>
              <a:rPr lang="ar-IQ" sz="2000" dirty="0" smtClean="0"/>
              <a:t>الغذائية/ </a:t>
            </a:r>
            <a:r>
              <a:rPr lang="ar-IQ" sz="2000" dirty="0"/>
              <a:t>مصانع </a:t>
            </a:r>
            <a:r>
              <a:rPr lang="ar-IQ" sz="2000" dirty="0" smtClean="0"/>
              <a:t>ألبان - </a:t>
            </a:r>
            <a:r>
              <a:rPr lang="ar-IQ" sz="2000" dirty="0"/>
              <a:t>ابو غريب تعاني من مشاكل عديدة </a:t>
            </a:r>
            <a:r>
              <a:rPr lang="ar-IQ" sz="2000" dirty="0" smtClean="0"/>
              <a:t>سببت </a:t>
            </a:r>
            <a:r>
              <a:rPr lang="ar-IQ" sz="2000" dirty="0"/>
              <a:t>لها انخفاضًا كبيراً في </a:t>
            </a:r>
            <a:r>
              <a:rPr lang="ar-IQ" sz="2000" dirty="0" smtClean="0"/>
              <a:t>أدائها، </a:t>
            </a:r>
          </a:p>
          <a:p>
            <a:pPr algn="just" rtl="1"/>
            <a:r>
              <a:rPr lang="ar-IQ" sz="2000" dirty="0" smtClean="0"/>
              <a:t>وان </a:t>
            </a:r>
            <a:r>
              <a:rPr lang="ar-IQ" sz="2000" dirty="0"/>
              <a:t>انخفاض الميزة التنافسية لمنتوجات الشركة العامة </a:t>
            </a:r>
            <a:r>
              <a:rPr lang="ar-IQ" sz="2000" dirty="0" smtClean="0"/>
              <a:t>لمنتوجات الغذائية  </a:t>
            </a:r>
            <a:r>
              <a:rPr lang="ar-IQ" sz="2000" dirty="0"/>
              <a:t>بسبب ضعف أداء سلسلة التوريد الخاصة </a:t>
            </a:r>
            <a:r>
              <a:rPr lang="ar-IQ" sz="2000" dirty="0" smtClean="0"/>
              <a:t>بمنتجاتها،</a:t>
            </a:r>
          </a:p>
          <a:p>
            <a:pPr algn="just" rtl="1"/>
            <a:r>
              <a:rPr lang="ar-IQ" sz="2000" dirty="0" smtClean="0"/>
              <a:t>وإن </a:t>
            </a:r>
            <a:r>
              <a:rPr lang="ar-IQ" sz="2000" dirty="0"/>
              <a:t>جودة الخدمات اللوجستية للشركة ليست بالمستوى </a:t>
            </a:r>
            <a:r>
              <a:rPr lang="ar-IQ" sz="2000" dirty="0" smtClean="0"/>
              <a:t>المطلوب، </a:t>
            </a:r>
          </a:p>
          <a:p>
            <a:pPr algn="just" rtl="1"/>
            <a:r>
              <a:rPr lang="ar-IQ" sz="2000" dirty="0" smtClean="0"/>
              <a:t>بناءا عليه نلاحظ  </a:t>
            </a:r>
            <a:r>
              <a:rPr lang="ar-IQ" sz="2000" dirty="0"/>
              <a:t>انخفاض الانتاج المحلي من الالبان </a:t>
            </a:r>
            <a:r>
              <a:rPr lang="ar-IQ" sz="2000" dirty="0" smtClean="0"/>
              <a:t>ولذلك أثر </a:t>
            </a:r>
            <a:r>
              <a:rPr lang="ar-IQ" sz="2000" dirty="0"/>
              <a:t>سلبي في تحقيق الاكتفاء الذاتي وزيادة الاعتماد على المنتجات  </a:t>
            </a:r>
            <a:r>
              <a:rPr lang="ar-IQ" sz="2000" dirty="0" smtClean="0"/>
              <a:t>الاجنبية.</a:t>
            </a:r>
          </a:p>
          <a:p>
            <a:pPr algn="just" rtl="1"/>
            <a:r>
              <a:rPr lang="ar-IQ" sz="2000" dirty="0" smtClean="0"/>
              <a:t>انطلاقا </a:t>
            </a:r>
            <a:r>
              <a:rPr lang="ar-IQ" sz="2000" dirty="0"/>
              <a:t>من هذه الحقائق والمؤشرات تم </a:t>
            </a:r>
            <a:r>
              <a:rPr lang="ar-IQ" sz="2000" dirty="0" smtClean="0"/>
              <a:t>اختيار </a:t>
            </a:r>
            <a:r>
              <a:rPr lang="ar-IQ" sz="2000" dirty="0"/>
              <a:t>مشكلة البحث عن الطرق والاساليب اللازمة لتحسين أدائها من خلال تحسين سلسلة التوريد </a:t>
            </a:r>
            <a:r>
              <a:rPr lang="ar-IQ" sz="2000" dirty="0" smtClean="0"/>
              <a:t>فيها، </a:t>
            </a:r>
            <a:r>
              <a:rPr lang="ar-IQ" sz="2000" dirty="0"/>
              <a:t>وهل تسهم أنشطة ادارة سلسلة التوريد في تحقيق الميزة التنافسية للشركة؟ </a:t>
            </a:r>
          </a:p>
        </p:txBody>
      </p:sp>
    </p:spTree>
    <p:extLst>
      <p:ext uri="{BB962C8B-B14F-4D97-AF65-F5344CB8AC3E}">
        <p14:creationId xmlns:p14="http://schemas.microsoft.com/office/powerpoint/2010/main" val="1244056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07704" y="476672"/>
            <a:ext cx="6589199" cy="788666"/>
          </a:xfrm>
        </p:spPr>
        <p:txBody>
          <a:bodyPr>
            <a:normAutofit/>
          </a:bodyPr>
          <a:lstStyle/>
          <a:p>
            <a:pPr algn="r"/>
            <a:r>
              <a:rPr lang="ar-IQ" sz="2400" b="1" dirty="0"/>
              <a:t>هدف </a:t>
            </a:r>
            <a:r>
              <a:rPr lang="ar-IQ" sz="2400" b="1" dirty="0" smtClean="0"/>
              <a:t>البحث</a:t>
            </a:r>
            <a:endParaRPr lang="ar-IQ" sz="2400" b="1" dirty="0"/>
          </a:p>
        </p:txBody>
      </p:sp>
      <p:sp>
        <p:nvSpPr>
          <p:cNvPr id="3" name="عنصر نائب للمحتوى 2"/>
          <p:cNvSpPr>
            <a:spLocks noGrp="1"/>
          </p:cNvSpPr>
          <p:nvPr>
            <p:ph idx="1"/>
          </p:nvPr>
        </p:nvSpPr>
        <p:spPr>
          <a:xfrm>
            <a:off x="1187624" y="1124744"/>
            <a:ext cx="7346776" cy="2664296"/>
          </a:xfrm>
        </p:spPr>
        <p:txBody>
          <a:bodyPr anchor="ctr">
            <a:normAutofit fontScale="92500" lnSpcReduction="10000"/>
          </a:bodyPr>
          <a:lstStyle/>
          <a:p>
            <a:pPr marL="0" indent="0" algn="just" rtl="1">
              <a:buNone/>
            </a:pPr>
            <a:r>
              <a:rPr lang="ar-IQ" sz="1600" b="1" dirty="0" smtClean="0"/>
              <a:t>يهدف </a:t>
            </a:r>
            <a:r>
              <a:rPr lang="ar-IQ" sz="1600" b="1" dirty="0"/>
              <a:t>البحث الى كيفية تحسين الميزة التنافسية لمنتجات الشركة العامة لمنتوجات </a:t>
            </a:r>
            <a:r>
              <a:rPr lang="ar-IQ" sz="1600" b="1" dirty="0" smtClean="0"/>
              <a:t>الغذائية/ </a:t>
            </a:r>
            <a:r>
              <a:rPr lang="ar-IQ" sz="1600" b="1" dirty="0"/>
              <a:t>مصانع البان ابو </a:t>
            </a:r>
            <a:r>
              <a:rPr lang="ar-IQ" sz="1600" b="1" dirty="0" smtClean="0"/>
              <a:t>غريب، </a:t>
            </a:r>
            <a:r>
              <a:rPr lang="ar-IQ" sz="1600" b="1" dirty="0"/>
              <a:t>من خلال تحسين سلسلة التوريد أو ايجاد نقاط </a:t>
            </a:r>
            <a:r>
              <a:rPr lang="ar-IQ" sz="1600" b="1" dirty="0" smtClean="0"/>
              <a:t>الخلل </a:t>
            </a:r>
            <a:r>
              <a:rPr lang="ar-IQ" sz="1600" b="1" dirty="0"/>
              <a:t>في سلسلة التوريد ما ينعكس لاحقاً على الميزة التنافسية لمنتجات </a:t>
            </a:r>
            <a:r>
              <a:rPr lang="ar-IQ" sz="1600" b="1" dirty="0" smtClean="0"/>
              <a:t>الشركة، </a:t>
            </a:r>
            <a:r>
              <a:rPr lang="ar-IQ" sz="1600" b="1" dirty="0"/>
              <a:t>من خلال </a:t>
            </a:r>
            <a:r>
              <a:rPr lang="ar-IQ" sz="1600" b="1" dirty="0" smtClean="0"/>
              <a:t>الاتي:</a:t>
            </a:r>
            <a:endParaRPr lang="ar-IQ" sz="1600" b="1" dirty="0"/>
          </a:p>
          <a:p>
            <a:pPr marL="514350" indent="-514350" algn="just" rtl="1">
              <a:buFont typeface="+mj-lt"/>
              <a:buAutoNum type="arabicParenR"/>
            </a:pPr>
            <a:r>
              <a:rPr lang="ar-IQ" sz="1600" b="1" dirty="0" smtClean="0"/>
              <a:t>توضيح </a:t>
            </a:r>
            <a:r>
              <a:rPr lang="ar-IQ" sz="1600" b="1" dirty="0"/>
              <a:t>انشطة ادارة سلسلة التوريد ومتطلبات تنفيذها وتحديد أهم المعوقات والمشكلات التي تواجه </a:t>
            </a:r>
            <a:r>
              <a:rPr lang="ar-IQ" sz="1600" b="1" dirty="0" smtClean="0"/>
              <a:t>تحقيقها.</a:t>
            </a:r>
            <a:endParaRPr lang="ar-IQ" sz="1600" b="1" dirty="0"/>
          </a:p>
          <a:p>
            <a:pPr marL="514350" indent="-514350" algn="just" rtl="1">
              <a:buFont typeface="+mj-lt"/>
              <a:buAutoNum type="arabicParenR"/>
            </a:pPr>
            <a:r>
              <a:rPr lang="ar-IQ" sz="1600" b="1" dirty="0" smtClean="0"/>
              <a:t>تحديد </a:t>
            </a:r>
            <a:r>
              <a:rPr lang="ar-IQ" sz="1600" b="1" dirty="0"/>
              <a:t>نقاط القوة والضعف للشركة العامة لمنتوجات </a:t>
            </a:r>
            <a:r>
              <a:rPr lang="ar-IQ" sz="1600" b="1" dirty="0" smtClean="0"/>
              <a:t>الغذائية/ </a:t>
            </a:r>
            <a:r>
              <a:rPr lang="ar-IQ" sz="1600" b="1" dirty="0"/>
              <a:t>مصانع ألبان أبو </a:t>
            </a:r>
            <a:r>
              <a:rPr lang="ar-IQ" sz="1600" b="1" dirty="0" smtClean="0"/>
              <a:t>غريب.</a:t>
            </a:r>
            <a:endParaRPr lang="ar-IQ" sz="1600" b="1" dirty="0"/>
          </a:p>
          <a:p>
            <a:pPr marL="514350" indent="-514350" algn="just" rtl="1">
              <a:buFont typeface="+mj-lt"/>
              <a:buAutoNum type="arabicParenR"/>
            </a:pPr>
            <a:r>
              <a:rPr lang="ar-IQ" sz="1600" b="1" dirty="0" smtClean="0"/>
              <a:t>تحديد </a:t>
            </a:r>
            <a:r>
              <a:rPr lang="ar-IQ" sz="1600" b="1" dirty="0"/>
              <a:t>طبيعة العلاقة والاثر بين أنشطة أدارة سلسلة التوريد والميزة </a:t>
            </a:r>
            <a:r>
              <a:rPr lang="ar-IQ" sz="1600" b="1" dirty="0" smtClean="0"/>
              <a:t>التنافسية.</a:t>
            </a:r>
            <a:endParaRPr lang="ar-IQ" sz="1600" b="1" dirty="0"/>
          </a:p>
        </p:txBody>
      </p:sp>
      <p:sp>
        <p:nvSpPr>
          <p:cNvPr id="5" name="عنوان 1"/>
          <p:cNvSpPr txBox="1">
            <a:spLocks/>
          </p:cNvSpPr>
          <p:nvPr/>
        </p:nvSpPr>
        <p:spPr>
          <a:xfrm>
            <a:off x="1907704" y="3861048"/>
            <a:ext cx="6589199" cy="64807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ar-IQ" sz="2400" b="1" dirty="0" smtClean="0"/>
              <a:t>فرضية البحث</a:t>
            </a:r>
            <a:endParaRPr lang="ar-IQ" sz="2400" b="1" dirty="0"/>
          </a:p>
        </p:txBody>
      </p:sp>
      <p:sp>
        <p:nvSpPr>
          <p:cNvPr id="6" name="عنصر نائب للمحتوى 2"/>
          <p:cNvSpPr txBox="1">
            <a:spLocks/>
          </p:cNvSpPr>
          <p:nvPr/>
        </p:nvSpPr>
        <p:spPr>
          <a:xfrm>
            <a:off x="1187624" y="4365104"/>
            <a:ext cx="7338333" cy="1800200"/>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rtl="1"/>
            <a:r>
              <a:rPr lang="ar-IQ" sz="1600" b="1" dirty="0" smtClean="0"/>
              <a:t>انطلق البحث من فرضية مفادها ان الميزة التنافسية لمنتجات الالبان تتأثر ايجابيا بسلسلة توريد منتجات الالبان، اي توجد علاقة ارتباط معنوية بين انشطة ادارة سلسلة التوريد مجتمعة مع التميز </a:t>
            </a:r>
            <a:r>
              <a:rPr lang="ar-IQ" sz="1600" b="1" dirty="0" smtClean="0">
                <a:solidFill>
                  <a:srgbClr val="FF0000"/>
                </a:solidFill>
              </a:rPr>
              <a:t>اللوجستي</a:t>
            </a:r>
            <a:r>
              <a:rPr lang="ar-IQ" sz="1600" b="1" dirty="0" smtClean="0"/>
              <a:t>، كذلك توجد علاقة ارتباط معنوي لأنشطة ادارة سلسلة التوريد منفردة والتميز </a:t>
            </a:r>
            <a:r>
              <a:rPr lang="ar-IQ" sz="1600" b="1" dirty="0" smtClean="0">
                <a:solidFill>
                  <a:srgbClr val="FF0000"/>
                </a:solidFill>
              </a:rPr>
              <a:t>اللوجستي</a:t>
            </a:r>
            <a:r>
              <a:rPr lang="ar-IQ" sz="1600" b="1" dirty="0" smtClean="0"/>
              <a:t>. </a:t>
            </a:r>
            <a:endParaRPr lang="ar-IQ" sz="1600" b="1" dirty="0"/>
          </a:p>
        </p:txBody>
      </p:sp>
    </p:spTree>
    <p:extLst>
      <p:ext uri="{BB962C8B-B14F-4D97-AF65-F5344CB8AC3E}">
        <p14:creationId xmlns:p14="http://schemas.microsoft.com/office/powerpoint/2010/main" val="175912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45201" y="624110"/>
            <a:ext cx="6589199" cy="788666"/>
          </a:xfrm>
        </p:spPr>
        <p:txBody>
          <a:bodyPr>
            <a:normAutofit/>
          </a:bodyPr>
          <a:lstStyle/>
          <a:p>
            <a:pPr algn="r"/>
            <a:r>
              <a:rPr lang="ar-IQ" sz="2400" b="1" dirty="0"/>
              <a:t>مصادر </a:t>
            </a:r>
            <a:r>
              <a:rPr lang="ar-IQ" sz="2400" b="1" dirty="0" smtClean="0"/>
              <a:t>البيانات</a:t>
            </a:r>
            <a:endParaRPr lang="ar-IQ" sz="2400" b="1" dirty="0"/>
          </a:p>
        </p:txBody>
      </p:sp>
      <p:sp>
        <p:nvSpPr>
          <p:cNvPr id="3" name="عنصر نائب للمحتوى 2"/>
          <p:cNvSpPr>
            <a:spLocks noGrp="1"/>
          </p:cNvSpPr>
          <p:nvPr>
            <p:ph idx="1"/>
          </p:nvPr>
        </p:nvSpPr>
        <p:spPr>
          <a:xfrm>
            <a:off x="1403649" y="1484784"/>
            <a:ext cx="7130752" cy="4752528"/>
          </a:xfrm>
        </p:spPr>
        <p:txBody>
          <a:bodyPr anchor="ctr">
            <a:normAutofit lnSpcReduction="10000"/>
          </a:bodyPr>
          <a:lstStyle/>
          <a:p>
            <a:pPr algn="just" rtl="1"/>
            <a:r>
              <a:rPr lang="ar-IQ" sz="2000" b="1" dirty="0" smtClean="0"/>
              <a:t>البيانات الاولية -</a:t>
            </a:r>
            <a:r>
              <a:rPr lang="en-US" sz="2000" b="1" dirty="0" smtClean="0"/>
              <a:t>Primary Data </a:t>
            </a:r>
            <a:r>
              <a:rPr lang="ar-IQ" sz="2000" b="1" dirty="0" smtClean="0"/>
              <a:t>: </a:t>
            </a:r>
            <a:r>
              <a:rPr lang="ar-IQ" sz="2000" dirty="0" smtClean="0"/>
              <a:t>تمثل </a:t>
            </a:r>
            <a:r>
              <a:rPr lang="ar-IQ" sz="2000" dirty="0"/>
              <a:t>البيانات التي تم الحصول عليها من خلال تصميم استمارة الاستبانة </a:t>
            </a:r>
            <a:r>
              <a:rPr lang="ar-IQ" sz="2000" dirty="0" smtClean="0"/>
              <a:t>تعد لتحقيق </a:t>
            </a:r>
            <a:r>
              <a:rPr lang="ar-IQ" sz="2000" dirty="0"/>
              <a:t>الغرض من </a:t>
            </a:r>
            <a:r>
              <a:rPr lang="ar-IQ" sz="2000" dirty="0" smtClean="0"/>
              <a:t>الدراسة، </a:t>
            </a:r>
            <a:r>
              <a:rPr lang="ar-IQ" sz="2000" dirty="0"/>
              <a:t>حيث </a:t>
            </a:r>
            <a:r>
              <a:rPr lang="ar-IQ" sz="2000" dirty="0" smtClean="0"/>
              <a:t>تم </a:t>
            </a:r>
            <a:r>
              <a:rPr lang="ar-IQ" sz="2000" dirty="0"/>
              <a:t>تصميم استمارة </a:t>
            </a:r>
            <a:r>
              <a:rPr lang="ar-IQ" sz="2000" dirty="0" smtClean="0"/>
              <a:t>استبانة </a:t>
            </a:r>
            <a:r>
              <a:rPr lang="ar-IQ" sz="2000" dirty="0"/>
              <a:t>لقياس متغيرات الدراسة </a:t>
            </a:r>
            <a:r>
              <a:rPr lang="ar-IQ" sz="2000" dirty="0" smtClean="0"/>
              <a:t>المنسجمة </a:t>
            </a:r>
            <a:r>
              <a:rPr lang="ar-IQ" sz="2000" dirty="0"/>
              <a:t>مع بيئة وافراد الميدان المبحوث (وفق مقياس </a:t>
            </a:r>
            <a:r>
              <a:rPr lang="ar-IQ" sz="2000" dirty="0" smtClean="0"/>
              <a:t>ليكرت الخماسي)، </a:t>
            </a:r>
            <a:r>
              <a:rPr lang="ar-IQ" sz="2000" dirty="0"/>
              <a:t>كذلك عمل </a:t>
            </a:r>
            <a:r>
              <a:rPr lang="ar-IQ" sz="2000" dirty="0" smtClean="0"/>
              <a:t>مقابلة </a:t>
            </a:r>
            <a:r>
              <a:rPr lang="ar-IQ" sz="2000" dirty="0"/>
              <a:t>شخصية مع المدراء الانتاج والاقسام </a:t>
            </a:r>
            <a:r>
              <a:rPr lang="ar-IQ" sz="2000" dirty="0" smtClean="0"/>
              <a:t>والشعب ، والمخازن المسؤلين عن أدارة الشركة العامة للمنتجات الغذائية / مصانع البان ابو غريب والمتضمن ثلاث مصانع هي مصنع الرافدين ومصنع دجلة ومصنع الفرات ، حيث تم أخذ عينة متكونة من 90 أستمارة . </a:t>
            </a:r>
          </a:p>
          <a:p>
            <a:pPr algn="just" rtl="1"/>
            <a:r>
              <a:rPr lang="ar-IQ" sz="2000" b="1" dirty="0" smtClean="0"/>
              <a:t>البيانات </a:t>
            </a:r>
            <a:r>
              <a:rPr lang="ar-IQ" sz="2000" b="1" dirty="0"/>
              <a:t>الثانوية </a:t>
            </a:r>
            <a:r>
              <a:rPr lang="en-US" sz="2000" b="1" dirty="0"/>
              <a:t>Secondary Data </a:t>
            </a:r>
            <a:r>
              <a:rPr lang="en-US" sz="2000" b="1" dirty="0" smtClean="0"/>
              <a:t>-</a:t>
            </a:r>
            <a:r>
              <a:rPr lang="ar-IQ" sz="2000" b="1" dirty="0" smtClean="0"/>
              <a:t>: </a:t>
            </a:r>
            <a:r>
              <a:rPr lang="ar-IQ" sz="2000" dirty="0" smtClean="0"/>
              <a:t>تمثل </a:t>
            </a:r>
            <a:r>
              <a:rPr lang="ar-IQ" sz="2000" dirty="0"/>
              <a:t>البيانات التي تم الحصول عليها من المؤسسات والهيئات الرسمية المتخصصة في جمع البيانات الاحصائية مثل وزارة التخطيط – الجهاز المركزي </a:t>
            </a:r>
            <a:r>
              <a:rPr lang="ar-IQ" sz="2000" dirty="0" smtClean="0"/>
              <a:t>للإحصاء، </a:t>
            </a:r>
            <a:r>
              <a:rPr lang="ar-IQ" sz="2000" dirty="0"/>
              <a:t>وزارة </a:t>
            </a:r>
            <a:r>
              <a:rPr lang="ar-IQ" sz="2000" dirty="0" smtClean="0"/>
              <a:t>الزراعة، </a:t>
            </a:r>
            <a:r>
              <a:rPr lang="ar-IQ" sz="2000" dirty="0"/>
              <a:t>وزارة </a:t>
            </a:r>
            <a:r>
              <a:rPr lang="ar-IQ" sz="2000" dirty="0" smtClean="0"/>
              <a:t>الصناعة. </a:t>
            </a:r>
            <a:r>
              <a:rPr lang="ar-IQ" sz="2000" dirty="0"/>
              <a:t>كذلك من الرسائل والاطاريح الجامعية والبحوث العلمية والمنشورات التابعة لمنظمات الدولية </a:t>
            </a:r>
            <a:r>
              <a:rPr lang="ar-IQ" sz="2000" dirty="0" smtClean="0"/>
              <a:t>مثل منظمة الاغذية والزراعة العالمية (</a:t>
            </a:r>
            <a:r>
              <a:rPr lang="en-US" sz="2000" dirty="0" smtClean="0"/>
              <a:t>FAO</a:t>
            </a:r>
            <a:r>
              <a:rPr lang="ar-IQ" sz="2000" dirty="0" smtClean="0"/>
              <a:t>).</a:t>
            </a:r>
            <a:endParaRPr lang="ar-IQ" sz="2000" dirty="0"/>
          </a:p>
        </p:txBody>
      </p:sp>
    </p:spTree>
    <p:extLst>
      <p:ext uri="{BB962C8B-B14F-4D97-AF65-F5344CB8AC3E}">
        <p14:creationId xmlns:p14="http://schemas.microsoft.com/office/powerpoint/2010/main" val="567705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45201" y="476672"/>
            <a:ext cx="6589199" cy="1008112"/>
          </a:xfrm>
        </p:spPr>
        <p:txBody>
          <a:bodyPr>
            <a:noAutofit/>
          </a:bodyPr>
          <a:lstStyle/>
          <a:p>
            <a:pPr algn="just" rtl="1"/>
            <a:r>
              <a:rPr lang="ar-IQ" sz="2400" b="1" dirty="0"/>
              <a:t>واقع الانتاج والاستهلاك والاستيراد لمنتوجات الالبان في العراق</a:t>
            </a:r>
          </a:p>
        </p:txBody>
      </p:sp>
      <p:sp>
        <p:nvSpPr>
          <p:cNvPr id="3" name="عنصر نائب للمحتوى 2"/>
          <p:cNvSpPr>
            <a:spLocks noGrp="1"/>
          </p:cNvSpPr>
          <p:nvPr>
            <p:ph idx="1"/>
          </p:nvPr>
        </p:nvSpPr>
        <p:spPr>
          <a:xfrm>
            <a:off x="1259633" y="1484784"/>
            <a:ext cx="7274768" cy="4896544"/>
          </a:xfrm>
        </p:spPr>
        <p:txBody>
          <a:bodyPr anchor="ctr">
            <a:normAutofit fontScale="92500" lnSpcReduction="20000"/>
          </a:bodyPr>
          <a:lstStyle/>
          <a:p>
            <a:pPr algn="just" rtl="1"/>
            <a:r>
              <a:rPr lang="ar-IQ" dirty="0" smtClean="0"/>
              <a:t>ان التطور </a:t>
            </a:r>
            <a:r>
              <a:rPr lang="ar-IQ" dirty="0"/>
              <a:t>السريع الذي يتسم به الواقع المحلي للمجتمع العراقي في النواحي جميعها ، وزيادة عدد السكان وما يرافقه من زيادة في أحتياجتهم الغذائية يتطلب توافر كميات كبيرة من الحليب ومنتجاته الاخرى بأنواع متعددة وبصفات  جيدة تفي بحاجات ومتطلبات المستهلك ، وبالشروط الصحية المقبولة وبالصورة نفسها التي تتوافر في الدول المتقدمة ، ان هذه المتطلبات تستلزم الاتجاه نحو الإفادة من التطورات الحديثة في صناعة الالبان لزيادة كميات الانتاج وتنظيمها في ضوء رغبات المستهلك بهدف الوصول الى مستوى الاكتفاء الذاتي </a:t>
            </a:r>
            <a:endParaRPr lang="ar-IQ" dirty="0" smtClean="0"/>
          </a:p>
          <a:p>
            <a:pPr algn="just" rtl="1"/>
            <a:r>
              <a:rPr lang="ar-IQ" dirty="0" smtClean="0"/>
              <a:t>يتبين من البيانات التي تم جمعها من البيانات الثانوية ان </a:t>
            </a:r>
            <a:r>
              <a:rPr lang="ar-IQ" dirty="0"/>
              <a:t>انتاج الحليب قد سجل خلال المدة (</a:t>
            </a:r>
            <a:r>
              <a:rPr lang="ar-IQ" dirty="0" smtClean="0"/>
              <a:t>1990 - 2021</a:t>
            </a:r>
            <a:r>
              <a:rPr lang="ar-IQ" dirty="0"/>
              <a:t>) متوسط قدرة (78307) طن وكان معدل النمو خلال نفس المدة </a:t>
            </a:r>
            <a:r>
              <a:rPr lang="ar-IQ" dirty="0" smtClean="0"/>
              <a:t>(%</a:t>
            </a:r>
            <a:r>
              <a:rPr lang="ar-IQ" dirty="0"/>
              <a:t>3.8 </a:t>
            </a:r>
            <a:r>
              <a:rPr lang="ar-IQ" dirty="0" smtClean="0"/>
              <a:t>-) </a:t>
            </a:r>
            <a:r>
              <a:rPr lang="ar-IQ" dirty="0"/>
              <a:t>تغيراً </a:t>
            </a:r>
            <a:r>
              <a:rPr lang="ar-IQ" dirty="0" smtClean="0"/>
              <a:t>سلبياً،</a:t>
            </a:r>
          </a:p>
          <a:p>
            <a:pPr algn="just" rtl="1"/>
            <a:r>
              <a:rPr lang="ar-IQ" dirty="0" smtClean="0"/>
              <a:t>وان انتاج </a:t>
            </a:r>
            <a:r>
              <a:rPr lang="ar-IQ" dirty="0"/>
              <a:t>الجبن سجل خلال المدة (1990- 2021) متوسط </a:t>
            </a:r>
            <a:r>
              <a:rPr lang="ar-IQ" dirty="0" smtClean="0"/>
              <a:t>قدره (26971) طن، </a:t>
            </a:r>
            <a:r>
              <a:rPr lang="ar-IQ" dirty="0"/>
              <a:t>وبمعدل نمو خلال نفس المدة (%4.5-</a:t>
            </a:r>
            <a:r>
              <a:rPr lang="ar-IQ" dirty="0" smtClean="0"/>
              <a:t>)،</a:t>
            </a:r>
          </a:p>
          <a:p>
            <a:pPr algn="just" rtl="1"/>
            <a:r>
              <a:rPr lang="ar-IQ" dirty="0" smtClean="0"/>
              <a:t>أما </a:t>
            </a:r>
            <a:r>
              <a:rPr lang="ar-IQ" dirty="0"/>
              <a:t>انتاج الزبد سجل خلال المدة (1990-2021) متوسط قدره </a:t>
            </a:r>
            <a:r>
              <a:rPr lang="ar-IQ" dirty="0" smtClean="0"/>
              <a:t>(4825) </a:t>
            </a:r>
            <a:r>
              <a:rPr lang="ar-IQ" dirty="0"/>
              <a:t>طن وبمعدل نمو (%9.5-</a:t>
            </a:r>
            <a:r>
              <a:rPr lang="ar-IQ" dirty="0" smtClean="0"/>
              <a:t>)،</a:t>
            </a:r>
          </a:p>
          <a:p>
            <a:pPr algn="just" rtl="1"/>
            <a:r>
              <a:rPr lang="ar-IQ" dirty="0" smtClean="0"/>
              <a:t>وإن اجمالي </a:t>
            </a:r>
            <a:r>
              <a:rPr lang="ar-IQ" dirty="0"/>
              <a:t>انتاج الالبان خلال مدة (1990-2021) متوسط قدره (97091) طن وبمعدل نمو (%2.5-</a:t>
            </a:r>
            <a:r>
              <a:rPr lang="ar-IQ" dirty="0" smtClean="0"/>
              <a:t>). </a:t>
            </a:r>
          </a:p>
          <a:p>
            <a:pPr algn="just" rtl="1"/>
            <a:r>
              <a:rPr lang="ar-IQ" dirty="0" smtClean="0"/>
              <a:t>ويبن الجدول التالي معدلات </a:t>
            </a:r>
            <a:r>
              <a:rPr lang="ar-IQ" dirty="0"/>
              <a:t>النمو لمنتجات </a:t>
            </a:r>
            <a:r>
              <a:rPr lang="ar-IQ" dirty="0" smtClean="0"/>
              <a:t>الالبان.</a:t>
            </a:r>
            <a:endParaRPr lang="ar-IQ" dirty="0"/>
          </a:p>
        </p:txBody>
      </p:sp>
    </p:spTree>
    <p:extLst>
      <p:ext uri="{BB962C8B-B14F-4D97-AF65-F5344CB8AC3E}">
        <p14:creationId xmlns:p14="http://schemas.microsoft.com/office/powerpoint/2010/main" val="2303775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19672" y="0"/>
            <a:ext cx="6986736" cy="2708920"/>
          </a:xfrm>
        </p:spPr>
        <p:txBody>
          <a:bodyPr>
            <a:noAutofit/>
          </a:bodyPr>
          <a:lstStyle/>
          <a:p>
            <a:pPr algn="r" rtl="1"/>
            <a:r>
              <a:rPr lang="ar-IQ" sz="2800" b="1" dirty="0" smtClean="0"/>
              <a:t>قياس معدلات النمو لمنتجات الالبان في العراق للمدة 1990- 2021            </a:t>
            </a:r>
            <a:br>
              <a:rPr lang="ar-IQ" sz="2800" b="1" dirty="0" smtClean="0"/>
            </a:br>
            <a:r>
              <a:rPr lang="ar-IQ" sz="1600" dirty="0"/>
              <a:t>نلاحظ من الجدول </a:t>
            </a:r>
            <a:r>
              <a:rPr lang="ar-IQ" sz="1600" dirty="0" smtClean="0"/>
              <a:t>الاتي </a:t>
            </a:r>
            <a:r>
              <a:rPr lang="ar-IQ" sz="1600" dirty="0"/>
              <a:t>ان معدلات النمو للحليب والجبن والزبد والالبان خلال المدة (1990-2021) كانت جميها سالبة . وان معدلات النمو للمدة (1990-2003) كانت جميعها موجبة وبمعدلات نمو جيدة حيث كان معدل النمو الحليب (%3.2) ، ومعدل النمو للجبن كانت  (%1.6) ، ومعدل النمو للزبد فقد كان (%4.9) ومعدل نمو الالبان (%3.6). وللمدة (2004-2021) كانت معدلات النمو موجبة ما عدا انتاج الجبن فقد كان معدل النمو له سالب  كما هو موضح في الجدول </a:t>
            </a:r>
            <a:r>
              <a:rPr lang="ar-IQ" sz="1600" dirty="0" smtClean="0"/>
              <a:t>الاتي :</a:t>
            </a:r>
            <a:r>
              <a:rPr lang="ar-IQ" sz="1600" b="1" dirty="0" smtClean="0"/>
              <a:t>                 </a:t>
            </a:r>
            <a:endParaRPr lang="ar-IQ" sz="1600" b="1"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9858494"/>
              </p:ext>
            </p:extLst>
          </p:nvPr>
        </p:nvGraphicFramePr>
        <p:xfrm>
          <a:off x="1187625" y="2780928"/>
          <a:ext cx="7378496" cy="3456384"/>
        </p:xfrm>
        <a:graphic>
          <a:graphicData uri="http://schemas.openxmlformats.org/drawingml/2006/table">
            <a:tbl>
              <a:tblPr rtl="1" firstRow="1" firstCol="1" bandRow="1">
                <a:tableStyleId>{5C22544A-7EE6-4342-B048-85BDC9FD1C3A}</a:tableStyleId>
              </a:tblPr>
              <a:tblGrid>
                <a:gridCol w="1587419">
                  <a:extLst>
                    <a:ext uri="{9D8B030D-6E8A-4147-A177-3AD203B41FA5}">
                      <a16:colId xmlns="" xmlns:a16="http://schemas.microsoft.com/office/drawing/2014/main" val="20000"/>
                    </a:ext>
                  </a:extLst>
                </a:gridCol>
                <a:gridCol w="1379820">
                  <a:extLst>
                    <a:ext uri="{9D8B030D-6E8A-4147-A177-3AD203B41FA5}">
                      <a16:colId xmlns="" xmlns:a16="http://schemas.microsoft.com/office/drawing/2014/main" val="20001"/>
                    </a:ext>
                  </a:extLst>
                </a:gridCol>
                <a:gridCol w="1148041">
                  <a:extLst>
                    <a:ext uri="{9D8B030D-6E8A-4147-A177-3AD203B41FA5}">
                      <a16:colId xmlns="" xmlns:a16="http://schemas.microsoft.com/office/drawing/2014/main" val="20002"/>
                    </a:ext>
                  </a:extLst>
                </a:gridCol>
                <a:gridCol w="1199419">
                  <a:extLst>
                    <a:ext uri="{9D8B030D-6E8A-4147-A177-3AD203B41FA5}">
                      <a16:colId xmlns="" xmlns:a16="http://schemas.microsoft.com/office/drawing/2014/main" val="20003"/>
                    </a:ext>
                  </a:extLst>
                </a:gridCol>
                <a:gridCol w="2063797">
                  <a:extLst>
                    <a:ext uri="{9D8B030D-6E8A-4147-A177-3AD203B41FA5}">
                      <a16:colId xmlns="" xmlns:a16="http://schemas.microsoft.com/office/drawing/2014/main" val="20004"/>
                    </a:ext>
                  </a:extLst>
                </a:gridCol>
              </a:tblGrid>
              <a:tr h="864096">
                <a:tc>
                  <a:txBody>
                    <a:bodyPr/>
                    <a:lstStyle/>
                    <a:p>
                      <a:pPr algn="ctr" rtl="1">
                        <a:lnSpc>
                          <a:spcPct val="150000"/>
                        </a:lnSpc>
                        <a:spcAft>
                          <a:spcPts val="0"/>
                        </a:spcAft>
                      </a:pPr>
                      <a:r>
                        <a:rPr lang="ar-IQ" sz="1600" dirty="0">
                          <a:effectLst/>
                        </a:rPr>
                        <a:t>المتغيرات</a:t>
                      </a:r>
                      <a:endParaRPr lang="en-US" sz="1400" dirty="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انتاج الحليب %</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انتاج الجبن %</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انتاج الزبد %</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dirty="0">
                          <a:effectLst/>
                        </a:rPr>
                        <a:t>انتاج الالبان </a:t>
                      </a:r>
                      <a:r>
                        <a:rPr lang="ar-IQ" sz="1600" dirty="0" smtClean="0">
                          <a:effectLst/>
                        </a:rPr>
                        <a:t>الاجمالي %  </a:t>
                      </a:r>
                      <a:endParaRPr lang="en-US" sz="1400" dirty="0">
                        <a:effectLst/>
                        <a:latin typeface="Calibri"/>
                        <a:ea typeface="Calibri"/>
                        <a:cs typeface="Arial"/>
                      </a:endParaRPr>
                    </a:p>
                  </a:txBody>
                  <a:tcPr marL="68580" marR="68580" marT="0" marB="0" anchor="ctr"/>
                </a:tc>
                <a:extLst>
                  <a:ext uri="{0D108BD9-81ED-4DB2-BD59-A6C34878D82A}">
                    <a16:rowId xmlns="" xmlns:a16="http://schemas.microsoft.com/office/drawing/2014/main" val="10000"/>
                  </a:ext>
                </a:extLst>
              </a:tr>
              <a:tr h="864096">
                <a:tc>
                  <a:txBody>
                    <a:bodyPr/>
                    <a:lstStyle/>
                    <a:p>
                      <a:pPr algn="ctr" rtl="1">
                        <a:lnSpc>
                          <a:spcPct val="150000"/>
                        </a:lnSpc>
                        <a:spcAft>
                          <a:spcPts val="0"/>
                        </a:spcAft>
                      </a:pPr>
                      <a:r>
                        <a:rPr lang="ar-IQ" sz="1600">
                          <a:effectLst/>
                        </a:rPr>
                        <a:t>للمدة 1990-2021</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3.8-</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4.5-</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9.5-</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2.5-</a:t>
                      </a:r>
                      <a:endParaRPr lang="en-US" sz="1400">
                        <a:effectLst/>
                        <a:latin typeface="Calibri"/>
                        <a:ea typeface="Calibri"/>
                        <a:cs typeface="Arial"/>
                      </a:endParaRPr>
                    </a:p>
                  </a:txBody>
                  <a:tcPr marL="68580" marR="68580" marT="0" marB="0" anchor="ctr"/>
                </a:tc>
                <a:extLst>
                  <a:ext uri="{0D108BD9-81ED-4DB2-BD59-A6C34878D82A}">
                    <a16:rowId xmlns="" xmlns:a16="http://schemas.microsoft.com/office/drawing/2014/main" val="10001"/>
                  </a:ext>
                </a:extLst>
              </a:tr>
              <a:tr h="864096">
                <a:tc>
                  <a:txBody>
                    <a:bodyPr/>
                    <a:lstStyle/>
                    <a:p>
                      <a:pPr algn="ctr" rtl="1">
                        <a:lnSpc>
                          <a:spcPct val="150000"/>
                        </a:lnSpc>
                        <a:spcAft>
                          <a:spcPts val="0"/>
                        </a:spcAft>
                      </a:pPr>
                      <a:r>
                        <a:rPr lang="ar-IQ" sz="1600">
                          <a:effectLst/>
                        </a:rPr>
                        <a:t>للمدة 1990-2003</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3.2</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1.6</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4.9</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3.6</a:t>
                      </a:r>
                      <a:endParaRPr lang="en-US" sz="1400">
                        <a:effectLst/>
                        <a:latin typeface="Calibri"/>
                        <a:ea typeface="Calibri"/>
                        <a:cs typeface="Arial"/>
                      </a:endParaRPr>
                    </a:p>
                  </a:txBody>
                  <a:tcPr marL="68580" marR="68580" marT="0" marB="0" anchor="ctr"/>
                </a:tc>
                <a:extLst>
                  <a:ext uri="{0D108BD9-81ED-4DB2-BD59-A6C34878D82A}">
                    <a16:rowId xmlns="" xmlns:a16="http://schemas.microsoft.com/office/drawing/2014/main" val="10002"/>
                  </a:ext>
                </a:extLst>
              </a:tr>
              <a:tr h="864096">
                <a:tc>
                  <a:txBody>
                    <a:bodyPr/>
                    <a:lstStyle/>
                    <a:p>
                      <a:pPr algn="ctr" rtl="1">
                        <a:lnSpc>
                          <a:spcPct val="150000"/>
                        </a:lnSpc>
                        <a:spcAft>
                          <a:spcPts val="0"/>
                        </a:spcAft>
                      </a:pPr>
                      <a:r>
                        <a:rPr lang="ar-IQ" sz="1600">
                          <a:effectLst/>
                        </a:rPr>
                        <a:t>للمدة 2004-2021</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3.6</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14.3-</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a:effectLst/>
                        </a:rPr>
                        <a:t>22.6</a:t>
                      </a:r>
                      <a:endParaRPr lang="en-US" sz="1400">
                        <a:effectLst/>
                        <a:latin typeface="Calibri"/>
                        <a:ea typeface="Calibri"/>
                        <a:cs typeface="Arial"/>
                      </a:endParaRPr>
                    </a:p>
                  </a:txBody>
                  <a:tcPr marL="68580" marR="68580" marT="0" marB="0" anchor="ctr"/>
                </a:tc>
                <a:tc>
                  <a:txBody>
                    <a:bodyPr/>
                    <a:lstStyle/>
                    <a:p>
                      <a:pPr algn="ctr" rtl="1">
                        <a:lnSpc>
                          <a:spcPct val="150000"/>
                        </a:lnSpc>
                        <a:spcAft>
                          <a:spcPts val="0"/>
                        </a:spcAft>
                      </a:pPr>
                      <a:r>
                        <a:rPr lang="ar-IQ" sz="1600" dirty="0">
                          <a:effectLst/>
                        </a:rPr>
                        <a:t>1.8</a:t>
                      </a:r>
                      <a:endParaRPr lang="en-US" sz="1400" dirty="0">
                        <a:effectLst/>
                        <a:latin typeface="Calibri"/>
                        <a:ea typeface="Calibri"/>
                        <a:cs typeface="Arial"/>
                      </a:endParaRPr>
                    </a:p>
                  </a:txBody>
                  <a:tcPr marL="68580" marR="68580" marT="0" marB="0" anchor="ct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356276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757563"/>
            <a:ext cx="7560839" cy="5011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عنوان 1"/>
          <p:cNvSpPr>
            <a:spLocks noGrp="1"/>
          </p:cNvSpPr>
          <p:nvPr>
            <p:ph type="title"/>
          </p:nvPr>
        </p:nvSpPr>
        <p:spPr>
          <a:xfrm>
            <a:off x="1475656" y="188640"/>
            <a:ext cx="7058744" cy="1280890"/>
          </a:xfrm>
        </p:spPr>
        <p:txBody>
          <a:bodyPr>
            <a:noAutofit/>
          </a:bodyPr>
          <a:lstStyle/>
          <a:p>
            <a:pPr algn="just" rtl="1"/>
            <a:r>
              <a:rPr lang="ar-IQ" sz="2400" b="1" dirty="0" smtClean="0"/>
              <a:t>شكل يمثل معدلات النمو من (1990-2003)</a:t>
            </a:r>
            <a:endParaRPr lang="ar-IQ" sz="2400" b="1" dirty="0"/>
          </a:p>
        </p:txBody>
      </p:sp>
    </p:spTree>
    <p:extLst>
      <p:ext uri="{BB962C8B-B14F-4D97-AF65-F5344CB8AC3E}">
        <p14:creationId xmlns:p14="http://schemas.microsoft.com/office/powerpoint/2010/main" val="377975300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
  <TotalTime>638</TotalTime>
  <Words>4089</Words>
  <Application>Microsoft Office PowerPoint</Application>
  <PresentationFormat>On-screen Show (4:3)</PresentationFormat>
  <Paragraphs>425</Paragraphs>
  <Slides>36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Wisp</vt:lpstr>
      <vt:lpstr>Document</vt:lpstr>
      <vt:lpstr>PowerPoint Presentation</vt:lpstr>
      <vt:lpstr>المقدمة</vt:lpstr>
      <vt:lpstr>أهمية البحث</vt:lpstr>
      <vt:lpstr>مشكلة البحث</vt:lpstr>
      <vt:lpstr>هدف البحث</vt:lpstr>
      <vt:lpstr>مصادر البيانات</vt:lpstr>
      <vt:lpstr>واقع الانتاج والاستهلاك والاستيراد لمنتوجات الالبان في العراق</vt:lpstr>
      <vt:lpstr>قياس معدلات النمو لمنتجات الالبان في العراق للمدة 1990- 2021             نلاحظ من الجدول الاتي ان معدلات النمو للحليب والجبن والزبد والالبان خلال المدة (1990-2021) كانت جميها سالبة . وان معدلات النمو للمدة (1990-2003) كانت جميعها موجبة وبمعدلات نمو جيدة حيث كان معدل النمو الحليب (%3.2) ، ومعدل النمو للجبن كانت  (%1.6) ، ومعدل النمو للزبد فقد كان (%4.9) ومعدل نمو الالبان (%3.6). وللمدة (2004-2021) كانت معدلات النمو موجبة ما عدا انتاج الجبن فقد كان معدل النمو له سالب  كما هو موضح في الجدول الاتي :                 </vt:lpstr>
      <vt:lpstr>شكل يمثل معدلات النمو من (1990-2003)</vt:lpstr>
      <vt:lpstr>شكل يمثل معدلات النمو من (2004-2021) </vt:lpstr>
      <vt:lpstr>PowerPoint Presentation</vt:lpstr>
      <vt:lpstr>مخطط سلسلة التوريد في مصانع البان ابو غريب </vt:lpstr>
      <vt:lpstr>مصنع الرافدين </vt:lpstr>
      <vt:lpstr>مصنع الرافدين </vt:lpstr>
      <vt:lpstr>التكاليف المتغيرة والثابتة والتسويقية والكلية لحلقة الانتاج بوحدة قياس الف دينار /طن للعام 2022 </vt:lpstr>
      <vt:lpstr>التكاليف الثابتة والمتغيرةوالكلية والارباح والقيمة المضافة لحلقة  الانتاج بوحدة قياس الف دينار / طن للعام 2022 </vt:lpstr>
      <vt:lpstr>تحليل (SWOT) هو أسلوب تحليلي يتم من خلالهِ تحديد وتحليل وتقييم العوامل والمتغيرات التي تمثل سلسلة التوريد وما تتضمن عليه من نقاط القوة والضعف وتحليل البيئة الخارجية لشركة وما تتضمن من فرص وتهديدات    1. نقاط القوة لأثر سلسة التوريد في تحقيق الميزة التنافسية في مصانع أبو غريب</vt:lpstr>
      <vt:lpstr>تحليل (SWOT)   2-نقاط الضعف لأثر سلسلة التوريد في تحقيق الميزة التنافسية في مصانع أبو غريب</vt:lpstr>
      <vt:lpstr>تحليل (SWOT) 3- الفرص لأثر سلسلة التوريد في تحقيق الميزة التنافسية في مصانع أبو غريب</vt:lpstr>
      <vt:lpstr>تحليل (SWOT) 4- التهديدات لأثر سلسلة التوريد في تحقيق الميزة التنافسية في مصانع أبو غريب</vt:lpstr>
      <vt:lpstr>أستخدام مقياس ليكرت الخماسي لبيان الاتجاه العام  لأراء المبحوثين في قياس أثرقدرات سلسلة التوريد في تحقيق الميزة التنافسية  </vt:lpstr>
      <vt:lpstr>عرض وتحليل نتائج الدراسة الميدانية لعينة الدراسة / مصانع البان ابو غريب ومصانع البان كانون:  أولاً : الشراكة الاستراتيجية مع الموردين </vt:lpstr>
      <vt:lpstr>ثانيا : الممارسات الرشيقة الداخلية :</vt:lpstr>
      <vt:lpstr>ثالثا : تدفق المعلومات : </vt:lpstr>
      <vt:lpstr>PowerPoint Presentation</vt:lpstr>
      <vt:lpstr>مقارنة أثر سلسلة التوريد على الميزة التنافسية بين مصانع ألبان أبوغريب ومصانع ألبان كانون باستخدام نتائج مؤشر ليكرت الخماسي</vt:lpstr>
      <vt:lpstr>مقارنة أثر سلسلة التوريد على الميزة التنافسية بين مصانع ألبان أبوغريب ومصانع ألبان كانون باستخدام نتائج مؤشر ليكرت الخماسي</vt:lpstr>
      <vt:lpstr>تحليل أثر سلسلة التوريد في تحقيق الميزة التنافسية من خلال برنامج تحليل smart PLS4 </vt:lpstr>
      <vt:lpstr>PowerPoint Presentation</vt:lpstr>
      <vt:lpstr>الأثر الكلي لسلسلة التوريد على التنافسية لمصانع البان ابو غريب لعينة الدراسة للعام 2022</vt:lpstr>
      <vt:lpstr>تقدير الانموذج :  تقوم هذه الطريقة على دراسة وتحليل العلاقات التأثيرية والتفاعلية بين المتغير التابع يتمثل في الميزة التنافسية وخمس متغيرات مستقلة هي في الاساس مكونه لمحور سلسلة التوريد  </vt:lpstr>
      <vt:lpstr>حجم تأثيرf2  على المتغير التابع/ التنافسية</vt:lpstr>
      <vt:lpstr>حجم تأثير f2 على المتغير التابع / التنافسية</vt:lpstr>
      <vt:lpstr>الاستنتاجات</vt:lpstr>
      <vt:lpstr>التوصيات </vt:lpstr>
      <vt:lpstr>شكرا لأصغائكم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TechTimeIQ</dc:creator>
  <cp:lastModifiedBy>albarq</cp:lastModifiedBy>
  <cp:revision>110</cp:revision>
  <dcterms:created xsi:type="dcterms:W3CDTF">2023-12-18T12:58:05Z</dcterms:created>
  <dcterms:modified xsi:type="dcterms:W3CDTF">2023-12-24T17:09:15Z</dcterms:modified>
</cp:coreProperties>
</file>