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3" r:id="rId2"/>
    <p:sldId id="270" r:id="rId3"/>
    <p:sldId id="274" r:id="rId4"/>
    <p:sldId id="264" r:id="rId5"/>
    <p:sldId id="263" r:id="rId6"/>
    <p:sldId id="271" r:id="rId7"/>
    <p:sldId id="261" r:id="rId8"/>
    <p:sldId id="260" r:id="rId9"/>
    <p:sldId id="256" r:id="rId10"/>
    <p:sldId id="257" r:id="rId11"/>
    <p:sldId id="272" r:id="rId12"/>
    <p:sldId id="259" r:id="rId13"/>
    <p:sldId id="26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7" d="100"/>
          <a:sy n="67" d="100"/>
        </p:scale>
        <p:origin x="644"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ar-SA"/>
              <a:t>انقر لتحرير نمط العنوان الرئيسي</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ar-SA"/>
              <a:t>انقر لتحرير نمط العنوان الثانوي الرئيسي</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A96EBBE4-E269-4187-ADEF-E86613630C82}" type="datetimeFigureOut">
              <a:rPr lang="en-US" smtClean="0"/>
              <a:t>11/13/2023</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1B056E37-4300-4017-BA7C-39D6213F4314}"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0557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en-US" dirty="0"/>
          </a:p>
        </p:txBody>
      </p:sp>
      <p:sp>
        <p:nvSpPr>
          <p:cNvPr id="3" name="Vertical Text Placeholder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A96EBBE4-E269-4187-ADEF-E86613630C82}" type="datetimeFigureOut">
              <a:rPr lang="en-US" smtClean="0"/>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056E37-4300-4017-BA7C-39D6213F4314}" type="slidenum">
              <a:rPr lang="en-US" smtClean="0"/>
              <a:t>‹#›</a:t>
            </a:fld>
            <a:endParaRPr lang="en-US"/>
          </a:p>
        </p:txBody>
      </p:sp>
    </p:spTree>
    <p:extLst>
      <p:ext uri="{BB962C8B-B14F-4D97-AF65-F5344CB8AC3E}">
        <p14:creationId xmlns:p14="http://schemas.microsoft.com/office/powerpoint/2010/main" val="1380928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ar-SA"/>
              <a:t>انقر لتحرير نمط العنوان الرئيسي</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A96EBBE4-E269-4187-ADEF-E86613630C82}" type="datetimeFigureOut">
              <a:rPr lang="en-US" smtClean="0"/>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056E37-4300-4017-BA7C-39D6213F4314}" type="slidenum">
              <a:rPr lang="en-US" smtClean="0"/>
              <a:t>‹#›</a:t>
            </a:fld>
            <a:endParaRPr lang="en-US"/>
          </a:p>
        </p:txBody>
      </p:sp>
    </p:spTree>
    <p:extLst>
      <p:ext uri="{BB962C8B-B14F-4D97-AF65-F5344CB8AC3E}">
        <p14:creationId xmlns:p14="http://schemas.microsoft.com/office/powerpoint/2010/main" val="1439414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en-US" dirty="0"/>
          </a:p>
        </p:txBody>
      </p:sp>
      <p:sp>
        <p:nvSpPr>
          <p:cNvPr id="3" name="Content Placeholder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A96EBBE4-E269-4187-ADEF-E86613630C82}" type="datetimeFigureOut">
              <a:rPr lang="en-US" smtClean="0"/>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056E37-4300-4017-BA7C-39D6213F4314}" type="slidenum">
              <a:rPr lang="en-US" smtClean="0"/>
              <a:t>‹#›</a:t>
            </a:fld>
            <a:endParaRPr lang="en-US"/>
          </a:p>
        </p:txBody>
      </p:sp>
    </p:spTree>
    <p:extLst>
      <p:ext uri="{BB962C8B-B14F-4D97-AF65-F5344CB8AC3E}">
        <p14:creationId xmlns:p14="http://schemas.microsoft.com/office/powerpoint/2010/main" val="1130788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ar-SA"/>
              <a:t>انقر لتحرير نمط العنوان الرئيسي</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Date Placeholder 3"/>
          <p:cNvSpPr>
            <a:spLocks noGrp="1"/>
          </p:cNvSpPr>
          <p:nvPr>
            <p:ph type="dt" sz="half" idx="10"/>
          </p:nvPr>
        </p:nvSpPr>
        <p:spPr/>
        <p:txBody>
          <a:bodyPr/>
          <a:lstStyle/>
          <a:p>
            <a:fld id="{A96EBBE4-E269-4187-ADEF-E86613630C82}" type="datetimeFigureOut">
              <a:rPr lang="en-US" smtClean="0"/>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056E37-4300-4017-BA7C-39D6213F4314}"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6468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ar-SA"/>
              <a:t>انقر لتحرير نمط العنوان الرئيسي</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fld id="{A96EBBE4-E269-4187-ADEF-E86613630C82}" type="datetimeFigureOut">
              <a:rPr lang="en-US" smtClean="0"/>
              <a:t>11/13/2023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056E37-4300-4017-BA7C-39D6213F4314}" type="slidenum">
              <a:rPr lang="en-US" smtClean="0"/>
              <a:t>‹#›</a:t>
            </a:fld>
            <a:endParaRPr lang="en-US"/>
          </a:p>
        </p:txBody>
      </p:sp>
    </p:spTree>
    <p:extLst>
      <p:ext uri="{BB962C8B-B14F-4D97-AF65-F5344CB8AC3E}">
        <p14:creationId xmlns:p14="http://schemas.microsoft.com/office/powerpoint/2010/main" val="726257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ar-SA"/>
              <a:t>انقر لتحرير نمط العنوان الرئيسي</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A96EBBE4-E269-4187-ADEF-E86613630C82}" type="datetimeFigureOut">
              <a:rPr lang="en-US" smtClean="0"/>
              <a:t>11/13/2023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056E37-4300-4017-BA7C-39D6213F4314}" type="slidenum">
              <a:rPr lang="en-US" smtClean="0"/>
              <a:t>‹#›</a:t>
            </a:fld>
            <a:endParaRPr lang="en-US"/>
          </a:p>
        </p:txBody>
      </p:sp>
    </p:spTree>
    <p:extLst>
      <p:ext uri="{BB962C8B-B14F-4D97-AF65-F5344CB8AC3E}">
        <p14:creationId xmlns:p14="http://schemas.microsoft.com/office/powerpoint/2010/main" val="2937845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en-US" dirty="0"/>
          </a:p>
        </p:txBody>
      </p:sp>
      <p:sp>
        <p:nvSpPr>
          <p:cNvPr id="3" name="Date Placeholder 2"/>
          <p:cNvSpPr>
            <a:spLocks noGrp="1"/>
          </p:cNvSpPr>
          <p:nvPr>
            <p:ph type="dt" sz="half" idx="10"/>
          </p:nvPr>
        </p:nvSpPr>
        <p:spPr/>
        <p:txBody>
          <a:bodyPr/>
          <a:lstStyle/>
          <a:p>
            <a:fld id="{A96EBBE4-E269-4187-ADEF-E86613630C82}" type="datetimeFigureOut">
              <a:rPr lang="en-US" smtClean="0"/>
              <a:t>11/13/2023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056E37-4300-4017-BA7C-39D6213F4314}" type="slidenum">
              <a:rPr lang="en-US" smtClean="0"/>
              <a:t>‹#›</a:t>
            </a:fld>
            <a:endParaRPr lang="en-US"/>
          </a:p>
        </p:txBody>
      </p:sp>
    </p:spTree>
    <p:extLst>
      <p:ext uri="{BB962C8B-B14F-4D97-AF65-F5344CB8AC3E}">
        <p14:creationId xmlns:p14="http://schemas.microsoft.com/office/powerpoint/2010/main" val="3450017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6EBBE4-E269-4187-ADEF-E86613630C82}" type="datetimeFigureOut">
              <a:rPr lang="en-US" smtClean="0"/>
              <a:t>11/13/2023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056E37-4300-4017-BA7C-39D6213F4314}" type="slidenum">
              <a:rPr lang="en-US" smtClean="0"/>
              <a:t>‹#›</a:t>
            </a:fld>
            <a:endParaRPr lang="en-US"/>
          </a:p>
        </p:txBody>
      </p:sp>
    </p:spTree>
    <p:extLst>
      <p:ext uri="{BB962C8B-B14F-4D97-AF65-F5344CB8AC3E}">
        <p14:creationId xmlns:p14="http://schemas.microsoft.com/office/powerpoint/2010/main" val="4198592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ar-SA"/>
              <a:t>انقر لتحرير نمط العنوان الرئيسي</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Date Placeholder 4"/>
          <p:cNvSpPr>
            <a:spLocks noGrp="1"/>
          </p:cNvSpPr>
          <p:nvPr>
            <p:ph type="dt" sz="half" idx="10"/>
          </p:nvPr>
        </p:nvSpPr>
        <p:spPr/>
        <p:txBody>
          <a:bodyPr/>
          <a:lstStyle/>
          <a:p>
            <a:fld id="{A96EBBE4-E269-4187-ADEF-E86613630C82}" type="datetimeFigureOut">
              <a:rPr lang="en-US" smtClean="0"/>
              <a:t>11/13/2023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056E37-4300-4017-BA7C-39D6213F4314}" type="slidenum">
              <a:rPr lang="en-US" smtClean="0"/>
              <a:t>‹#›</a:t>
            </a:fld>
            <a:endParaRPr lang="en-US"/>
          </a:p>
        </p:txBody>
      </p:sp>
    </p:spTree>
    <p:extLst>
      <p:ext uri="{BB962C8B-B14F-4D97-AF65-F5344CB8AC3E}">
        <p14:creationId xmlns:p14="http://schemas.microsoft.com/office/powerpoint/2010/main" val="1751876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ar-SA"/>
              <a:t>انقر لتحرير نمط العنوان الرئيسي</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Date Placeholder 4"/>
          <p:cNvSpPr>
            <a:spLocks noGrp="1"/>
          </p:cNvSpPr>
          <p:nvPr>
            <p:ph type="dt" sz="half" idx="10"/>
          </p:nvPr>
        </p:nvSpPr>
        <p:spPr/>
        <p:txBody>
          <a:bodyPr/>
          <a:lstStyle/>
          <a:p>
            <a:fld id="{A96EBBE4-E269-4187-ADEF-E86613630C82}" type="datetimeFigureOut">
              <a:rPr lang="en-US" smtClean="0"/>
              <a:t>11/13/2023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056E37-4300-4017-BA7C-39D6213F4314}" type="slidenum">
              <a:rPr lang="en-US" smtClean="0"/>
              <a:t>‹#›</a:t>
            </a:fld>
            <a:endParaRPr lang="en-US"/>
          </a:p>
        </p:txBody>
      </p:sp>
    </p:spTree>
    <p:extLst>
      <p:ext uri="{BB962C8B-B14F-4D97-AF65-F5344CB8AC3E}">
        <p14:creationId xmlns:p14="http://schemas.microsoft.com/office/powerpoint/2010/main" val="443711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ar-SA"/>
              <a:t>انقر لتحرير نمط العنوان الرئيسي</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A96EBBE4-E269-4187-ADEF-E86613630C82}" type="datetimeFigureOut">
              <a:rPr lang="en-US" smtClean="0"/>
              <a:t>11/13/2023</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1B056E37-4300-4017-BA7C-39D6213F4314}" type="slidenum">
              <a:rPr lang="en-US" smtClean="0"/>
              <a:t>‹#›</a:t>
            </a:fld>
            <a:endParaRPr lang="en-US"/>
          </a:p>
        </p:txBody>
      </p:sp>
    </p:spTree>
    <p:extLst>
      <p:ext uri="{BB962C8B-B14F-4D97-AF65-F5344CB8AC3E}">
        <p14:creationId xmlns:p14="http://schemas.microsoft.com/office/powerpoint/2010/main" val="20182773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Homeless  at home: Sam Shepard’s Buried Child As a Study Case</a:t>
            </a:r>
          </a:p>
        </p:txBody>
      </p:sp>
      <p:sp>
        <p:nvSpPr>
          <p:cNvPr id="3" name="Subtitle 2"/>
          <p:cNvSpPr>
            <a:spLocks noGrp="1"/>
          </p:cNvSpPr>
          <p:nvPr>
            <p:ph type="subTitle" idx="1"/>
          </p:nvPr>
        </p:nvSpPr>
        <p:spPr/>
        <p:txBody>
          <a:bodyPr>
            <a:normAutofit/>
          </a:bodyPr>
          <a:lstStyle/>
          <a:p>
            <a:r>
              <a:rPr lang="en-US" sz="4000" b="1" dirty="0"/>
              <a:t>By </a:t>
            </a:r>
          </a:p>
          <a:p>
            <a:r>
              <a:rPr lang="en-US" sz="4000" b="1" dirty="0"/>
              <a:t>Asst. Inst. </a:t>
            </a:r>
            <a:r>
              <a:rPr lang="en-US" sz="4000" b="1" dirty="0" err="1"/>
              <a:t>Alaa</a:t>
            </a:r>
            <a:r>
              <a:rPr lang="en-US" sz="4000" b="1" dirty="0"/>
              <a:t>’ Ali Mahmood </a:t>
            </a:r>
          </a:p>
        </p:txBody>
      </p:sp>
    </p:spTree>
    <p:extLst>
      <p:ext uri="{BB962C8B-B14F-4D97-AF65-F5344CB8AC3E}">
        <p14:creationId xmlns:p14="http://schemas.microsoft.com/office/powerpoint/2010/main" val="20400470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571500" y="1366441"/>
            <a:ext cx="10617200" cy="3416320"/>
          </a:xfrm>
          <a:prstGeom prst="rect">
            <a:avLst/>
          </a:prstGeom>
        </p:spPr>
        <p:txBody>
          <a:bodyPr wrap="square">
            <a:spAutoFit/>
          </a:bodyPr>
          <a:lstStyle/>
          <a:p>
            <a:r>
              <a:rPr lang="en-US" sz="2400" b="1" dirty="0">
                <a:latin typeface="Times New Roman" panose="02020603050405020304" pitchFamily="18" charset="0"/>
                <a:cs typeface="Times New Roman" panose="02020603050405020304" pitchFamily="18" charset="0"/>
              </a:rPr>
              <a:t>2. At Home, Lost Identity </a:t>
            </a:r>
          </a:p>
          <a:p>
            <a:endParaRPr lang="en-US" sz="2400" b="1"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At home, instead of gaining an identity, Vince lost his identity that he has gained for himself in the New York. He was firmly bent on to regain his lost identity. To meet his quest for identity he needs to prove his origins but was denied of having any bond of flesh and blood between his father, Tilden and grandfather, Dodge. After complete denial of any relationships, he became baffled and in frustration he cries, “How could they not recognize me! How in the hell could they not recognise me! I’m their son”. (Sam Shepard Seven Plays 97)</a:t>
            </a:r>
          </a:p>
        </p:txBody>
      </p:sp>
    </p:spTree>
    <p:extLst>
      <p:ext uri="{BB962C8B-B14F-4D97-AF65-F5344CB8AC3E}">
        <p14:creationId xmlns:p14="http://schemas.microsoft.com/office/powerpoint/2010/main" val="2262435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9289284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27365" y="831273"/>
            <a:ext cx="11076708" cy="3539430"/>
          </a:xfrm>
          <a:prstGeom prst="rect">
            <a:avLst/>
          </a:prstGeom>
        </p:spPr>
        <p:txBody>
          <a:bodyPr wrap="square">
            <a:spAutoFit/>
          </a:bodyPr>
          <a:lstStyle/>
          <a:p>
            <a:r>
              <a:rPr lang="en-US" sz="2800" b="1" i="0" dirty="0">
                <a:solidFill>
                  <a:srgbClr val="222222"/>
                </a:solidFill>
                <a:effectLst/>
                <a:latin typeface="Times New Roman" panose="02020603050405020304" pitchFamily="18" charset="0"/>
                <a:cs typeface="Times New Roman" panose="02020603050405020304" pitchFamily="18" charset="0"/>
              </a:rPr>
              <a:t>The House</a:t>
            </a:r>
          </a:p>
          <a:p>
            <a:endParaRPr lang="en-US" sz="2800" b="1" i="0" dirty="0">
              <a:solidFill>
                <a:srgbClr val="222222"/>
              </a:solidFill>
              <a:effectLst/>
              <a:latin typeface="Times New Roman" panose="02020603050405020304" pitchFamily="18" charset="0"/>
              <a:cs typeface="Times New Roman" panose="02020603050405020304" pitchFamily="18" charset="0"/>
            </a:endParaRPr>
          </a:p>
          <a:p>
            <a:r>
              <a:rPr lang="en-US" sz="2800" b="0" i="0" dirty="0">
                <a:solidFill>
                  <a:srgbClr val="222222"/>
                </a:solidFill>
                <a:effectLst/>
                <a:latin typeface="Times New Roman" panose="02020603050405020304" pitchFamily="18" charset="0"/>
                <a:cs typeface="Times New Roman" panose="02020603050405020304" pitchFamily="18" charset="0"/>
              </a:rPr>
              <a:t>In this play the house symbolize the sins that adhere to the family. The sin of incest and murder which can not be forgotten by all the member of the family. This house fells like trap for everyone, even for the innocent like Vince, Shelly, and father </a:t>
            </a:r>
            <a:r>
              <a:rPr lang="en-US" sz="2800" b="0" i="0" dirty="0" err="1">
                <a:solidFill>
                  <a:srgbClr val="222222"/>
                </a:solidFill>
                <a:effectLst/>
                <a:latin typeface="Times New Roman" panose="02020603050405020304" pitchFamily="18" charset="0"/>
                <a:cs typeface="Times New Roman" panose="02020603050405020304" pitchFamily="18" charset="0"/>
              </a:rPr>
              <a:t>Dewis</a:t>
            </a:r>
            <a:r>
              <a:rPr lang="en-US" sz="2800" b="0" i="0" dirty="0">
                <a:solidFill>
                  <a:srgbClr val="222222"/>
                </a:solidFill>
                <a:effectLst/>
                <a:latin typeface="Times New Roman" panose="02020603050405020304" pitchFamily="18" charset="0"/>
                <a:cs typeface="Times New Roman" panose="02020603050405020304" pitchFamily="18" charset="0"/>
              </a:rPr>
              <a:t>, there have no idea of what happen in the family but once they are involved, they can not turn away or escape from the house.</a:t>
            </a:r>
          </a:p>
        </p:txBody>
      </p:sp>
    </p:spTree>
    <p:extLst>
      <p:ext uri="{BB962C8B-B14F-4D97-AF65-F5344CB8AC3E}">
        <p14:creationId xmlns:p14="http://schemas.microsoft.com/office/powerpoint/2010/main" val="3377437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anks for watching by Serg Sprenne on Dribbbl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11720945" cy="6359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7674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Buried Child - The Sam Shepard Web Si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صورة 2"/>
          <p:cNvPicPr>
            <a:picLocks noChangeAspect="1"/>
          </p:cNvPicPr>
          <p:nvPr/>
        </p:nvPicPr>
        <p:blipFill>
          <a:blip r:embed="rId2"/>
          <a:stretch>
            <a:fillRect/>
          </a:stretch>
        </p:blipFill>
        <p:spPr>
          <a:xfrm>
            <a:off x="311728" y="160338"/>
            <a:ext cx="11637818" cy="6448280"/>
          </a:xfrm>
          <a:prstGeom prst="rect">
            <a:avLst/>
          </a:prstGeom>
        </p:spPr>
      </p:pic>
    </p:spTree>
    <p:extLst>
      <p:ext uri="{BB962C8B-B14F-4D97-AF65-F5344CB8AC3E}">
        <p14:creationId xmlns:p14="http://schemas.microsoft.com/office/powerpoint/2010/main" val="1321346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7392" y="237392"/>
            <a:ext cx="11755316" cy="6383216"/>
          </a:xfrm>
          <a:prstGeom prst="rect">
            <a:avLst/>
          </a:prstGeom>
        </p:spPr>
      </p:pic>
    </p:spTree>
    <p:extLst>
      <p:ext uri="{BB962C8B-B14F-4D97-AF65-F5344CB8AC3E}">
        <p14:creationId xmlns:p14="http://schemas.microsoft.com/office/powerpoint/2010/main" val="1434382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674" y="665018"/>
            <a:ext cx="9851622" cy="3997641"/>
          </a:xfrm>
          <a:prstGeom prst="rect">
            <a:avLst/>
          </a:prstGeom>
        </p:spPr>
      </p:pic>
    </p:spTree>
    <p:extLst>
      <p:ext uri="{BB962C8B-B14F-4D97-AF65-F5344CB8AC3E}">
        <p14:creationId xmlns:p14="http://schemas.microsoft.com/office/powerpoint/2010/main" val="377350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727" y="914400"/>
            <a:ext cx="11651673" cy="3823855"/>
          </a:xfrm>
          <a:prstGeom prst="rect">
            <a:avLst/>
          </a:prstGeom>
        </p:spPr>
      </p:pic>
    </p:spTree>
    <p:extLst>
      <p:ext uri="{BB962C8B-B14F-4D97-AF65-F5344CB8AC3E}">
        <p14:creationId xmlns:p14="http://schemas.microsoft.com/office/powerpoint/2010/main" val="39273631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stretch>
            <a:fillRect/>
          </a:stretch>
        </p:blipFill>
        <p:spPr>
          <a:xfrm>
            <a:off x="1" y="0"/>
            <a:ext cx="12191999" cy="6858000"/>
          </a:xfrm>
          <a:prstGeom prst="rect">
            <a:avLst/>
          </a:prstGeom>
        </p:spPr>
      </p:pic>
    </p:spTree>
    <p:extLst>
      <p:ext uri="{BB962C8B-B14F-4D97-AF65-F5344CB8AC3E}">
        <p14:creationId xmlns:p14="http://schemas.microsoft.com/office/powerpoint/2010/main" val="16495333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415636"/>
            <a:ext cx="11714017" cy="3574473"/>
          </a:xfrm>
          <a:prstGeom prst="rect">
            <a:avLst/>
          </a:prstGeom>
        </p:spPr>
      </p:pic>
    </p:spTree>
    <p:extLst>
      <p:ext uri="{BB962C8B-B14F-4D97-AF65-F5344CB8AC3E}">
        <p14:creationId xmlns:p14="http://schemas.microsoft.com/office/powerpoint/2010/main" val="2251884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977900" y="368301"/>
            <a:ext cx="10198100" cy="5262979"/>
          </a:xfrm>
          <a:prstGeom prst="rect">
            <a:avLst/>
          </a:prstGeom>
        </p:spPr>
        <p:txBody>
          <a:bodyPr wrap="square">
            <a:spAutoFit/>
          </a:bodyPr>
          <a:lstStyle/>
          <a:p>
            <a:pPr algn="just"/>
            <a:r>
              <a:rPr lang="en-US" sz="2800" b="1" dirty="0">
                <a:latin typeface="Times New Roman" panose="02020603050405020304" pitchFamily="18" charset="0"/>
                <a:cs typeface="Times New Roman" panose="02020603050405020304" pitchFamily="18" charset="0"/>
              </a:rPr>
              <a:t>Identity :</a:t>
            </a:r>
          </a:p>
          <a:p>
            <a:pPr algn="just"/>
            <a:r>
              <a:rPr lang="en-US" sz="2800" dirty="0">
                <a:latin typeface="Times New Roman" panose="02020603050405020304" pitchFamily="18" charset="0"/>
                <a:cs typeface="Times New Roman" panose="02020603050405020304" pitchFamily="18" charset="0"/>
              </a:rPr>
              <a:t>1. </a:t>
            </a:r>
            <a:r>
              <a:rPr lang="en-US" sz="2800" b="1" dirty="0">
                <a:latin typeface="Times New Roman" panose="02020603050405020304" pitchFamily="18" charset="0"/>
                <a:cs typeface="Times New Roman" panose="02020603050405020304" pitchFamily="18" charset="0"/>
              </a:rPr>
              <a:t>The quest for identity </a:t>
            </a:r>
            <a:r>
              <a:rPr lang="en-US" sz="2800" dirty="0">
                <a:latin typeface="Times New Roman" panose="02020603050405020304" pitchFamily="18" charset="0"/>
                <a:cs typeface="Times New Roman" panose="02020603050405020304" pitchFamily="18" charset="0"/>
              </a:rPr>
              <a:t>is encompassed by the grandson of Dodge, Vince. He has gone through an identity crisis at home. Vince has left his home six years ago and has created a new identity for himself in New York. Before returning to home, he has premonition that he may not be recognized by his family. He says Shelly that, “I just don't want to have them think that I've suddenly arrived out of the middle of nowhere completely deranged.” (Sam Shepard Seven Plays 85). As he enters the house, he is not recognized by anyone, even refused by Dodge and Tilden to have any flesh and blood relation. In Act Two, he is desperately endeavouring to create his identity but gets humiliated as Dodge rejects to recognise him: </a:t>
            </a:r>
          </a:p>
        </p:txBody>
      </p:sp>
    </p:spTree>
    <p:extLst>
      <p:ext uri="{BB962C8B-B14F-4D97-AF65-F5344CB8AC3E}">
        <p14:creationId xmlns:p14="http://schemas.microsoft.com/office/powerpoint/2010/main" val="5463563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787400" y="533400"/>
            <a:ext cx="10274300" cy="5632311"/>
          </a:xfrm>
          <a:prstGeom prst="rect">
            <a:avLst/>
          </a:prstGeom>
        </p:spPr>
        <p:txBody>
          <a:bodyPr wrap="square">
            <a:spAutoFit/>
          </a:bodyPr>
          <a:lstStyle/>
          <a:p>
            <a:r>
              <a:rPr lang="en-US" sz="2000" b="1" dirty="0">
                <a:latin typeface="Times New Roman" panose="02020603050405020304" pitchFamily="18" charset="0"/>
                <a:cs typeface="Times New Roman" panose="02020603050405020304" pitchFamily="18" charset="0"/>
              </a:rPr>
              <a:t>VINCE:</a:t>
            </a:r>
            <a:r>
              <a:rPr lang="en-US" sz="2000" dirty="0">
                <a:latin typeface="Times New Roman" panose="02020603050405020304" pitchFamily="18" charset="0"/>
                <a:cs typeface="Times New Roman" panose="02020603050405020304" pitchFamily="18" charset="0"/>
              </a:rPr>
              <a:t> Grandpa, where did Halie go? Maybe we should call her.</a:t>
            </a:r>
          </a:p>
          <a:p>
            <a:r>
              <a:rPr lang="en-US" sz="2000"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DODGE: </a:t>
            </a:r>
            <a:r>
              <a:rPr lang="en-US" sz="2000" dirty="0">
                <a:latin typeface="Times New Roman" panose="02020603050405020304" pitchFamily="18" charset="0"/>
                <a:cs typeface="Times New Roman" panose="02020603050405020304" pitchFamily="18" charset="0"/>
              </a:rPr>
              <a:t>What are you talking about? Do you know what you're talking about? Are you just talking for the sake of talking? Lubricating the gums?</a:t>
            </a:r>
          </a:p>
          <a:p>
            <a:r>
              <a:rPr lang="en-US" sz="2000"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VINCE: </a:t>
            </a:r>
            <a:r>
              <a:rPr lang="en-US" sz="2000" dirty="0">
                <a:latin typeface="Times New Roman" panose="02020603050405020304" pitchFamily="18" charset="0"/>
                <a:cs typeface="Times New Roman" panose="02020603050405020304" pitchFamily="18" charset="0"/>
              </a:rPr>
              <a:t>I'm trying to figure out what’s going on here!</a:t>
            </a:r>
          </a:p>
          <a:p>
            <a:r>
              <a:rPr lang="en-US" sz="2000"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DODGE:</a:t>
            </a:r>
            <a:r>
              <a:rPr lang="en-US" sz="2000" dirty="0">
                <a:latin typeface="Times New Roman" panose="02020603050405020304" pitchFamily="18" charset="0"/>
                <a:cs typeface="Times New Roman" panose="02020603050405020304" pitchFamily="18" charset="0"/>
              </a:rPr>
              <a:t> Is that it? </a:t>
            </a:r>
          </a:p>
          <a:p>
            <a:r>
              <a:rPr lang="en-US" sz="2000" b="1" dirty="0">
                <a:latin typeface="Times New Roman" panose="02020603050405020304" pitchFamily="18" charset="0"/>
                <a:cs typeface="Times New Roman" panose="02020603050405020304" pitchFamily="18" charset="0"/>
              </a:rPr>
              <a:t>VINCE:</a:t>
            </a:r>
            <a:r>
              <a:rPr lang="en-US" sz="2000" dirty="0">
                <a:latin typeface="Times New Roman" panose="02020603050405020304" pitchFamily="18" charset="0"/>
                <a:cs typeface="Times New Roman" panose="02020603050405020304" pitchFamily="18" charset="0"/>
              </a:rPr>
              <a:t> Yes. I mean I expected everything to be different. </a:t>
            </a:r>
          </a:p>
          <a:p>
            <a:r>
              <a:rPr lang="en-US" sz="2000" b="1" dirty="0">
                <a:latin typeface="Times New Roman" panose="02020603050405020304" pitchFamily="18" charset="0"/>
                <a:cs typeface="Times New Roman" panose="02020603050405020304" pitchFamily="18" charset="0"/>
              </a:rPr>
              <a:t>DODGE:</a:t>
            </a:r>
            <a:r>
              <a:rPr lang="en-US" sz="2000" dirty="0">
                <a:latin typeface="Times New Roman" panose="02020603050405020304" pitchFamily="18" charset="0"/>
                <a:cs typeface="Times New Roman" panose="02020603050405020304" pitchFamily="18" charset="0"/>
              </a:rPr>
              <a:t> Who are you to expect anything? Who are you supposed to be? </a:t>
            </a:r>
          </a:p>
          <a:p>
            <a:r>
              <a:rPr lang="en-US" sz="2000" b="1" dirty="0">
                <a:latin typeface="Times New Roman" panose="02020603050405020304" pitchFamily="18" charset="0"/>
                <a:cs typeface="Times New Roman" panose="02020603050405020304" pitchFamily="18" charset="0"/>
              </a:rPr>
              <a:t>VINCE:</a:t>
            </a:r>
            <a:r>
              <a:rPr lang="en-US" sz="2000" dirty="0">
                <a:latin typeface="Times New Roman" panose="02020603050405020304" pitchFamily="18" charset="0"/>
                <a:cs typeface="Times New Roman" panose="02020603050405020304" pitchFamily="18" charset="0"/>
              </a:rPr>
              <a:t> I’m Vince! Your Grandson!</a:t>
            </a:r>
          </a:p>
          <a:p>
            <a:r>
              <a:rPr lang="en-US" sz="2000" b="1" dirty="0">
                <a:latin typeface="Times New Roman" panose="02020603050405020304" pitchFamily="18" charset="0"/>
                <a:cs typeface="Times New Roman" panose="02020603050405020304" pitchFamily="18" charset="0"/>
              </a:rPr>
              <a:t>DODGE</a:t>
            </a:r>
            <a:r>
              <a:rPr lang="en-US" sz="2000" dirty="0">
                <a:latin typeface="Times New Roman" panose="02020603050405020304" pitchFamily="18" charset="0"/>
                <a:cs typeface="Times New Roman" panose="02020603050405020304" pitchFamily="18" charset="0"/>
              </a:rPr>
              <a:t>: Vince. My Grandson. </a:t>
            </a:r>
          </a:p>
          <a:p>
            <a:r>
              <a:rPr lang="en-US" sz="2000" b="1" dirty="0">
                <a:latin typeface="Times New Roman" panose="02020603050405020304" pitchFamily="18" charset="0"/>
                <a:cs typeface="Times New Roman" panose="02020603050405020304" pitchFamily="18" charset="0"/>
              </a:rPr>
              <a:t>VINCE</a:t>
            </a:r>
            <a:r>
              <a:rPr lang="en-US" sz="2000" dirty="0">
                <a:latin typeface="Times New Roman" panose="02020603050405020304" pitchFamily="18" charset="0"/>
                <a:cs typeface="Times New Roman" panose="02020603050405020304" pitchFamily="18" charset="0"/>
              </a:rPr>
              <a:t>: Tilden's son. </a:t>
            </a:r>
          </a:p>
          <a:p>
            <a:r>
              <a:rPr lang="en-US" sz="2000" b="1" dirty="0">
                <a:latin typeface="Times New Roman" panose="02020603050405020304" pitchFamily="18" charset="0"/>
                <a:cs typeface="Times New Roman" panose="02020603050405020304" pitchFamily="18" charset="0"/>
              </a:rPr>
              <a:t>DODGE</a:t>
            </a:r>
            <a:r>
              <a:rPr lang="en-US" sz="2000" dirty="0">
                <a:latin typeface="Times New Roman" panose="02020603050405020304" pitchFamily="18" charset="0"/>
                <a:cs typeface="Times New Roman" panose="02020603050405020304" pitchFamily="18" charset="0"/>
              </a:rPr>
              <a:t>: Tilden's son, Vince. </a:t>
            </a:r>
          </a:p>
          <a:p>
            <a:r>
              <a:rPr lang="en-US" sz="2000" b="1" dirty="0">
                <a:latin typeface="Times New Roman" panose="02020603050405020304" pitchFamily="18" charset="0"/>
                <a:cs typeface="Times New Roman" panose="02020603050405020304" pitchFamily="18" charset="0"/>
              </a:rPr>
              <a:t>VINCE</a:t>
            </a:r>
            <a:r>
              <a:rPr lang="en-US" sz="2000" dirty="0">
                <a:latin typeface="Times New Roman" panose="02020603050405020304" pitchFamily="18" charset="0"/>
                <a:cs typeface="Times New Roman" panose="02020603050405020304" pitchFamily="18" charset="0"/>
              </a:rPr>
              <a:t>: You haven't seen me for a long time.</a:t>
            </a:r>
          </a:p>
          <a:p>
            <a:r>
              <a:rPr lang="en-US" sz="2000"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DODGE</a:t>
            </a:r>
            <a:r>
              <a:rPr lang="en-US" sz="2000" dirty="0">
                <a:latin typeface="Times New Roman" panose="02020603050405020304" pitchFamily="18" charset="0"/>
                <a:cs typeface="Times New Roman" panose="02020603050405020304" pitchFamily="18" charset="0"/>
              </a:rPr>
              <a:t>: When was the last time?</a:t>
            </a:r>
          </a:p>
          <a:p>
            <a:r>
              <a:rPr lang="en-US" sz="2000"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VINCE</a:t>
            </a:r>
            <a:r>
              <a:rPr lang="en-US" sz="2000" dirty="0">
                <a:latin typeface="Times New Roman" panose="02020603050405020304" pitchFamily="18" charset="0"/>
                <a:cs typeface="Times New Roman" panose="02020603050405020304" pitchFamily="18" charset="0"/>
              </a:rPr>
              <a:t>: I don't remember. </a:t>
            </a:r>
          </a:p>
          <a:p>
            <a:r>
              <a:rPr lang="en-US" sz="2000" b="1" dirty="0">
                <a:latin typeface="Times New Roman" panose="02020603050405020304" pitchFamily="18" charset="0"/>
                <a:cs typeface="Times New Roman" panose="02020603050405020304" pitchFamily="18" charset="0"/>
              </a:rPr>
              <a:t>DODGE</a:t>
            </a:r>
            <a:r>
              <a:rPr lang="en-US" sz="2000" dirty="0">
                <a:latin typeface="Times New Roman" panose="02020603050405020304" pitchFamily="18" charset="0"/>
                <a:cs typeface="Times New Roman" panose="02020603050405020304" pitchFamily="18" charset="0"/>
              </a:rPr>
              <a:t>: You don't remember? </a:t>
            </a:r>
          </a:p>
          <a:p>
            <a:r>
              <a:rPr lang="en-US" sz="2000" b="1" dirty="0">
                <a:latin typeface="Times New Roman" panose="02020603050405020304" pitchFamily="18" charset="0"/>
                <a:cs typeface="Times New Roman" panose="02020603050405020304" pitchFamily="18" charset="0"/>
              </a:rPr>
              <a:t>VINCE</a:t>
            </a:r>
            <a:r>
              <a:rPr lang="en-US" sz="2000" dirty="0">
                <a:latin typeface="Times New Roman" panose="02020603050405020304" pitchFamily="18" charset="0"/>
                <a:cs typeface="Times New Roman" panose="02020603050405020304" pitchFamily="18" charset="0"/>
              </a:rPr>
              <a:t>: No. </a:t>
            </a:r>
          </a:p>
          <a:p>
            <a:r>
              <a:rPr lang="en-US" sz="2000" b="1" dirty="0">
                <a:latin typeface="Times New Roman" panose="02020603050405020304" pitchFamily="18" charset="0"/>
                <a:cs typeface="Times New Roman" panose="02020603050405020304" pitchFamily="18" charset="0"/>
              </a:rPr>
              <a:t>DODGE</a:t>
            </a:r>
            <a:r>
              <a:rPr lang="en-US" sz="2000" dirty="0">
                <a:latin typeface="Times New Roman" panose="02020603050405020304" pitchFamily="18" charset="0"/>
                <a:cs typeface="Times New Roman" panose="02020603050405020304" pitchFamily="18" charset="0"/>
              </a:rPr>
              <a:t>: You don't remember. How am I supposed to remember if you don't remember? (Sam Shepard Seven Plays 89)</a:t>
            </a:r>
          </a:p>
        </p:txBody>
      </p:sp>
    </p:spTree>
    <p:extLst>
      <p:ext uri="{BB962C8B-B14F-4D97-AF65-F5344CB8AC3E}">
        <p14:creationId xmlns:p14="http://schemas.microsoft.com/office/powerpoint/2010/main" val="2063356382"/>
      </p:ext>
    </p:extLst>
  </p:cSld>
  <p:clrMapOvr>
    <a:masterClrMapping/>
  </p:clrMapOvr>
</p:sld>
</file>

<file path=ppt/theme/theme1.xml><?xml version="1.0" encoding="utf-8"?>
<a:theme xmlns:a="http://schemas.openxmlformats.org/drawingml/2006/main" name="الأساس">
  <a:themeElements>
    <a:clrScheme name="الأساس">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الأساس">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الأساس">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docProps/app.xml><?xml version="1.0" encoding="utf-8"?>
<Properties xmlns="http://schemas.openxmlformats.org/officeDocument/2006/extended-properties" xmlns:vt="http://schemas.openxmlformats.org/officeDocument/2006/docPropsVTypes">
  <Template>TM03457444[[fn=الأساس]]</Template>
  <TotalTime>149</TotalTime>
  <Words>556</Words>
  <Application>Microsoft Office PowerPoint</Application>
  <PresentationFormat>Widescreen</PresentationFormat>
  <Paragraphs>27</Paragraphs>
  <Slides>13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Corbel</vt:lpstr>
      <vt:lpstr>Times New Roman</vt:lpstr>
      <vt:lpstr>الأساس</vt:lpstr>
      <vt:lpstr>Homeless  at home: Sam Shepard’s Buried Child As a Study Case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SACC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Maher</dc:creator>
  <cp:lastModifiedBy>hp</cp:lastModifiedBy>
  <cp:revision>15</cp:revision>
  <dcterms:created xsi:type="dcterms:W3CDTF">2022-03-09T15:03:24Z</dcterms:created>
  <dcterms:modified xsi:type="dcterms:W3CDTF">2023-11-12T21:32:15Z</dcterms:modified>
</cp:coreProperties>
</file>