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7" r:id="rId3"/>
    <p:sldId id="258" r:id="rId4"/>
    <p:sldId id="260" r:id="rId5"/>
    <p:sldId id="263" r:id="rId6"/>
    <p:sldId id="264"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20BC59-9F66-43AC-AA85-E7DAB7C111E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A9594-BED5-4F1F-849E-57C5435CF6EA}" type="slidenum">
              <a:rPr lang="en-US" smtClean="0"/>
              <a:t>‹#›</a:t>
            </a:fld>
            <a:endParaRPr lang="en-US"/>
          </a:p>
        </p:txBody>
      </p:sp>
    </p:spTree>
    <p:extLst>
      <p:ext uri="{BB962C8B-B14F-4D97-AF65-F5344CB8AC3E}">
        <p14:creationId xmlns:p14="http://schemas.microsoft.com/office/powerpoint/2010/main" val="37939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20BC59-9F66-43AC-AA85-E7DAB7C111E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A9594-BED5-4F1F-849E-57C5435CF6EA}" type="slidenum">
              <a:rPr lang="en-US" smtClean="0"/>
              <a:t>‹#›</a:t>
            </a:fld>
            <a:endParaRPr lang="en-US"/>
          </a:p>
        </p:txBody>
      </p:sp>
    </p:spTree>
    <p:extLst>
      <p:ext uri="{BB962C8B-B14F-4D97-AF65-F5344CB8AC3E}">
        <p14:creationId xmlns:p14="http://schemas.microsoft.com/office/powerpoint/2010/main" val="36133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20BC59-9F66-43AC-AA85-E7DAB7C111E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A9594-BED5-4F1F-849E-57C5435CF6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0002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20BC59-9F66-43AC-AA85-E7DAB7C111E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A9594-BED5-4F1F-849E-57C5435CF6EA}" type="slidenum">
              <a:rPr lang="en-US" smtClean="0"/>
              <a:t>‹#›</a:t>
            </a:fld>
            <a:endParaRPr lang="en-US"/>
          </a:p>
        </p:txBody>
      </p:sp>
    </p:spTree>
    <p:extLst>
      <p:ext uri="{BB962C8B-B14F-4D97-AF65-F5344CB8AC3E}">
        <p14:creationId xmlns:p14="http://schemas.microsoft.com/office/powerpoint/2010/main" val="3379008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20BC59-9F66-43AC-AA85-E7DAB7C111E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A9594-BED5-4F1F-849E-57C5435CF6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8619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20BC59-9F66-43AC-AA85-E7DAB7C111E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A9594-BED5-4F1F-849E-57C5435CF6EA}" type="slidenum">
              <a:rPr lang="en-US" smtClean="0"/>
              <a:t>‹#›</a:t>
            </a:fld>
            <a:endParaRPr lang="en-US"/>
          </a:p>
        </p:txBody>
      </p:sp>
    </p:spTree>
    <p:extLst>
      <p:ext uri="{BB962C8B-B14F-4D97-AF65-F5344CB8AC3E}">
        <p14:creationId xmlns:p14="http://schemas.microsoft.com/office/powerpoint/2010/main" val="3342719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20BC59-9F66-43AC-AA85-E7DAB7C111E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A9594-BED5-4F1F-849E-57C5435CF6EA}" type="slidenum">
              <a:rPr lang="en-US" smtClean="0"/>
              <a:t>‹#›</a:t>
            </a:fld>
            <a:endParaRPr lang="en-US"/>
          </a:p>
        </p:txBody>
      </p:sp>
    </p:spTree>
    <p:extLst>
      <p:ext uri="{BB962C8B-B14F-4D97-AF65-F5344CB8AC3E}">
        <p14:creationId xmlns:p14="http://schemas.microsoft.com/office/powerpoint/2010/main" val="1056073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20BC59-9F66-43AC-AA85-E7DAB7C111E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A9594-BED5-4F1F-849E-57C5435CF6EA}" type="slidenum">
              <a:rPr lang="en-US" smtClean="0"/>
              <a:t>‹#›</a:t>
            </a:fld>
            <a:endParaRPr lang="en-US"/>
          </a:p>
        </p:txBody>
      </p:sp>
    </p:spTree>
    <p:extLst>
      <p:ext uri="{BB962C8B-B14F-4D97-AF65-F5344CB8AC3E}">
        <p14:creationId xmlns:p14="http://schemas.microsoft.com/office/powerpoint/2010/main" val="350224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20BC59-9F66-43AC-AA85-E7DAB7C111E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A9594-BED5-4F1F-849E-57C5435CF6EA}" type="slidenum">
              <a:rPr lang="en-US" smtClean="0"/>
              <a:t>‹#›</a:t>
            </a:fld>
            <a:endParaRPr lang="en-US"/>
          </a:p>
        </p:txBody>
      </p:sp>
    </p:spTree>
    <p:extLst>
      <p:ext uri="{BB962C8B-B14F-4D97-AF65-F5344CB8AC3E}">
        <p14:creationId xmlns:p14="http://schemas.microsoft.com/office/powerpoint/2010/main" val="250041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20BC59-9F66-43AC-AA85-E7DAB7C111E7}"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A9594-BED5-4F1F-849E-57C5435CF6EA}" type="slidenum">
              <a:rPr lang="en-US" smtClean="0"/>
              <a:t>‹#›</a:t>
            </a:fld>
            <a:endParaRPr lang="en-US"/>
          </a:p>
        </p:txBody>
      </p:sp>
    </p:spTree>
    <p:extLst>
      <p:ext uri="{BB962C8B-B14F-4D97-AF65-F5344CB8AC3E}">
        <p14:creationId xmlns:p14="http://schemas.microsoft.com/office/powerpoint/2010/main" val="240915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20BC59-9F66-43AC-AA85-E7DAB7C111E7}"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A9594-BED5-4F1F-849E-57C5435CF6EA}" type="slidenum">
              <a:rPr lang="en-US" smtClean="0"/>
              <a:t>‹#›</a:t>
            </a:fld>
            <a:endParaRPr lang="en-US"/>
          </a:p>
        </p:txBody>
      </p:sp>
    </p:spTree>
    <p:extLst>
      <p:ext uri="{BB962C8B-B14F-4D97-AF65-F5344CB8AC3E}">
        <p14:creationId xmlns:p14="http://schemas.microsoft.com/office/powerpoint/2010/main" val="26105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20BC59-9F66-43AC-AA85-E7DAB7C111E7}"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A9594-BED5-4F1F-849E-57C5435CF6EA}" type="slidenum">
              <a:rPr lang="en-US" smtClean="0"/>
              <a:t>‹#›</a:t>
            </a:fld>
            <a:endParaRPr lang="en-US"/>
          </a:p>
        </p:txBody>
      </p:sp>
    </p:spTree>
    <p:extLst>
      <p:ext uri="{BB962C8B-B14F-4D97-AF65-F5344CB8AC3E}">
        <p14:creationId xmlns:p14="http://schemas.microsoft.com/office/powerpoint/2010/main" val="164865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20BC59-9F66-43AC-AA85-E7DAB7C111E7}"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A9594-BED5-4F1F-849E-57C5435CF6EA}" type="slidenum">
              <a:rPr lang="en-US" smtClean="0"/>
              <a:t>‹#›</a:t>
            </a:fld>
            <a:endParaRPr lang="en-US"/>
          </a:p>
        </p:txBody>
      </p:sp>
    </p:spTree>
    <p:extLst>
      <p:ext uri="{BB962C8B-B14F-4D97-AF65-F5344CB8AC3E}">
        <p14:creationId xmlns:p14="http://schemas.microsoft.com/office/powerpoint/2010/main" val="345291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0BC59-9F66-43AC-AA85-E7DAB7C111E7}"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A9594-BED5-4F1F-849E-57C5435CF6EA}" type="slidenum">
              <a:rPr lang="en-US" smtClean="0"/>
              <a:t>‹#›</a:t>
            </a:fld>
            <a:endParaRPr lang="en-US"/>
          </a:p>
        </p:txBody>
      </p:sp>
    </p:spTree>
    <p:extLst>
      <p:ext uri="{BB962C8B-B14F-4D97-AF65-F5344CB8AC3E}">
        <p14:creationId xmlns:p14="http://schemas.microsoft.com/office/powerpoint/2010/main" val="276375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0BC59-9F66-43AC-AA85-E7DAB7C111E7}"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A9594-BED5-4F1F-849E-57C5435CF6EA}" type="slidenum">
              <a:rPr lang="en-US" smtClean="0"/>
              <a:t>‹#›</a:t>
            </a:fld>
            <a:endParaRPr lang="en-US"/>
          </a:p>
        </p:txBody>
      </p:sp>
    </p:spTree>
    <p:extLst>
      <p:ext uri="{BB962C8B-B14F-4D97-AF65-F5344CB8AC3E}">
        <p14:creationId xmlns:p14="http://schemas.microsoft.com/office/powerpoint/2010/main" val="22090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20BC59-9F66-43AC-AA85-E7DAB7C111E7}"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A9594-BED5-4F1F-849E-57C5435CF6EA}" type="slidenum">
              <a:rPr lang="en-US" smtClean="0"/>
              <a:t>‹#›</a:t>
            </a:fld>
            <a:endParaRPr lang="en-US"/>
          </a:p>
        </p:txBody>
      </p:sp>
    </p:spTree>
    <p:extLst>
      <p:ext uri="{BB962C8B-B14F-4D97-AF65-F5344CB8AC3E}">
        <p14:creationId xmlns:p14="http://schemas.microsoft.com/office/powerpoint/2010/main" val="142801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20BC59-9F66-43AC-AA85-E7DAB7C111E7}" type="datetimeFigureOut">
              <a:rPr lang="en-US" smtClean="0"/>
              <a:t>11/13/2023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2F6A9594-BED5-4F1F-849E-57C5435CF6EA}" type="slidenum">
              <a:rPr lang="en-US" smtClean="0"/>
              <a:t>‹#›</a:t>
            </a:fld>
            <a:endParaRPr lang="en-US"/>
          </a:p>
        </p:txBody>
      </p:sp>
    </p:spTree>
    <p:extLst>
      <p:ext uri="{BB962C8B-B14F-4D97-AF65-F5344CB8AC3E}">
        <p14:creationId xmlns:p14="http://schemas.microsoft.com/office/powerpoint/2010/main" val="395343924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E403-840B-C36A-21C3-40E7A066393F}"/>
              </a:ext>
            </a:extLst>
          </p:cNvPr>
          <p:cNvSpPr>
            <a:spLocks noGrp="1"/>
          </p:cNvSpPr>
          <p:nvPr>
            <p:ph type="ctrTitle"/>
          </p:nvPr>
        </p:nvSpPr>
        <p:spPr>
          <a:xfrm>
            <a:off x="1524000" y="1600201"/>
            <a:ext cx="9144000" cy="2850030"/>
          </a:xfrm>
        </p:spPr>
        <p:txBody>
          <a:bodyPr>
            <a:normAutofit fontScale="90000"/>
          </a:bodyPr>
          <a:lstStyle/>
          <a:p>
            <a:pPr algn="ctr"/>
            <a:r>
              <a:rPr lang="en-US" dirty="0">
                <a:latin typeface="Arial Black" panose="020B0A04020102020204" pitchFamily="34" charset="0"/>
              </a:rPr>
              <a:t>The Significance of Place in Selected Poems by Seamus Heaney</a:t>
            </a:r>
          </a:p>
        </p:txBody>
      </p:sp>
      <p:sp>
        <p:nvSpPr>
          <p:cNvPr id="3" name="Subtitle 2">
            <a:extLst>
              <a:ext uri="{FF2B5EF4-FFF2-40B4-BE49-F238E27FC236}">
                <a16:creationId xmlns:a16="http://schemas.microsoft.com/office/drawing/2014/main" id="{E83937D9-2536-35E5-F122-9D9C13C478EF}"/>
              </a:ext>
            </a:extLst>
          </p:cNvPr>
          <p:cNvSpPr>
            <a:spLocks noGrp="1"/>
          </p:cNvSpPr>
          <p:nvPr>
            <p:ph type="subTitle" idx="1"/>
          </p:nvPr>
        </p:nvSpPr>
        <p:spPr>
          <a:xfrm>
            <a:off x="1524000" y="5171606"/>
            <a:ext cx="9144000" cy="86193"/>
          </a:xfrm>
        </p:spPr>
        <p:txBody>
          <a:bodyPr>
            <a:normAutofit fontScale="25000" lnSpcReduction="20000"/>
          </a:bodyPr>
          <a:lstStyle/>
          <a:p>
            <a:endParaRPr lang="en-US" dirty="0"/>
          </a:p>
        </p:txBody>
      </p:sp>
    </p:spTree>
    <p:extLst>
      <p:ext uri="{BB962C8B-B14F-4D97-AF65-F5344CB8AC3E}">
        <p14:creationId xmlns:p14="http://schemas.microsoft.com/office/powerpoint/2010/main" val="12240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6E91-0212-EA85-C8A1-82F55C3AED05}"/>
              </a:ext>
            </a:extLst>
          </p:cNvPr>
          <p:cNvSpPr>
            <a:spLocks noGrp="1"/>
          </p:cNvSpPr>
          <p:nvPr>
            <p:ph type="title"/>
          </p:nvPr>
        </p:nvSpPr>
        <p:spPr>
          <a:xfrm>
            <a:off x="838200" y="407964"/>
            <a:ext cx="10515600" cy="1124262"/>
          </a:xfrm>
        </p:spPr>
        <p:txBody>
          <a:bodyPr>
            <a:normAutofit/>
          </a:bodyPr>
          <a:lstStyle/>
          <a:p>
            <a:pPr algn="ctr"/>
            <a:r>
              <a:rPr lang="en-US" sz="4000" b="1" dirty="0">
                <a:latin typeface="Algerian" panose="04020705040A02060702" pitchFamily="82" charset="0"/>
              </a:rPr>
              <a:t>Seamus Heaney (1939 –2013) </a:t>
            </a:r>
          </a:p>
        </p:txBody>
      </p:sp>
      <p:pic>
        <p:nvPicPr>
          <p:cNvPr id="4" name="Content Placeholder 3">
            <a:extLst>
              <a:ext uri="{FF2B5EF4-FFF2-40B4-BE49-F238E27FC236}">
                <a16:creationId xmlns:a16="http://schemas.microsoft.com/office/drawing/2014/main" id="{B7DB0BF5-55D9-3149-3AC2-342B07D6A5DD}"/>
              </a:ext>
            </a:extLst>
          </p:cNvPr>
          <p:cNvPicPr>
            <a:picLocks noGrp="1" noChangeAspect="1"/>
          </p:cNvPicPr>
          <p:nvPr>
            <p:ph idx="1"/>
          </p:nvPr>
        </p:nvPicPr>
        <p:blipFill>
          <a:blip r:embed="rId2"/>
          <a:stretch>
            <a:fillRect/>
          </a:stretch>
        </p:blipFill>
        <p:spPr>
          <a:xfrm>
            <a:off x="602884" y="1282838"/>
            <a:ext cx="3720529" cy="5034548"/>
          </a:xfrm>
          <a:prstGeom prst="rect">
            <a:avLst/>
          </a:prstGeom>
        </p:spPr>
      </p:pic>
      <p:sp>
        <p:nvSpPr>
          <p:cNvPr id="8" name="TextBox 7">
            <a:extLst>
              <a:ext uri="{FF2B5EF4-FFF2-40B4-BE49-F238E27FC236}">
                <a16:creationId xmlns:a16="http://schemas.microsoft.com/office/drawing/2014/main" id="{B4CF5DF2-D3FF-90CE-04C9-8F78374FFBF1}"/>
              </a:ext>
            </a:extLst>
          </p:cNvPr>
          <p:cNvSpPr txBox="1"/>
          <p:nvPr/>
        </p:nvSpPr>
        <p:spPr>
          <a:xfrm>
            <a:off x="4323413" y="1532226"/>
            <a:ext cx="7315200" cy="4149341"/>
          </a:xfrm>
          <a:prstGeom prst="rect">
            <a:avLst/>
          </a:prstGeom>
          <a:noFill/>
        </p:spPr>
        <p:txBody>
          <a:bodyPr wrap="square">
            <a:spAutoFit/>
          </a:body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An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Irish poet,  translator, and  lecturer. </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search of intellectual life, Heaney traveled abroad, leaving his land and family behind. </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Heaney stresses such ideas as belonging, </a:t>
            </a:r>
            <a:r>
              <a:rPr lang="en-US" sz="2800" dirty="0">
                <a:solidFill>
                  <a:prstClr val="black"/>
                </a:solidFill>
                <a:latin typeface="Times New Roman" panose="02020603050405020304" pitchFamily="18" charset="0"/>
                <a:cs typeface="Times New Roman" panose="02020603050405020304" pitchFamily="18" charset="0"/>
              </a:rPr>
              <a:t>home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family, etc. in his poetry. Home, for him, means Ireland.</a:t>
            </a:r>
          </a:p>
        </p:txBody>
      </p:sp>
    </p:spTree>
    <p:extLst>
      <p:ext uri="{BB962C8B-B14F-4D97-AF65-F5344CB8AC3E}">
        <p14:creationId xmlns:p14="http://schemas.microsoft.com/office/powerpoint/2010/main" val="29036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60D34-E17A-A7F7-0A57-B890C6492DBC}"/>
              </a:ext>
            </a:extLst>
          </p:cNvPr>
          <p:cNvSpPr>
            <a:spLocks noGrp="1"/>
          </p:cNvSpPr>
          <p:nvPr>
            <p:ph idx="1"/>
          </p:nvPr>
        </p:nvSpPr>
        <p:spPr>
          <a:xfrm>
            <a:off x="838200" y="822325"/>
            <a:ext cx="10515600" cy="5354638"/>
          </a:xfrm>
        </p:spPr>
        <p:txBody>
          <a:bodyPr>
            <a:normAutofit/>
          </a:bodyPr>
          <a:lstStyle/>
          <a:p>
            <a:pPr>
              <a:lnSpc>
                <a:spcPct val="150000"/>
              </a:lnSpc>
            </a:pPr>
            <a:r>
              <a:rPr lang="en-US" sz="2400" dirty="0"/>
              <a:t>Domestic life                  home/family                    Ireland </a:t>
            </a:r>
          </a:p>
          <a:p>
            <a:pPr>
              <a:lnSpc>
                <a:spcPct val="150000"/>
              </a:lnSpc>
            </a:pPr>
            <a:r>
              <a:rPr lang="en-US" sz="2400" dirty="0"/>
              <a:t>The domestic scene is a metaphor for Ireland. Historically, the Irish people cherished home, family, and  children the most.  </a:t>
            </a:r>
          </a:p>
          <a:p>
            <a:pPr>
              <a:lnSpc>
                <a:spcPct val="150000"/>
              </a:lnSpc>
            </a:pPr>
            <a:r>
              <a:rPr lang="en-US" sz="2400" dirty="0"/>
              <a:t>So, the poet sees Ireland as a house whose people, food, music, religion are part and partial of his being. </a:t>
            </a:r>
          </a:p>
          <a:p>
            <a:pPr>
              <a:lnSpc>
                <a:spcPct val="150000"/>
              </a:lnSpc>
            </a:pPr>
            <a:r>
              <a:rPr lang="en-US" sz="2400" dirty="0"/>
              <a:t>In some of his poems, Ireland is depicted as a kitchen that gathers the poet with his family. For example,  in “Clearances”, the poet says:</a:t>
            </a:r>
          </a:p>
          <a:p>
            <a:endParaRPr lang="en-US" dirty="0"/>
          </a:p>
        </p:txBody>
      </p:sp>
      <p:sp>
        <p:nvSpPr>
          <p:cNvPr id="8" name="Arrow: Right 7">
            <a:extLst>
              <a:ext uri="{FF2B5EF4-FFF2-40B4-BE49-F238E27FC236}">
                <a16:creationId xmlns:a16="http://schemas.microsoft.com/office/drawing/2014/main" id="{66D5CAD9-57BC-D305-6275-972FEB27AEDD}"/>
              </a:ext>
            </a:extLst>
          </p:cNvPr>
          <p:cNvSpPr/>
          <p:nvPr/>
        </p:nvSpPr>
        <p:spPr>
          <a:xfrm>
            <a:off x="3405390" y="1098863"/>
            <a:ext cx="869430" cy="1932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40FE682C-0F0B-EED6-5997-AFBBBDB5508C}"/>
              </a:ext>
            </a:extLst>
          </p:cNvPr>
          <p:cNvSpPr/>
          <p:nvPr/>
        </p:nvSpPr>
        <p:spPr>
          <a:xfrm>
            <a:off x="7047752" y="1100571"/>
            <a:ext cx="869430" cy="1932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20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05F2D8-EFB7-19BA-1795-00907BDD6071}"/>
              </a:ext>
            </a:extLst>
          </p:cNvPr>
          <p:cNvPicPr>
            <a:picLocks noChangeAspect="1"/>
          </p:cNvPicPr>
          <p:nvPr/>
        </p:nvPicPr>
        <p:blipFill>
          <a:blip r:embed="rId2"/>
          <a:stretch>
            <a:fillRect/>
          </a:stretch>
        </p:blipFill>
        <p:spPr>
          <a:xfrm>
            <a:off x="0" y="407467"/>
            <a:ext cx="6710289" cy="2786135"/>
          </a:xfrm>
          <a:prstGeom prst="rect">
            <a:avLst/>
          </a:prstGeom>
        </p:spPr>
      </p:pic>
      <p:sp>
        <p:nvSpPr>
          <p:cNvPr id="3" name="Content Placeholder 2">
            <a:extLst>
              <a:ext uri="{FF2B5EF4-FFF2-40B4-BE49-F238E27FC236}">
                <a16:creationId xmlns:a16="http://schemas.microsoft.com/office/drawing/2014/main" id="{7037B413-96DF-D1DB-F38B-B328071B71C2}"/>
              </a:ext>
            </a:extLst>
          </p:cNvPr>
          <p:cNvSpPr>
            <a:spLocks noGrp="1"/>
          </p:cNvSpPr>
          <p:nvPr>
            <p:ph idx="1"/>
          </p:nvPr>
        </p:nvSpPr>
        <p:spPr>
          <a:xfrm>
            <a:off x="6710289" y="1265007"/>
            <a:ext cx="5481711" cy="1521128"/>
          </a:xfrm>
        </p:spPr>
        <p:txBody>
          <a:bodyPr>
            <a:normAutofit/>
          </a:bodyPr>
          <a:lstStyle/>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When all the others were away at Mass</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I was all hers as we peeled potatoes.</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03E3CF7-65B0-9C03-81F4-E935EA1F44AD}"/>
              </a:ext>
            </a:extLst>
          </p:cNvPr>
          <p:cNvSpPr txBox="1"/>
          <p:nvPr/>
        </p:nvSpPr>
        <p:spPr>
          <a:xfrm>
            <a:off x="647114" y="3664398"/>
            <a:ext cx="10649243" cy="2677656"/>
          </a:xfrm>
          <a:prstGeom prst="rect">
            <a:avLst/>
          </a:prstGeom>
          <a:noFill/>
        </p:spPr>
        <p:txBody>
          <a:bodyPr wrap="square">
            <a:spAutoFit/>
          </a:bodyPr>
          <a:lstStyle/>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a joyful and warmth scene.  It is something typically Irish (the love between mother and son, and the word “potato” which reminds the reader with the potato famine in 1840.</a:t>
            </a:r>
          </a:p>
          <a:p>
            <a:pPr algn="just"/>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Peeling has a significant meaning. When you are peeling something you come to its heart. It is like the act of digging the earth. Metaphorically, it means diving into the history of his land.</a:t>
            </a:r>
          </a:p>
        </p:txBody>
      </p:sp>
    </p:spTree>
    <p:extLst>
      <p:ext uri="{BB962C8B-B14F-4D97-AF65-F5344CB8AC3E}">
        <p14:creationId xmlns:p14="http://schemas.microsoft.com/office/powerpoint/2010/main" val="252932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B4D5DF-9803-7144-FBAF-7279CAC6A0D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891975" y="0"/>
            <a:ext cx="4300025" cy="6858000"/>
          </a:xfrm>
          <a:prstGeom prst="rect">
            <a:avLst/>
          </a:prstGeom>
        </p:spPr>
      </p:pic>
      <p:sp>
        <p:nvSpPr>
          <p:cNvPr id="3" name="Content Placeholder 2">
            <a:extLst>
              <a:ext uri="{FF2B5EF4-FFF2-40B4-BE49-F238E27FC236}">
                <a16:creationId xmlns:a16="http://schemas.microsoft.com/office/drawing/2014/main" id="{64F9865E-5479-98FD-A218-BB67C072754F}"/>
              </a:ext>
            </a:extLst>
          </p:cNvPr>
          <p:cNvSpPr>
            <a:spLocks noGrp="1"/>
          </p:cNvSpPr>
          <p:nvPr>
            <p:ph idx="1"/>
          </p:nvPr>
        </p:nvSpPr>
        <p:spPr>
          <a:xfrm>
            <a:off x="148883" y="2025108"/>
            <a:ext cx="7743092" cy="3897389"/>
          </a:xfrm>
        </p:spPr>
        <p:txBody>
          <a:bodyPr>
            <a:noAutofit/>
          </a:bodyPr>
          <a:lstStyle/>
          <a:p>
            <a:pPr marL="0" indent="0" algn="just">
              <a:lnSpc>
                <a:spcPct val="100000"/>
              </a:lnSpc>
              <a:buNone/>
            </a:pPr>
            <a:endParaRPr lang="en-US" sz="2300" dirty="0">
              <a:latin typeface="Times New Roman" panose="02020603050405020304" pitchFamily="18" charset="0"/>
              <a:cs typeface="Times New Roman" panose="02020603050405020304" pitchFamily="18" charset="0"/>
            </a:endParaRPr>
          </a:p>
          <a:p>
            <a:pPr algn="just">
              <a:lnSpc>
                <a:spcPct val="100000"/>
              </a:lnSpc>
            </a:pPr>
            <a:r>
              <a:rPr lang="en-US" sz="2300" dirty="0">
                <a:latin typeface="Times New Roman" panose="02020603050405020304" pitchFamily="18" charset="0"/>
                <a:cs typeface="Times New Roman" panose="02020603050405020304" pitchFamily="18" charset="0"/>
              </a:rPr>
              <a:t>This poem reflects his  strong connection to his birthplace and his family.</a:t>
            </a:r>
          </a:p>
          <a:p>
            <a:pPr algn="just">
              <a:lnSpc>
                <a:spcPct val="100000"/>
              </a:lnSpc>
            </a:pPr>
            <a:r>
              <a:rPr lang="en-US" sz="2300" dirty="0">
                <a:latin typeface="Times New Roman" panose="02020603050405020304" pitchFamily="18" charset="0"/>
                <a:cs typeface="Times New Roman" panose="02020603050405020304" pitchFamily="18" charset="0"/>
              </a:rPr>
              <a:t>His father’s digging into the ground to bring potatoes out, which is their source of living, is identified with the act of digging into the world to find the sense of intimacy, stability and belonging.</a:t>
            </a:r>
          </a:p>
          <a:p>
            <a:pPr algn="just">
              <a:lnSpc>
                <a:spcPct val="100000"/>
              </a:lnSpc>
            </a:pPr>
            <a:r>
              <a:rPr lang="en-US" sz="2300" dirty="0">
                <a:latin typeface="Times New Roman" panose="02020603050405020304" pitchFamily="18" charset="0"/>
                <a:cs typeface="Times New Roman" panose="02020603050405020304" pitchFamily="18" charset="0"/>
              </a:rPr>
              <a:t>The poem becomes a house of being on which the poet is dwelling, and the linguistic signs invite the reader to contemplate on the beauty of the poet’s  home. Therefore, language becomes the home of the poet and his readers as well.</a:t>
            </a:r>
          </a:p>
          <a:p>
            <a:pPr algn="just">
              <a:lnSpc>
                <a:spcPct val="100000"/>
              </a:lnSpc>
            </a:pPr>
            <a:endParaRPr lang="en-US" sz="23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EB1590-C38B-133C-F4FC-379E7590F4C3}"/>
              </a:ext>
            </a:extLst>
          </p:cNvPr>
          <p:cNvSpPr txBox="1"/>
          <p:nvPr/>
        </p:nvSpPr>
        <p:spPr>
          <a:xfrm>
            <a:off x="148883" y="143601"/>
            <a:ext cx="7053775" cy="2246769"/>
          </a:xfrm>
          <a:prstGeom prst="rect">
            <a:avLst/>
          </a:prstGeom>
          <a:noFill/>
        </p:spPr>
        <p:txBody>
          <a:bodyPr wrap="square">
            <a:spAutoFit/>
          </a:bodyPr>
          <a:lstStyle/>
          <a:p>
            <a:pPr marL="0" marR="0" lvl="0" indent="0" algn="ctr" defTabSz="457200" rtl="0" eaLnBrk="1" fontAlgn="auto" latinLnBrk="0" hangingPunct="1">
              <a:lnSpc>
                <a:spcPct val="100000"/>
              </a:lnSpc>
              <a:spcAft>
                <a:spcPts val="0"/>
              </a:spcAft>
              <a:buClr>
                <a:srgbClr val="F496CB">
                  <a:lumMod val="75000"/>
                </a:srgbClr>
              </a:buClr>
              <a:buSzPct val="80000"/>
              <a:buFont typeface="Wingdings 3" charset="2"/>
              <a:buNone/>
              <a:tabLst/>
              <a:defRPr/>
            </a:pPr>
            <a:r>
              <a:rPr kumimoji="0" lang="en-US" sz="2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Under my window, a clean rasping sound   </a:t>
            </a:r>
          </a:p>
          <a:p>
            <a:pPr marL="0" marR="0" lvl="0" indent="0" algn="ctr" defTabSz="457200" rtl="0" eaLnBrk="1" fontAlgn="auto" latinLnBrk="0" hangingPunct="1">
              <a:lnSpc>
                <a:spcPct val="100000"/>
              </a:lnSpc>
              <a:spcAft>
                <a:spcPts val="0"/>
              </a:spcAft>
              <a:buClr>
                <a:srgbClr val="F496CB">
                  <a:lumMod val="75000"/>
                </a:srgbClr>
              </a:buClr>
              <a:buSzPct val="80000"/>
              <a:buFont typeface="Wingdings 3" charset="2"/>
              <a:buNone/>
              <a:tabLst/>
              <a:defRPr/>
            </a:pPr>
            <a:r>
              <a:rPr kumimoji="0" lang="en-US" sz="2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When the spade sinks into gravelly ground:   </a:t>
            </a:r>
          </a:p>
          <a:p>
            <a:pPr marL="0" marR="0" lvl="0" indent="0" algn="ctr" defTabSz="457200" rtl="0" eaLnBrk="1" fontAlgn="auto" latinLnBrk="0" hangingPunct="1">
              <a:lnSpc>
                <a:spcPct val="100000"/>
              </a:lnSpc>
              <a:spcAft>
                <a:spcPts val="0"/>
              </a:spcAft>
              <a:buClr>
                <a:srgbClr val="F496CB">
                  <a:lumMod val="75000"/>
                </a:srgbClr>
              </a:buClr>
              <a:buSzPct val="80000"/>
              <a:buFont typeface="Wingdings 3" charset="2"/>
              <a:buNone/>
              <a:tabLst/>
              <a:defRPr/>
            </a:pPr>
            <a:r>
              <a:rPr kumimoji="0" lang="en-US" sz="2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My father, digging. I look down</a:t>
            </a:r>
          </a:p>
          <a:p>
            <a:pPr marL="0" marR="0" lvl="0" indent="0" algn="ctr" defTabSz="457200" rtl="0" eaLnBrk="1" fontAlgn="auto" latinLnBrk="0" hangingPunct="1">
              <a:lnSpc>
                <a:spcPct val="100000"/>
              </a:lnSpc>
              <a:spcAft>
                <a:spcPts val="0"/>
              </a:spcAft>
              <a:buClr>
                <a:srgbClr val="F496CB">
                  <a:lumMod val="75000"/>
                </a:srgbClr>
              </a:buClr>
              <a:buSzPct val="80000"/>
              <a:buFont typeface="Wingdings 3" charset="2"/>
              <a:buNone/>
              <a:tabLst/>
              <a:defRPr/>
            </a:pPr>
            <a:r>
              <a:rPr kumimoji="0" lang="en-US" sz="2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ctr" defTabSz="457200" rtl="0" eaLnBrk="1" fontAlgn="auto" latinLnBrk="0" hangingPunct="1">
              <a:lnSpc>
                <a:spcPct val="100000"/>
              </a:lnSpc>
              <a:spcAft>
                <a:spcPts val="0"/>
              </a:spcAft>
              <a:buClr>
                <a:srgbClr val="F496CB">
                  <a:lumMod val="75000"/>
                </a:srgbClr>
              </a:buClr>
              <a:buSzPct val="80000"/>
              <a:buFont typeface="Wingdings 3" charset="2"/>
              <a:buNone/>
              <a:tabLst/>
              <a:defRPr/>
            </a:pPr>
            <a:r>
              <a:rPr kumimoji="0" lang="en-US" sz="2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Bends low, comes up twenty years away   </a:t>
            </a:r>
          </a:p>
          <a:p>
            <a:pPr marL="0" marR="0" lvl="0" indent="0" algn="ctr" defTabSz="457200" rtl="0" eaLnBrk="1" fontAlgn="auto" latinLnBrk="0" hangingPunct="1">
              <a:lnSpc>
                <a:spcPct val="100000"/>
              </a:lnSpc>
              <a:spcAft>
                <a:spcPts val="0"/>
              </a:spcAft>
              <a:buClr>
                <a:srgbClr val="F496CB">
                  <a:lumMod val="75000"/>
                </a:srgbClr>
              </a:buClr>
              <a:buSzPct val="80000"/>
              <a:buFont typeface="Wingdings 3" charset="2"/>
              <a:buNone/>
              <a:tabLst/>
              <a:defRPr/>
            </a:pPr>
            <a:r>
              <a:rPr kumimoji="0" lang="en-US" sz="2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Stooping in rhythm through potato drills   </a:t>
            </a:r>
          </a:p>
          <a:p>
            <a:pPr marL="0" marR="0" lvl="0" indent="0" algn="ctr" defTabSz="457200" rtl="0" eaLnBrk="1" fontAlgn="auto" latinLnBrk="0" hangingPunct="1">
              <a:lnSpc>
                <a:spcPct val="100000"/>
              </a:lnSpc>
              <a:spcAft>
                <a:spcPts val="0"/>
              </a:spcAft>
              <a:buClr>
                <a:srgbClr val="F496CB">
                  <a:lumMod val="75000"/>
                </a:srgbClr>
              </a:buClr>
              <a:buSzPct val="80000"/>
              <a:buFont typeface="Wingdings 3" charset="2"/>
              <a:buNone/>
              <a:tabLst/>
              <a:defRPr/>
            </a:pPr>
            <a:r>
              <a:rPr kumimoji="0" lang="en-US" sz="2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Where he was digging.</a:t>
            </a:r>
          </a:p>
        </p:txBody>
      </p:sp>
    </p:spTree>
    <p:extLst>
      <p:ext uri="{BB962C8B-B14F-4D97-AF65-F5344CB8AC3E}">
        <p14:creationId xmlns:p14="http://schemas.microsoft.com/office/powerpoint/2010/main" val="29259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E8526-A65D-6B95-00EC-1978EE08BF87}"/>
              </a:ext>
            </a:extLst>
          </p:cNvPr>
          <p:cNvSpPr>
            <a:spLocks noGrp="1"/>
          </p:cNvSpPr>
          <p:nvPr>
            <p:ph idx="1"/>
          </p:nvPr>
        </p:nvSpPr>
        <p:spPr>
          <a:xfrm>
            <a:off x="838200" y="266647"/>
            <a:ext cx="10515600" cy="5099831"/>
          </a:xfrm>
        </p:spPr>
        <p:txBody>
          <a:bodyPr>
            <a:normAutofit/>
          </a:bodyPr>
          <a:lstStyle/>
          <a:p>
            <a:endParaRPr lang="en-US" sz="2400" dirty="0">
              <a:latin typeface="Times New Roman" panose="02020603050405020304" pitchFamily="18" charset="0"/>
              <a:cs typeface="Times New Roman" panose="02020603050405020304" pitchFamily="18" charset="0"/>
            </a:endParaRPr>
          </a:p>
        </p:txBody>
      </p:sp>
      <p:pic>
        <p:nvPicPr>
          <p:cNvPr id="1026" name="Picture 2" descr="Child Flying A Kite - PacificStock">
            <a:extLst>
              <a:ext uri="{FF2B5EF4-FFF2-40B4-BE49-F238E27FC236}">
                <a16:creationId xmlns:a16="http://schemas.microsoft.com/office/drawing/2014/main" id="{DDDCC9CD-7982-E92C-2FD3-31E4263DAD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888"/>
          <a:stretch/>
        </p:blipFill>
        <p:spPr bwMode="auto">
          <a:xfrm>
            <a:off x="0" y="1"/>
            <a:ext cx="12192000" cy="68445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0228E5-7CE5-AFA4-E5E5-B0D3F59F6FA6}"/>
              </a:ext>
            </a:extLst>
          </p:cNvPr>
          <p:cNvSpPr txBox="1"/>
          <p:nvPr/>
        </p:nvSpPr>
        <p:spPr>
          <a:xfrm>
            <a:off x="0" y="13429"/>
            <a:ext cx="12192000" cy="830997"/>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240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In “Gravities”, Heaney concentrates on the link between the poet and his </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homeland</a:t>
            </a:r>
            <a:r>
              <a:rPr kumimoji="0" lang="en-US" sz="240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by using the  images of kite and pigeon:</a:t>
            </a:r>
          </a:p>
        </p:txBody>
      </p:sp>
      <p:sp>
        <p:nvSpPr>
          <p:cNvPr id="6" name="TextBox 5">
            <a:extLst>
              <a:ext uri="{FF2B5EF4-FFF2-40B4-BE49-F238E27FC236}">
                <a16:creationId xmlns:a16="http://schemas.microsoft.com/office/drawing/2014/main" id="{1F712217-8DFA-41DA-FC01-2F7DCC7D274A}"/>
              </a:ext>
            </a:extLst>
          </p:cNvPr>
          <p:cNvSpPr txBox="1"/>
          <p:nvPr/>
        </p:nvSpPr>
        <p:spPr>
          <a:xfrm>
            <a:off x="5995182" y="607016"/>
            <a:ext cx="6196818" cy="1569660"/>
          </a:xfrm>
          <a:prstGeom prst="rect">
            <a:avLst/>
          </a:prstGeom>
          <a:noFill/>
        </p:spPr>
        <p:txBody>
          <a:bodyPr wrap="square">
            <a:spAutoFit/>
          </a:bodyPr>
          <a:lstStyle/>
          <a:p>
            <a:pPr marL="0" marR="0" lvl="0" indent="0" algn="l" defTabSz="457200" rtl="0" eaLnBrk="1" fontAlgn="auto" latinLnBrk="0" hangingPunct="1">
              <a:lnSpc>
                <a:spcPct val="100000"/>
              </a:lnSpc>
              <a:spcAft>
                <a:spcPts val="0"/>
              </a:spcAft>
              <a:buClr>
                <a:srgbClr val="F496CB">
                  <a:lumMod val="75000"/>
                </a:srgbClr>
              </a:buClr>
              <a:buSzPct val="80000"/>
              <a:buFont typeface="Wingdings 3" charset="2"/>
              <a:buNone/>
              <a:tabLst/>
              <a:defRPr/>
            </a:pPr>
            <a:r>
              <a:rPr kumimoji="0" lang="en-US" sz="240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High-riding kites appear to range quite freely</a:t>
            </a:r>
          </a:p>
          <a:p>
            <a:pPr marL="0" marR="0" lvl="0" indent="0" algn="l" defTabSz="457200" rtl="0" eaLnBrk="1" fontAlgn="auto" latinLnBrk="0" hangingPunct="1">
              <a:lnSpc>
                <a:spcPct val="100000"/>
              </a:lnSpc>
              <a:spcAft>
                <a:spcPts val="0"/>
              </a:spcAft>
              <a:buClr>
                <a:srgbClr val="F496CB">
                  <a:lumMod val="75000"/>
                </a:srgbClr>
              </a:buClr>
              <a:buSzPct val="80000"/>
              <a:buFont typeface="Wingdings 3" charset="2"/>
              <a:buNone/>
              <a:tabLst/>
              <a:defRPr/>
            </a:pPr>
            <a:r>
              <a:rPr kumimoji="0" lang="en-US" sz="240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Though reined by strings, strict and invisible.</a:t>
            </a:r>
          </a:p>
          <a:p>
            <a:pPr marL="0" marR="0" lvl="0" indent="0" algn="l" defTabSz="457200" rtl="0" eaLnBrk="1" fontAlgn="auto" latinLnBrk="0" hangingPunct="1">
              <a:lnSpc>
                <a:spcPct val="100000"/>
              </a:lnSpc>
              <a:spcAft>
                <a:spcPts val="0"/>
              </a:spcAft>
              <a:buClr>
                <a:srgbClr val="F496CB">
                  <a:lumMod val="75000"/>
                </a:srgbClr>
              </a:buClr>
              <a:buSzPct val="80000"/>
              <a:buFont typeface="Wingdings 3" charset="2"/>
              <a:buNone/>
              <a:tabLst/>
              <a:defRPr/>
            </a:pPr>
            <a:r>
              <a:rPr kumimoji="0" lang="en-US" sz="240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The pigeon that deserts you suddenly</a:t>
            </a:r>
          </a:p>
          <a:p>
            <a:pPr marL="0" marR="0" lvl="0" indent="0" algn="l" defTabSz="457200" rtl="0" eaLnBrk="1" fontAlgn="auto" latinLnBrk="0" hangingPunct="1">
              <a:lnSpc>
                <a:spcPct val="100000"/>
              </a:lnSpc>
              <a:spcAft>
                <a:spcPts val="0"/>
              </a:spcAft>
              <a:buClr>
                <a:srgbClr val="F496CB">
                  <a:lumMod val="75000"/>
                </a:srgbClr>
              </a:buClr>
              <a:buSzPct val="80000"/>
              <a:buFont typeface="Wingdings 3" charset="2"/>
              <a:buNone/>
              <a:tabLst/>
              <a:defRPr/>
            </a:pPr>
            <a:r>
              <a:rPr kumimoji="0" lang="en-US" sz="240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Is heading home, instinctively, faithful</a:t>
            </a:r>
          </a:p>
        </p:txBody>
      </p:sp>
      <p:sp>
        <p:nvSpPr>
          <p:cNvPr id="10" name="TextBox 9">
            <a:extLst>
              <a:ext uri="{FF2B5EF4-FFF2-40B4-BE49-F238E27FC236}">
                <a16:creationId xmlns:a16="http://schemas.microsoft.com/office/drawing/2014/main" id="{57238431-3233-1F04-28A5-B20489B4AE5A}"/>
              </a:ext>
            </a:extLst>
          </p:cNvPr>
          <p:cNvSpPr txBox="1"/>
          <p:nvPr/>
        </p:nvSpPr>
        <p:spPr>
          <a:xfrm>
            <a:off x="162951" y="2412010"/>
            <a:ext cx="7208521" cy="2800767"/>
          </a:xfrm>
          <a:prstGeom prst="rect">
            <a:avLst/>
          </a:prstGeom>
          <a:noFill/>
        </p:spPr>
        <p:txBody>
          <a:bodyPr wrap="square">
            <a:spAutoFit/>
          </a:bodyPr>
          <a:lstStyle/>
          <a:p>
            <a:pPr marL="0" marR="0" lvl="0" indent="0" algn="just"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lang="en-US" sz="2200" dirty="0">
                <a:latin typeface="Times New Roman" panose="02020603050405020304" pitchFamily="18" charset="0"/>
                <a:cs typeface="Times New Roman" panose="02020603050405020304" pitchFamily="18" charset="0"/>
              </a:rPr>
              <a:t>The strings of the kite metaphorically represent the invisible link between the poet and Ireland. </a:t>
            </a:r>
            <a:r>
              <a:rPr kumimoji="0" lang="en-US" sz="22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They also represent the unconscious force that attracts him back to his homeland. The speaker declares that going home when one needs to feel safety is the right choice because home matches the sense of belonging, a place of shelter, a place that he is familiar with, a place that provides comfort, security, and protection. </a:t>
            </a:r>
          </a:p>
          <a:p>
            <a:pPr marL="0" indent="0" algn="just">
              <a:buNone/>
            </a:pPr>
            <a:endParaRPr lang="en-US" sz="2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7104319-295C-5286-6653-B41F64FDB724}"/>
              </a:ext>
            </a:extLst>
          </p:cNvPr>
          <p:cNvSpPr txBox="1"/>
          <p:nvPr/>
        </p:nvSpPr>
        <p:spPr>
          <a:xfrm>
            <a:off x="3084927" y="4880573"/>
            <a:ext cx="9107073" cy="1785104"/>
          </a:xfrm>
          <a:prstGeom prst="rect">
            <a:avLst/>
          </a:prstGeom>
          <a:noFill/>
        </p:spPr>
        <p:txBody>
          <a:bodyPr wrap="square">
            <a:spAutoFit/>
          </a:bodyPr>
          <a:lstStyle/>
          <a:p>
            <a:pPr marL="0" marR="0" lvl="0" indent="0" algn="just"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220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Symbolically, this home stands for the gravity of Ireland to its citizens, especially when the poet  talks about the pigeon that leaves its place and fly a distance, but suddenly has the desire to return home. This means that there is an unconscious force that pulls the poet back to his homeland. That is why the poem is called “Gravities”</a:t>
            </a:r>
          </a:p>
        </p:txBody>
      </p:sp>
    </p:spTree>
    <p:extLst>
      <p:ext uri="{BB962C8B-B14F-4D97-AF65-F5344CB8AC3E}">
        <p14:creationId xmlns:p14="http://schemas.microsoft.com/office/powerpoint/2010/main" val="1409915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36A9B-C0FC-0565-D285-CDB55A191EEA}"/>
              </a:ext>
            </a:extLst>
          </p:cNvPr>
          <p:cNvSpPr>
            <a:spLocks noGrp="1"/>
          </p:cNvSpPr>
          <p:nvPr>
            <p:ph idx="1"/>
          </p:nvPr>
        </p:nvSpPr>
        <p:spPr>
          <a:xfrm>
            <a:off x="739726" y="617836"/>
            <a:ext cx="10515600" cy="5622327"/>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To conclude, Heaney, in his poetry,  is seen inseparable from his family, roots, and land. His sense of belonging springs from his admiration and gratitude towards his ancestry. This sense also comes from the poet’s desire to motivate the young generation to establish a strong relation to their homeland.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i="1" dirty="0">
                <a:latin typeface="Times New Roman" panose="02020603050405020304" pitchFamily="18" charset="0"/>
                <a:cs typeface="Times New Roman" panose="02020603050405020304" pitchFamily="18" charset="0"/>
              </a:rPr>
              <a:t>I had my existence. I was there. </a:t>
            </a:r>
          </a:p>
          <a:p>
            <a:pPr marL="0" indent="0" algn="ctr">
              <a:buNone/>
            </a:pPr>
            <a:r>
              <a:rPr lang="en-US" sz="2400" i="1" dirty="0">
                <a:latin typeface="Times New Roman" panose="02020603050405020304" pitchFamily="18" charset="0"/>
                <a:cs typeface="Times New Roman" panose="02020603050405020304" pitchFamily="18" charset="0"/>
              </a:rPr>
              <a:t>                                           Me in the place, and the place in me </a:t>
            </a:r>
          </a:p>
          <a:p>
            <a:pPr marL="0" indent="0" algn="r">
              <a:buNone/>
            </a:pP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Seamus Heaney</a:t>
            </a:r>
          </a:p>
          <a:p>
            <a:pPr marL="0"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5442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358</TotalTime>
  <Words>668</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Algerian</vt:lpstr>
      <vt:lpstr>Arial</vt:lpstr>
      <vt:lpstr>Arial Black</vt:lpstr>
      <vt:lpstr>Times New Roman</vt:lpstr>
      <vt:lpstr>Trebuchet MS</vt:lpstr>
      <vt:lpstr>Wingdings 3</vt:lpstr>
      <vt:lpstr>Facet</vt:lpstr>
      <vt:lpstr>The Significance of Place in Selected Poems by Seamus Heaney</vt:lpstr>
      <vt:lpstr>Seamus Heaney (1939 –2013)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Significance of Place in Selected Poems by Seamus Heaney</dc:title>
  <dc:creator>Eliana</dc:creator>
  <cp:lastModifiedBy>hp</cp:lastModifiedBy>
  <cp:revision>15</cp:revision>
  <dcterms:created xsi:type="dcterms:W3CDTF">2023-11-04T15:02:16Z</dcterms:created>
  <dcterms:modified xsi:type="dcterms:W3CDTF">2023-11-12T21:31:22Z</dcterms:modified>
</cp:coreProperties>
</file>