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notesMasterIdLst>
    <p:notesMasterId r:id="rId13"/>
  </p:notesMasterIdLst>
  <p:sldIdLst>
    <p:sldId id="256" r:id="rId2"/>
    <p:sldId id="257" r:id="rId3"/>
    <p:sldId id="258" r:id="rId4"/>
    <p:sldId id="259" r:id="rId5"/>
    <p:sldId id="260" r:id="rId6"/>
    <p:sldId id="263" r:id="rId7"/>
    <p:sldId id="264" r:id="rId8"/>
    <p:sldId id="266" r:id="rId9"/>
    <p:sldId id="262" r:id="rId10"/>
    <p:sldId id="261" r:id="rId11"/>
    <p:sldId id="265" r:id="rId1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مقطع افتراضي" id="{8F62F919-3D16-451E-86E9-7B552378F54E}">
          <p14:sldIdLst>
            <p14:sldId id="256"/>
          </p14:sldIdLst>
        </p14:section>
        <p14:section name="مقطع بدون عنوان" id="{00B6E0D4-2543-40E5-B299-B9377F8FB14F}">
          <p14:sldIdLst>
            <p14:sldId id="257"/>
            <p14:sldId id="258"/>
            <p14:sldId id="259"/>
            <p14:sldId id="260"/>
            <p14:sldId id="263"/>
            <p14:sldId id="264"/>
            <p14:sldId id="266"/>
            <p14:sldId id="262"/>
            <p14:sldId id="261"/>
            <p14:sldId id="26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2" d="100"/>
          <a:sy n="62" d="100"/>
        </p:scale>
        <p:origin x="1400" y="5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DB010C24-85D8-45C0-AB80-E0650A628245}" type="datetimeFigureOut">
              <a:rPr lang="ar-IQ" smtClean="0"/>
              <a:t>01/05/1445</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9D4605AB-CDCB-4517-B378-E6ED66592C34}" type="slidenum">
              <a:rPr lang="ar-IQ" smtClean="0"/>
              <a:t>‹#›</a:t>
            </a:fld>
            <a:endParaRPr lang="ar-IQ"/>
          </a:p>
        </p:txBody>
      </p:sp>
    </p:spTree>
    <p:extLst>
      <p:ext uri="{BB962C8B-B14F-4D97-AF65-F5344CB8AC3E}">
        <p14:creationId xmlns:p14="http://schemas.microsoft.com/office/powerpoint/2010/main" val="75263892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9D4605AB-CDCB-4517-B378-E6ED66592C34}" type="slidenum">
              <a:rPr lang="ar-IQ" smtClean="0"/>
              <a:t>2</a:t>
            </a:fld>
            <a:endParaRPr lang="ar-IQ"/>
          </a:p>
        </p:txBody>
      </p:sp>
    </p:spTree>
    <p:extLst>
      <p:ext uri="{BB962C8B-B14F-4D97-AF65-F5344CB8AC3E}">
        <p14:creationId xmlns:p14="http://schemas.microsoft.com/office/powerpoint/2010/main" val="944115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A15CC386-8D2C-4F59-9F46-F79DD9D69C22}" type="datetimeFigureOut">
              <a:rPr lang="ar-IQ" smtClean="0"/>
              <a:t>01/05/1445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EC3399F-184E-4170-9B03-ED4A06AD64BC}" type="slidenum">
              <a:rPr lang="ar-IQ" smtClean="0"/>
              <a:t>‹#›</a:t>
            </a:fld>
            <a:endParaRPr lang="ar-IQ"/>
          </a:p>
        </p:txBody>
      </p:sp>
    </p:spTree>
    <p:extLst>
      <p:ext uri="{BB962C8B-B14F-4D97-AF65-F5344CB8AC3E}">
        <p14:creationId xmlns:p14="http://schemas.microsoft.com/office/powerpoint/2010/main" val="4249575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p:cNvSpPr>
            <a:spLocks noGrp="1"/>
          </p:cNvSpPr>
          <p:nvPr>
            <p:ph type="dt" sz="half" idx="10"/>
          </p:nvPr>
        </p:nvSpPr>
        <p:spPr/>
        <p:txBody>
          <a:bodyPr/>
          <a:lstStyle/>
          <a:p>
            <a:fld id="{A15CC386-8D2C-4F59-9F46-F79DD9D69C22}" type="datetimeFigureOut">
              <a:rPr lang="ar-IQ" smtClean="0"/>
              <a:t>01/05/1445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EC3399F-184E-4170-9B03-ED4A06AD64BC}" type="slidenum">
              <a:rPr lang="ar-IQ" smtClean="0"/>
              <a:t>‹#›</a:t>
            </a:fld>
            <a:endParaRPr lang="ar-IQ"/>
          </a:p>
        </p:txBody>
      </p:sp>
    </p:spTree>
    <p:extLst>
      <p:ext uri="{BB962C8B-B14F-4D97-AF65-F5344CB8AC3E}">
        <p14:creationId xmlns:p14="http://schemas.microsoft.com/office/powerpoint/2010/main" val="15905290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p:cNvSpPr>
            <a:spLocks noGrp="1"/>
          </p:cNvSpPr>
          <p:nvPr>
            <p:ph type="dt" sz="half" idx="10"/>
          </p:nvPr>
        </p:nvSpPr>
        <p:spPr/>
        <p:txBody>
          <a:bodyPr/>
          <a:lstStyle/>
          <a:p>
            <a:fld id="{A15CC386-8D2C-4F59-9F46-F79DD9D69C22}" type="datetimeFigureOut">
              <a:rPr lang="ar-IQ" smtClean="0"/>
              <a:t>01/05/1445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EC3399F-184E-4170-9B03-ED4A06AD64BC}" type="slidenum">
              <a:rPr lang="ar-IQ" smtClean="0"/>
              <a:t>‹#›</a:t>
            </a:fld>
            <a:endParaRPr lang="ar-IQ"/>
          </a:p>
        </p:txBody>
      </p:sp>
    </p:spTree>
    <p:extLst>
      <p:ext uri="{BB962C8B-B14F-4D97-AF65-F5344CB8AC3E}">
        <p14:creationId xmlns:p14="http://schemas.microsoft.com/office/powerpoint/2010/main" val="1103022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p:cNvSpPr>
            <a:spLocks noGrp="1"/>
          </p:cNvSpPr>
          <p:nvPr>
            <p:ph type="dt" sz="half" idx="10"/>
          </p:nvPr>
        </p:nvSpPr>
        <p:spPr/>
        <p:txBody>
          <a:bodyPr/>
          <a:lstStyle/>
          <a:p>
            <a:fld id="{A15CC386-8D2C-4F59-9F46-F79DD9D69C22}" type="datetimeFigureOut">
              <a:rPr lang="ar-IQ" smtClean="0"/>
              <a:t>01/05/1445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EC3399F-184E-4170-9B03-ED4A06AD64BC}" type="slidenum">
              <a:rPr lang="ar-IQ" smtClean="0"/>
              <a:t>‹#›</a:t>
            </a:fld>
            <a:endParaRPr lang="ar-IQ"/>
          </a:p>
        </p:txBody>
      </p:sp>
    </p:spTree>
    <p:extLst>
      <p:ext uri="{BB962C8B-B14F-4D97-AF65-F5344CB8AC3E}">
        <p14:creationId xmlns:p14="http://schemas.microsoft.com/office/powerpoint/2010/main" val="26073356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A15CC386-8D2C-4F59-9F46-F79DD9D69C22}" type="datetimeFigureOut">
              <a:rPr lang="ar-IQ" smtClean="0"/>
              <a:t>01/05/1445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EC3399F-184E-4170-9B03-ED4A06AD64BC}" type="slidenum">
              <a:rPr lang="ar-IQ" smtClean="0"/>
              <a:t>‹#›</a:t>
            </a:fld>
            <a:endParaRPr lang="ar-IQ"/>
          </a:p>
        </p:txBody>
      </p:sp>
    </p:spTree>
    <p:extLst>
      <p:ext uri="{BB962C8B-B14F-4D97-AF65-F5344CB8AC3E}">
        <p14:creationId xmlns:p14="http://schemas.microsoft.com/office/powerpoint/2010/main" val="1602664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5" name="عنصر نائب للتاريخ 4"/>
          <p:cNvSpPr>
            <a:spLocks noGrp="1"/>
          </p:cNvSpPr>
          <p:nvPr>
            <p:ph type="dt" sz="half" idx="10"/>
          </p:nvPr>
        </p:nvSpPr>
        <p:spPr/>
        <p:txBody>
          <a:bodyPr/>
          <a:lstStyle/>
          <a:p>
            <a:fld id="{A15CC386-8D2C-4F59-9F46-F79DD9D69C22}" type="datetimeFigureOut">
              <a:rPr lang="ar-IQ" smtClean="0"/>
              <a:t>01/05/1445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EC3399F-184E-4170-9B03-ED4A06AD64BC}" type="slidenum">
              <a:rPr lang="ar-IQ" smtClean="0"/>
              <a:t>‹#›</a:t>
            </a:fld>
            <a:endParaRPr lang="ar-IQ"/>
          </a:p>
        </p:txBody>
      </p:sp>
    </p:spTree>
    <p:extLst>
      <p:ext uri="{BB962C8B-B14F-4D97-AF65-F5344CB8AC3E}">
        <p14:creationId xmlns:p14="http://schemas.microsoft.com/office/powerpoint/2010/main" val="38991481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7" name="عنصر نائب للتاريخ 6"/>
          <p:cNvSpPr>
            <a:spLocks noGrp="1"/>
          </p:cNvSpPr>
          <p:nvPr>
            <p:ph type="dt" sz="half" idx="10"/>
          </p:nvPr>
        </p:nvSpPr>
        <p:spPr/>
        <p:txBody>
          <a:bodyPr/>
          <a:lstStyle/>
          <a:p>
            <a:fld id="{A15CC386-8D2C-4F59-9F46-F79DD9D69C22}" type="datetimeFigureOut">
              <a:rPr lang="ar-IQ" smtClean="0"/>
              <a:t>01/05/1445</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8EC3399F-184E-4170-9B03-ED4A06AD64BC}" type="slidenum">
              <a:rPr lang="ar-IQ" smtClean="0"/>
              <a:t>‹#›</a:t>
            </a:fld>
            <a:endParaRPr lang="ar-IQ"/>
          </a:p>
        </p:txBody>
      </p:sp>
    </p:spTree>
    <p:extLst>
      <p:ext uri="{BB962C8B-B14F-4D97-AF65-F5344CB8AC3E}">
        <p14:creationId xmlns:p14="http://schemas.microsoft.com/office/powerpoint/2010/main" val="6462595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A15CC386-8D2C-4F59-9F46-F79DD9D69C22}" type="datetimeFigureOut">
              <a:rPr lang="ar-IQ" smtClean="0"/>
              <a:t>01/05/1445</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8EC3399F-184E-4170-9B03-ED4A06AD64BC}" type="slidenum">
              <a:rPr lang="ar-IQ" smtClean="0"/>
              <a:t>‹#›</a:t>
            </a:fld>
            <a:endParaRPr lang="ar-IQ"/>
          </a:p>
        </p:txBody>
      </p:sp>
    </p:spTree>
    <p:extLst>
      <p:ext uri="{BB962C8B-B14F-4D97-AF65-F5344CB8AC3E}">
        <p14:creationId xmlns:p14="http://schemas.microsoft.com/office/powerpoint/2010/main" val="1796719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15CC386-8D2C-4F59-9F46-F79DD9D69C22}" type="datetimeFigureOut">
              <a:rPr lang="ar-IQ" smtClean="0"/>
              <a:t>01/05/1445</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8EC3399F-184E-4170-9B03-ED4A06AD64BC}" type="slidenum">
              <a:rPr lang="ar-IQ" smtClean="0"/>
              <a:t>‹#›</a:t>
            </a:fld>
            <a:endParaRPr lang="ar-IQ"/>
          </a:p>
        </p:txBody>
      </p:sp>
    </p:spTree>
    <p:extLst>
      <p:ext uri="{BB962C8B-B14F-4D97-AF65-F5344CB8AC3E}">
        <p14:creationId xmlns:p14="http://schemas.microsoft.com/office/powerpoint/2010/main" val="1223670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A15CC386-8D2C-4F59-9F46-F79DD9D69C22}" type="datetimeFigureOut">
              <a:rPr lang="ar-IQ" smtClean="0"/>
              <a:t>01/05/1445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EC3399F-184E-4170-9B03-ED4A06AD64BC}" type="slidenum">
              <a:rPr lang="ar-IQ" smtClean="0"/>
              <a:t>‹#›</a:t>
            </a:fld>
            <a:endParaRPr lang="ar-IQ"/>
          </a:p>
        </p:txBody>
      </p:sp>
    </p:spTree>
    <p:extLst>
      <p:ext uri="{BB962C8B-B14F-4D97-AF65-F5344CB8AC3E}">
        <p14:creationId xmlns:p14="http://schemas.microsoft.com/office/powerpoint/2010/main" val="15629223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A15CC386-8D2C-4F59-9F46-F79DD9D69C22}" type="datetimeFigureOut">
              <a:rPr lang="ar-IQ" smtClean="0"/>
              <a:t>01/05/1445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EC3399F-184E-4170-9B03-ED4A06AD64BC}" type="slidenum">
              <a:rPr lang="ar-IQ" smtClean="0"/>
              <a:t>‹#›</a:t>
            </a:fld>
            <a:endParaRPr lang="ar-IQ"/>
          </a:p>
        </p:txBody>
      </p:sp>
    </p:spTree>
    <p:extLst>
      <p:ext uri="{BB962C8B-B14F-4D97-AF65-F5344CB8AC3E}">
        <p14:creationId xmlns:p14="http://schemas.microsoft.com/office/powerpoint/2010/main" val="3431866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15CC386-8D2C-4F59-9F46-F79DD9D69C22}" type="datetimeFigureOut">
              <a:rPr lang="ar-IQ" smtClean="0"/>
              <a:t>01/05/1445</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EC3399F-184E-4170-9B03-ED4A06AD64BC}" type="slidenum">
              <a:rPr lang="ar-IQ" smtClean="0"/>
              <a:t>‹#›</a:t>
            </a:fld>
            <a:endParaRPr lang="ar-IQ"/>
          </a:p>
        </p:txBody>
      </p:sp>
    </p:spTree>
    <p:extLst>
      <p:ext uri="{BB962C8B-B14F-4D97-AF65-F5344CB8AC3E}">
        <p14:creationId xmlns:p14="http://schemas.microsoft.com/office/powerpoint/2010/main" val="36008750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066801"/>
            <a:ext cx="7772400" cy="2533650"/>
          </a:xfrm>
        </p:spPr>
        <p:style>
          <a:lnRef idx="2">
            <a:schemeClr val="accent1"/>
          </a:lnRef>
          <a:fillRef idx="1">
            <a:schemeClr val="lt1"/>
          </a:fillRef>
          <a:effectRef idx="0">
            <a:schemeClr val="accent1"/>
          </a:effectRef>
          <a:fontRef idx="minor">
            <a:schemeClr val="dk1"/>
          </a:fontRef>
        </p:style>
        <p:txBody>
          <a:bodyPr>
            <a:normAutofit/>
          </a:bodyPr>
          <a:lstStyle/>
          <a:p>
            <a:pPr algn="just" rtl="0"/>
            <a:r>
              <a:rPr lang="en-US" dirty="0"/>
              <a:t>      </a:t>
            </a:r>
            <a:r>
              <a:rPr lang="en-US" b="1" dirty="0"/>
              <a:t>The Nature of Belonging</a:t>
            </a:r>
            <a:endParaRPr lang="ar-IQ" b="1" dirty="0"/>
          </a:p>
        </p:txBody>
      </p:sp>
      <p:sp>
        <p:nvSpPr>
          <p:cNvPr id="3" name="عنوان فرعي 2"/>
          <p:cNvSpPr>
            <a:spLocks noGrp="1"/>
          </p:cNvSpPr>
          <p:nvPr>
            <p:ph type="subTitle" idx="1"/>
          </p:nvPr>
        </p:nvSpPr>
        <p:spPr>
          <a:xfrm>
            <a:off x="1295400" y="4495800"/>
            <a:ext cx="6400800" cy="1752600"/>
          </a:xfrm>
        </p:spPr>
        <p:style>
          <a:lnRef idx="2">
            <a:schemeClr val="accent1"/>
          </a:lnRef>
          <a:fillRef idx="1">
            <a:schemeClr val="lt1"/>
          </a:fillRef>
          <a:effectRef idx="0">
            <a:schemeClr val="accent1"/>
          </a:effectRef>
          <a:fontRef idx="minor">
            <a:schemeClr val="dk1"/>
          </a:fontRef>
        </p:style>
        <p:txBody>
          <a:bodyPr/>
          <a:lstStyle/>
          <a:p>
            <a:pPr algn="just" rtl="0"/>
            <a:r>
              <a:rPr lang="en-US" b="1" dirty="0">
                <a:solidFill>
                  <a:schemeClr val="tx1"/>
                </a:solidFill>
                <a:cs typeface="+mj-cs"/>
              </a:rPr>
              <a:t>Ecological Home in Indigenous Theatre</a:t>
            </a:r>
            <a:endParaRPr lang="ar-IQ" b="1" dirty="0">
              <a:solidFill>
                <a:schemeClr val="tx1"/>
              </a:solidFill>
              <a:cs typeface="+mj-cs"/>
            </a:endParaRPr>
          </a:p>
        </p:txBody>
      </p:sp>
    </p:spTree>
    <p:extLst>
      <p:ext uri="{BB962C8B-B14F-4D97-AF65-F5344CB8AC3E}">
        <p14:creationId xmlns:p14="http://schemas.microsoft.com/office/powerpoint/2010/main" val="13543294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28600"/>
            <a:ext cx="9144000" cy="1143000"/>
          </a:xfrm>
        </p:spPr>
        <p:txBody>
          <a:bodyPr>
            <a:normAutofit/>
          </a:bodyPr>
          <a:lstStyle/>
          <a:p>
            <a:pPr algn="just" rtl="0"/>
            <a:r>
              <a:rPr lang="en-US" b="1" dirty="0"/>
              <a:t>Chantal </a:t>
            </a:r>
            <a:r>
              <a:rPr lang="en-US" b="1" dirty="0" err="1"/>
              <a:t>Bilodeau’s</a:t>
            </a:r>
            <a:r>
              <a:rPr lang="en-US" b="1" dirty="0"/>
              <a:t> </a:t>
            </a:r>
            <a:r>
              <a:rPr lang="en-US" b="1" i="1" dirty="0" err="1"/>
              <a:t>Sila</a:t>
            </a:r>
            <a:r>
              <a:rPr lang="en-US" b="1" i="1" dirty="0"/>
              <a:t> :</a:t>
            </a:r>
            <a:endParaRPr lang="ar-IQ" b="1" dirty="0"/>
          </a:p>
        </p:txBody>
      </p:sp>
      <p:sp>
        <p:nvSpPr>
          <p:cNvPr id="3" name="عنصر نائب للمحتوى 2"/>
          <p:cNvSpPr>
            <a:spLocks noGrp="1"/>
          </p:cNvSpPr>
          <p:nvPr>
            <p:ph idx="1"/>
          </p:nvPr>
        </p:nvSpPr>
        <p:spPr/>
        <p:txBody>
          <a:bodyPr/>
          <a:lstStyle/>
          <a:p>
            <a:pPr algn="just" rtl="0"/>
            <a:r>
              <a:rPr lang="en-US" dirty="0"/>
              <a:t>The play is set in Canada.</a:t>
            </a:r>
          </a:p>
          <a:p>
            <a:pPr algn="just" rtl="0"/>
            <a:r>
              <a:rPr lang="en-US" dirty="0"/>
              <a:t>The play consists of two families. </a:t>
            </a:r>
          </a:p>
          <a:p>
            <a:pPr algn="just" rtl="0"/>
            <a:r>
              <a:rPr lang="en-US" dirty="0"/>
              <a:t>human family represented by </a:t>
            </a:r>
            <a:r>
              <a:rPr lang="en-US" dirty="0" err="1"/>
              <a:t>Leanna</a:t>
            </a:r>
            <a:r>
              <a:rPr lang="en-US" dirty="0"/>
              <a:t>, Veronica, and Samuel.</a:t>
            </a:r>
          </a:p>
          <a:p>
            <a:pPr algn="just" rtl="0"/>
            <a:r>
              <a:rPr lang="en-US" dirty="0"/>
              <a:t>Nonhuman family represented by mother polar bear and her daughter.</a:t>
            </a:r>
          </a:p>
          <a:p>
            <a:pPr algn="just" rtl="0"/>
            <a:r>
              <a:rPr lang="en-US" dirty="0"/>
              <a:t>The play has a fateful ending such as the death of Samuel and the death of polar bear.</a:t>
            </a:r>
            <a:endParaRPr lang="ar-IQ" dirty="0"/>
          </a:p>
        </p:txBody>
      </p:sp>
    </p:spTree>
    <p:extLst>
      <p:ext uri="{BB962C8B-B14F-4D97-AF65-F5344CB8AC3E}">
        <p14:creationId xmlns:p14="http://schemas.microsoft.com/office/powerpoint/2010/main" val="42484770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just" rtl="0"/>
            <a:endParaRPr lang="ar-IQ" b="1" dirty="0"/>
          </a:p>
        </p:txBody>
      </p:sp>
      <p:sp>
        <p:nvSpPr>
          <p:cNvPr id="3" name="عنصر نائب للمحتوى 2"/>
          <p:cNvSpPr>
            <a:spLocks noGrp="1"/>
          </p:cNvSpPr>
          <p:nvPr>
            <p:ph idx="1"/>
          </p:nvPr>
        </p:nvSpPr>
        <p:spPr/>
        <p:txBody>
          <a:bodyPr>
            <a:normAutofit fontScale="77500" lnSpcReduction="20000"/>
          </a:bodyPr>
          <a:lstStyle/>
          <a:p>
            <a:pPr algn="just" rtl="0"/>
            <a:r>
              <a:rPr lang="en-US" dirty="0">
                <a:cs typeface="+mj-cs"/>
              </a:rPr>
              <a:t>Climate change has made all humanity more vulnerable to its impacts especially for indigenous inhabitants.</a:t>
            </a:r>
          </a:p>
          <a:p>
            <a:pPr algn="just" rtl="0"/>
            <a:r>
              <a:rPr lang="en-US" dirty="0">
                <a:cs typeface="+mj-cs"/>
              </a:rPr>
              <a:t>By acknowledging this vulnerability to climate change, humans can develop more compassionate, sustainable, and just society.</a:t>
            </a:r>
          </a:p>
          <a:p>
            <a:pPr algn="just" rtl="0"/>
            <a:r>
              <a:rPr lang="en-US" dirty="0">
                <a:cs typeface="+mj-cs"/>
              </a:rPr>
              <a:t>The dominant culture narratives are no longer sustainable in the face of ecological crisis.</a:t>
            </a:r>
          </a:p>
          <a:p>
            <a:pPr algn="just" rtl="0"/>
            <a:r>
              <a:rPr lang="en-US" dirty="0">
                <a:cs typeface="+mj-cs"/>
              </a:rPr>
              <a:t>Humans need to rethink their position in order to create more just and sustainable society for all entities.</a:t>
            </a:r>
          </a:p>
          <a:p>
            <a:pPr algn="just" rtl="0"/>
            <a:r>
              <a:rPr lang="en-US" dirty="0">
                <a:cs typeface="+mj-cs"/>
              </a:rPr>
              <a:t>Art especially theatre is a powerful tool for generating awareness of ecological issues and imagining new ways of living in harmony with the natural world.</a:t>
            </a:r>
            <a:endParaRPr lang="ar-IQ" dirty="0">
              <a:cs typeface="+mj-cs"/>
            </a:endParaRPr>
          </a:p>
        </p:txBody>
      </p:sp>
    </p:spTree>
    <p:extLst>
      <p:ext uri="{BB962C8B-B14F-4D97-AF65-F5344CB8AC3E}">
        <p14:creationId xmlns:p14="http://schemas.microsoft.com/office/powerpoint/2010/main" val="3928236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p:txBody>
          <a:bodyPr>
            <a:normAutofit/>
          </a:bodyPr>
          <a:lstStyle/>
          <a:p>
            <a:r>
              <a:rPr lang="en-US" b="1" dirty="0"/>
              <a:t>The nature of belonging </a:t>
            </a:r>
            <a:endParaRPr lang="ar-IQ" b="1" dirty="0"/>
          </a:p>
        </p:txBody>
      </p:sp>
      <p:sp>
        <p:nvSpPr>
          <p:cNvPr id="4" name="عنصر نائب للمحتوى 3"/>
          <p:cNvSpPr>
            <a:spLocks noGrp="1"/>
          </p:cNvSpPr>
          <p:nvPr>
            <p:ph idx="1"/>
          </p:nvPr>
        </p:nvSpPr>
        <p:spPr/>
        <p:txBody>
          <a:bodyPr>
            <a:normAutofit lnSpcReduction="10000"/>
          </a:bodyPr>
          <a:lstStyle/>
          <a:p>
            <a:pPr algn="just" rtl="0"/>
            <a:r>
              <a:rPr lang="en-US" sz="2800" dirty="0">
                <a:cs typeface="+mj-cs"/>
              </a:rPr>
              <a:t>It is  a sense of belonging, responsibility, and kinship towards the land.</a:t>
            </a:r>
          </a:p>
          <a:p>
            <a:pPr algn="just" rtl="0"/>
            <a:r>
              <a:rPr lang="en-US" sz="2800" dirty="0">
                <a:cs typeface="+mj-cs"/>
              </a:rPr>
              <a:t>The relationship between the indigenous people and their land is fundamental to their identity and sense of belonging.</a:t>
            </a:r>
          </a:p>
          <a:p>
            <a:pPr algn="just" rtl="0"/>
            <a:r>
              <a:rPr lang="en-US" sz="2800" dirty="0">
                <a:cs typeface="+mj-cs"/>
              </a:rPr>
              <a:t>Indigenous theatre explores themes of connection to the land and the importance of community.</a:t>
            </a:r>
          </a:p>
          <a:p>
            <a:pPr algn="just" rtl="0"/>
            <a:r>
              <a:rPr lang="en-US" sz="2800" dirty="0">
                <a:cs typeface="+mj-cs"/>
              </a:rPr>
              <a:t>Indigenous theatre raises awareness of indigenous perspective on environmental issues and promote understanding of indigenous culture.</a:t>
            </a:r>
          </a:p>
          <a:p>
            <a:pPr marL="0" indent="0" algn="just" rtl="0">
              <a:buNone/>
            </a:pPr>
            <a:endParaRPr lang="en-US" sz="2800" dirty="0">
              <a:cs typeface="+mj-cs"/>
            </a:endParaRPr>
          </a:p>
        </p:txBody>
      </p:sp>
    </p:spTree>
    <p:extLst>
      <p:ext uri="{BB962C8B-B14F-4D97-AF65-F5344CB8AC3E}">
        <p14:creationId xmlns:p14="http://schemas.microsoft.com/office/powerpoint/2010/main" val="16341017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t>Themes of indigenous theatre:</a:t>
            </a:r>
            <a:endParaRPr lang="ar-IQ" b="1" dirty="0"/>
          </a:p>
        </p:txBody>
      </p:sp>
      <p:sp>
        <p:nvSpPr>
          <p:cNvPr id="3" name="عنصر نائب للمحتوى 2"/>
          <p:cNvSpPr>
            <a:spLocks noGrp="1"/>
          </p:cNvSpPr>
          <p:nvPr>
            <p:ph idx="1"/>
          </p:nvPr>
        </p:nvSpPr>
        <p:spPr/>
        <p:txBody>
          <a:bodyPr>
            <a:normAutofit/>
          </a:bodyPr>
          <a:lstStyle/>
          <a:p>
            <a:pPr algn="just" rtl="0"/>
            <a:r>
              <a:rPr lang="en-US" sz="2800" dirty="0">
                <a:cs typeface="+mj-cs"/>
              </a:rPr>
              <a:t>Connection /belonging to the land.</a:t>
            </a:r>
          </a:p>
          <a:p>
            <a:pPr algn="just" rtl="0"/>
            <a:endParaRPr lang="en-US" sz="2800" dirty="0">
              <a:cs typeface="+mj-cs"/>
            </a:endParaRPr>
          </a:p>
          <a:p>
            <a:pPr algn="just" rtl="0"/>
            <a:r>
              <a:rPr lang="en-US" sz="2800" dirty="0">
                <a:cs typeface="+mj-cs"/>
              </a:rPr>
              <a:t>The importance of Community .</a:t>
            </a:r>
          </a:p>
          <a:p>
            <a:pPr algn="just" rtl="0"/>
            <a:endParaRPr lang="en-US" sz="2800" dirty="0">
              <a:cs typeface="+mj-cs"/>
            </a:endParaRPr>
          </a:p>
          <a:p>
            <a:pPr algn="just" rtl="0"/>
            <a:r>
              <a:rPr lang="en-US" sz="2800" dirty="0">
                <a:cs typeface="+mj-cs"/>
              </a:rPr>
              <a:t>Challenge to dominant narratives.</a:t>
            </a:r>
          </a:p>
          <a:p>
            <a:pPr algn="just" rtl="0"/>
            <a:endParaRPr lang="en-US" sz="2800" dirty="0">
              <a:cs typeface="+mj-cs"/>
            </a:endParaRPr>
          </a:p>
          <a:p>
            <a:pPr algn="just" rtl="0"/>
            <a:r>
              <a:rPr lang="en-US" sz="2800" dirty="0">
                <a:cs typeface="+mj-cs"/>
              </a:rPr>
              <a:t>Environment as a sacred place.</a:t>
            </a:r>
          </a:p>
          <a:p>
            <a:pPr algn="just" rtl="0"/>
            <a:endParaRPr lang="en-US" sz="2800" dirty="0">
              <a:cs typeface="+mj-cs"/>
            </a:endParaRPr>
          </a:p>
          <a:p>
            <a:pPr algn="just" rtl="0"/>
            <a:endParaRPr lang="ar-IQ" sz="2800" dirty="0">
              <a:cs typeface="+mj-cs"/>
            </a:endParaRPr>
          </a:p>
        </p:txBody>
      </p:sp>
    </p:spTree>
    <p:extLst>
      <p:ext uri="{BB962C8B-B14F-4D97-AF65-F5344CB8AC3E}">
        <p14:creationId xmlns:p14="http://schemas.microsoft.com/office/powerpoint/2010/main" val="33736302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p:txBody>
          <a:bodyPr>
            <a:normAutofit/>
          </a:bodyPr>
          <a:lstStyle/>
          <a:p>
            <a:pPr algn="just" rtl="0"/>
            <a:r>
              <a:rPr lang="en-US" dirty="0"/>
              <a:t>Indigenous people in the Arctic</a:t>
            </a:r>
            <a:endParaRPr lang="ar-IQ" dirty="0"/>
          </a:p>
        </p:txBody>
      </p:sp>
      <p:pic>
        <p:nvPicPr>
          <p:cNvPr id="1026" name="Picture 2"/>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rcRect l="6989" r="6989"/>
          <a:stretch>
            <a:fillRect/>
          </a:stretch>
        </p:blipFill>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عنصر نائب للنص 5"/>
          <p:cNvSpPr>
            <a:spLocks noGrp="1"/>
          </p:cNvSpPr>
          <p:nvPr>
            <p:ph type="body" sz="half" idx="2"/>
          </p:nvPr>
        </p:nvSpPr>
        <p:spPr/>
        <p:txBody>
          <a:bodyPr>
            <a:normAutofit/>
          </a:bodyPr>
          <a:lstStyle/>
          <a:p>
            <a:pPr algn="just" rtl="0"/>
            <a:r>
              <a:rPr lang="en-US" dirty="0"/>
              <a:t>The indigenous people in the general: are the distinct social and cultural groups that share collective ancestral ties to the land and natural resources where they live in.</a:t>
            </a:r>
            <a:endParaRPr lang="ar-IQ" dirty="0"/>
          </a:p>
        </p:txBody>
      </p:sp>
    </p:spTree>
    <p:extLst>
      <p:ext uri="{BB962C8B-B14F-4D97-AF65-F5344CB8AC3E}">
        <p14:creationId xmlns:p14="http://schemas.microsoft.com/office/powerpoint/2010/main" val="3379519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just" rtl="0"/>
            <a:r>
              <a:rPr lang="en-US" b="1" dirty="0"/>
              <a:t>The Impacts of Environmental Degradation on the Arctic: </a:t>
            </a:r>
            <a:endParaRPr lang="ar-IQ" b="1" dirty="0"/>
          </a:p>
        </p:txBody>
      </p:sp>
      <p:sp>
        <p:nvSpPr>
          <p:cNvPr id="3" name="عنصر نائب للمحتوى 2"/>
          <p:cNvSpPr>
            <a:spLocks noGrp="1"/>
          </p:cNvSpPr>
          <p:nvPr>
            <p:ph idx="1"/>
          </p:nvPr>
        </p:nvSpPr>
        <p:spPr/>
        <p:txBody>
          <a:bodyPr>
            <a:normAutofit fontScale="92500"/>
          </a:bodyPr>
          <a:lstStyle/>
          <a:p>
            <a:pPr algn="just" rtl="0"/>
            <a:r>
              <a:rPr lang="en-US" dirty="0">
                <a:cs typeface="+mj-cs"/>
              </a:rPr>
              <a:t>Indigenous people have the least contribution to global warming and the most negatively affected. </a:t>
            </a:r>
          </a:p>
          <a:p>
            <a:pPr algn="just" rtl="0"/>
            <a:r>
              <a:rPr lang="en-US" dirty="0">
                <a:cs typeface="+mj-cs"/>
              </a:rPr>
              <a:t>In Alaska, the Inupiat people are facing the challenge of sea ice melt.</a:t>
            </a:r>
          </a:p>
          <a:p>
            <a:pPr algn="just" rtl="0"/>
            <a:r>
              <a:rPr lang="en-US" dirty="0">
                <a:cs typeface="+mj-cs"/>
              </a:rPr>
              <a:t>In Canada, the Inuit people are facing the challenge of permafrost thaw.</a:t>
            </a:r>
          </a:p>
          <a:p>
            <a:pPr algn="just" rtl="0"/>
            <a:r>
              <a:rPr lang="en-US" dirty="0">
                <a:cs typeface="+mj-cs"/>
              </a:rPr>
              <a:t>In Russia, the </a:t>
            </a:r>
            <a:r>
              <a:rPr lang="en-US" dirty="0" err="1">
                <a:cs typeface="+mj-cs"/>
              </a:rPr>
              <a:t>Nenets</a:t>
            </a:r>
            <a:r>
              <a:rPr lang="en-US" dirty="0">
                <a:cs typeface="+mj-cs"/>
              </a:rPr>
              <a:t> people are facing the challenge of pollution caused by oil and gas extraction.</a:t>
            </a:r>
          </a:p>
        </p:txBody>
      </p:sp>
    </p:spTree>
    <p:extLst>
      <p:ext uri="{BB962C8B-B14F-4D97-AF65-F5344CB8AC3E}">
        <p14:creationId xmlns:p14="http://schemas.microsoft.com/office/powerpoint/2010/main" val="37486885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just" rtl="0"/>
            <a:r>
              <a:rPr lang="en-US" b="1" dirty="0"/>
              <a:t>Eco-drama</a:t>
            </a:r>
            <a:endParaRPr lang="ar-IQ" b="1" dirty="0"/>
          </a:p>
        </p:txBody>
      </p:sp>
      <p:sp>
        <p:nvSpPr>
          <p:cNvPr id="3" name="عنصر نائب للمحتوى 2"/>
          <p:cNvSpPr>
            <a:spLocks noGrp="1"/>
          </p:cNvSpPr>
          <p:nvPr>
            <p:ph idx="1"/>
          </p:nvPr>
        </p:nvSpPr>
        <p:spPr/>
        <p:txBody>
          <a:bodyPr>
            <a:normAutofit/>
          </a:bodyPr>
          <a:lstStyle/>
          <a:p>
            <a:pPr algn="just" rtl="0"/>
            <a:r>
              <a:rPr lang="en-US" sz="2800" dirty="0">
                <a:cs typeface="+mj-cs"/>
              </a:rPr>
              <a:t>Eco-theatre is a movement of environmental activists  their aim is to raise collective ecological awareness.</a:t>
            </a:r>
          </a:p>
          <a:p>
            <a:pPr algn="just" rtl="0"/>
            <a:r>
              <a:rPr lang="en-US" sz="2800" dirty="0">
                <a:cs typeface="+mj-cs"/>
              </a:rPr>
              <a:t>Eco-drama is concerned in discussing the relationship between human beings and the physical environment.</a:t>
            </a:r>
          </a:p>
          <a:p>
            <a:pPr algn="just" rtl="0"/>
            <a:r>
              <a:rPr lang="en-US" sz="2800" dirty="0">
                <a:cs typeface="+mj-cs"/>
              </a:rPr>
              <a:t>Eco-drama performs themes of environmental justice and environmental degradation.</a:t>
            </a:r>
          </a:p>
          <a:p>
            <a:pPr algn="just" rtl="0"/>
            <a:r>
              <a:rPr lang="en-US" sz="2800" dirty="0">
                <a:cs typeface="+mj-cs"/>
              </a:rPr>
              <a:t>Eco-drama challenges human’s exploitation towards nature.</a:t>
            </a:r>
          </a:p>
          <a:p>
            <a:pPr marL="0" indent="0" algn="just" rtl="0">
              <a:buNone/>
            </a:pPr>
            <a:endParaRPr lang="ar-IQ" sz="2800" dirty="0">
              <a:cs typeface="+mj-cs"/>
            </a:endParaRPr>
          </a:p>
        </p:txBody>
      </p:sp>
    </p:spTree>
    <p:extLst>
      <p:ext uri="{BB962C8B-B14F-4D97-AF65-F5344CB8AC3E}">
        <p14:creationId xmlns:p14="http://schemas.microsoft.com/office/powerpoint/2010/main" val="25357701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just" rtl="0"/>
            <a:r>
              <a:rPr lang="en-US" b="1" dirty="0"/>
              <a:t>Eco-drama</a:t>
            </a:r>
            <a:endParaRPr lang="ar-IQ" b="1" dirty="0"/>
          </a:p>
        </p:txBody>
      </p:sp>
      <p:sp>
        <p:nvSpPr>
          <p:cNvPr id="3" name="عنصر نائب للمحتوى 2"/>
          <p:cNvSpPr>
            <a:spLocks noGrp="1"/>
          </p:cNvSpPr>
          <p:nvPr>
            <p:ph idx="1"/>
          </p:nvPr>
        </p:nvSpPr>
        <p:spPr/>
        <p:txBody>
          <a:bodyPr>
            <a:normAutofit/>
          </a:bodyPr>
          <a:lstStyle/>
          <a:p>
            <a:pPr algn="just" rtl="0"/>
            <a:r>
              <a:rPr lang="en-US" sz="2800" dirty="0">
                <a:cs typeface="+mj-cs"/>
              </a:rPr>
              <a:t>just society can be achieved by reshaping people’s values and perspectives towards nature through art and imagining a sustainable future.</a:t>
            </a:r>
          </a:p>
          <a:p>
            <a:pPr algn="just" rtl="0"/>
            <a:r>
              <a:rPr lang="en-US" sz="2800" dirty="0">
                <a:cs typeface="+mj-cs"/>
              </a:rPr>
              <a:t>Eco-theatre assumes that the environmental crisis is a collective global reality, not an isolated issue.</a:t>
            </a:r>
          </a:p>
          <a:p>
            <a:pPr algn="just" rtl="0"/>
            <a:r>
              <a:rPr lang="en-US" sz="2800" dirty="0">
                <a:cs typeface="+mj-cs"/>
              </a:rPr>
              <a:t>Indigenous drama explores the relationship between humans and  the environment and how this relationship is ruined by nonindigenous individuals that represented in colonialism and exploitation.</a:t>
            </a:r>
          </a:p>
          <a:p>
            <a:pPr algn="just" rtl="0"/>
            <a:endParaRPr lang="ar-IQ" sz="2800" dirty="0">
              <a:cs typeface="+mj-cs"/>
            </a:endParaRPr>
          </a:p>
        </p:txBody>
      </p:sp>
    </p:spTree>
    <p:extLst>
      <p:ext uri="{BB962C8B-B14F-4D97-AF65-F5344CB8AC3E}">
        <p14:creationId xmlns:p14="http://schemas.microsoft.com/office/powerpoint/2010/main" val="14527227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just" rtl="0"/>
            <a:r>
              <a:rPr lang="en-US" sz="3600" b="1" dirty="0"/>
              <a:t>How ecological home can be represented in indigenous theatre:</a:t>
            </a:r>
            <a:endParaRPr lang="ar-IQ" sz="3600" b="1" dirty="0"/>
          </a:p>
        </p:txBody>
      </p:sp>
      <p:sp>
        <p:nvSpPr>
          <p:cNvPr id="3" name="عنصر نائب للمحتوى 2"/>
          <p:cNvSpPr>
            <a:spLocks noGrp="1"/>
          </p:cNvSpPr>
          <p:nvPr>
            <p:ph idx="1"/>
          </p:nvPr>
        </p:nvSpPr>
        <p:spPr/>
        <p:txBody>
          <a:bodyPr>
            <a:normAutofit fontScale="85000" lnSpcReduction="10000"/>
          </a:bodyPr>
          <a:lstStyle/>
          <a:p>
            <a:pPr algn="just" rtl="0"/>
            <a:r>
              <a:rPr lang="en-US" dirty="0"/>
              <a:t>Through the use of ecological knowledge in the plays’ story and characters about indigenous culture .</a:t>
            </a:r>
          </a:p>
          <a:p>
            <a:pPr algn="just" rtl="0"/>
            <a:r>
              <a:rPr lang="en-US" dirty="0"/>
              <a:t>Through the use of traditional indigenous costumes.</a:t>
            </a:r>
          </a:p>
          <a:p>
            <a:pPr algn="just" rtl="0"/>
            <a:r>
              <a:rPr lang="en-US" dirty="0"/>
              <a:t>Through the use of indigenous language in the play.</a:t>
            </a:r>
          </a:p>
          <a:p>
            <a:pPr algn="just" rtl="0"/>
            <a:r>
              <a:rPr lang="en-US" dirty="0"/>
              <a:t>In indigenous theatre, ecological home is represented through the use of natural elements such as water, land, and animals as an essential characters in the play. And through the strong bond to </a:t>
            </a:r>
            <a:r>
              <a:rPr lang="en-US"/>
              <a:t>their land.</a:t>
            </a:r>
            <a:endParaRPr lang="en-US" dirty="0"/>
          </a:p>
          <a:p>
            <a:pPr algn="just" rtl="0"/>
            <a:endParaRPr lang="ar-IQ" dirty="0"/>
          </a:p>
        </p:txBody>
      </p:sp>
    </p:spTree>
    <p:extLst>
      <p:ext uri="{BB962C8B-B14F-4D97-AF65-F5344CB8AC3E}">
        <p14:creationId xmlns:p14="http://schemas.microsoft.com/office/powerpoint/2010/main" val="21696979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just" rtl="0"/>
            <a:r>
              <a:rPr lang="en-US" dirty="0" err="1"/>
              <a:t>Sila</a:t>
            </a:r>
            <a:r>
              <a:rPr lang="en-US" dirty="0"/>
              <a:t> by Chantal </a:t>
            </a:r>
            <a:r>
              <a:rPr lang="en-US" dirty="0" err="1"/>
              <a:t>Bilodeau</a:t>
            </a:r>
            <a:endParaRPr lang="ar-IQ" dirty="0"/>
          </a:p>
        </p:txBody>
      </p:sp>
      <p:pic>
        <p:nvPicPr>
          <p:cNvPr id="1026" name="Picture 2" descr="Sila von Chantal Bilodeau - Taschenbuch - 978-0-88922-956-3 | Thalia"/>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rcRect t="25719" b="25719"/>
          <a:stretch>
            <a:fill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sp>
        <p:nvSpPr>
          <p:cNvPr id="4" name="عنصر نائب للنص 3"/>
          <p:cNvSpPr>
            <a:spLocks noGrp="1"/>
          </p:cNvSpPr>
          <p:nvPr>
            <p:ph type="body" sz="half" idx="2"/>
          </p:nvPr>
        </p:nvSpPr>
        <p:spPr/>
        <p:txBody>
          <a:bodyPr>
            <a:normAutofit fontScale="85000" lnSpcReduction="20000"/>
          </a:bodyPr>
          <a:lstStyle/>
          <a:p>
            <a:pPr algn="just" rtl="0"/>
            <a:r>
              <a:rPr lang="en-US" dirty="0" err="1"/>
              <a:t>Sila</a:t>
            </a:r>
            <a:r>
              <a:rPr lang="en-US" dirty="0"/>
              <a:t> means the climate, the environment, and the natural world. </a:t>
            </a:r>
          </a:p>
          <a:p>
            <a:pPr algn="just" rtl="0"/>
            <a:r>
              <a:rPr lang="en-US" dirty="0" err="1"/>
              <a:t>Sila</a:t>
            </a:r>
            <a:r>
              <a:rPr lang="en-US" dirty="0"/>
              <a:t> is a spiritual force that connects all living things.</a:t>
            </a:r>
          </a:p>
          <a:p>
            <a:pPr algn="just" rtl="0"/>
            <a:r>
              <a:rPr lang="en-US" dirty="0" err="1"/>
              <a:t>Sila</a:t>
            </a:r>
            <a:r>
              <a:rPr lang="en-US" dirty="0"/>
              <a:t> is depicted as a woman or grandmother and the responsible for the balance of nature.</a:t>
            </a:r>
            <a:endParaRPr lang="ar-IQ" dirty="0"/>
          </a:p>
        </p:txBody>
      </p:sp>
      <p:sp>
        <p:nvSpPr>
          <p:cNvPr id="5" name="عنصر نائب للصورة 2"/>
          <p:cNvSpPr txBox="1">
            <a:spLocks/>
          </p:cNvSpPr>
          <p:nvPr/>
        </p:nvSpPr>
        <p:spPr>
          <a:xfrm>
            <a:off x="1828800" y="609600"/>
            <a:ext cx="5486400" cy="4114800"/>
          </a:xfrm>
          <a:prstGeom prst="rect">
            <a:avLst/>
          </a:prstGeom>
        </p:spPr>
        <p:txBody>
          <a:bodyPr/>
          <a:lstStyle/>
          <a:p>
            <a:endParaRPr lang="en-US"/>
          </a:p>
        </p:txBody>
      </p:sp>
    </p:spTree>
    <p:extLst>
      <p:ext uri="{BB962C8B-B14F-4D97-AF65-F5344CB8AC3E}">
        <p14:creationId xmlns:p14="http://schemas.microsoft.com/office/powerpoint/2010/main" val="2118367210"/>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196</TotalTime>
  <Words>614</Words>
  <Application>Microsoft Office PowerPoint</Application>
  <PresentationFormat>On-screen Show (4:3)</PresentationFormat>
  <Paragraphs>52</Paragraphs>
  <Slides>11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نسق Office</vt:lpstr>
      <vt:lpstr>      The Nature of Belonging</vt:lpstr>
      <vt:lpstr>The nature of belonging </vt:lpstr>
      <vt:lpstr>Themes of indigenous theatre:</vt:lpstr>
      <vt:lpstr>Indigenous people in the Arctic</vt:lpstr>
      <vt:lpstr>The Impacts of Environmental Degradation on the Arctic: </vt:lpstr>
      <vt:lpstr>Eco-drama</vt:lpstr>
      <vt:lpstr>Eco-drama</vt:lpstr>
      <vt:lpstr>How ecological home can be represented in indigenous theatre:</vt:lpstr>
      <vt:lpstr>Sila by Chantal Bilodeau</vt:lpstr>
      <vt:lpstr>Chantal Bilodeau’s Sila :</vt:lpstr>
      <vt:lpstr>PowerPoint Presentation</vt:lpstr>
    </vt:vector>
  </TitlesOfParts>
  <Company>Al-Qaisar Technologies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Nature of Belonging</dc:title>
  <dc:creator>h</dc:creator>
  <cp:lastModifiedBy>hp</cp:lastModifiedBy>
  <cp:revision>22</cp:revision>
  <dcterms:created xsi:type="dcterms:W3CDTF">2023-10-29T23:42:24Z</dcterms:created>
  <dcterms:modified xsi:type="dcterms:W3CDTF">2023-11-12T21:30:38Z</dcterms:modified>
</cp:coreProperties>
</file>