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6" r:id="rId8"/>
    <p:sldId id="260" r:id="rId9"/>
    <p:sldId id="277" r:id="rId10"/>
    <p:sldId id="283" r:id="rId11"/>
    <p:sldId id="284" r:id="rId12"/>
    <p:sldId id="280" r:id="rId13"/>
    <p:sldId id="282" r:id="rId14"/>
    <p:sldId id="281" r:id="rId15"/>
    <p:sldId id="271" r:id="rId16"/>
    <p:sldId id="278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68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7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866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74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968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23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61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10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93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04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772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A3E7-18E4-42ED-A8A4-6F8404E717D3}" type="datetimeFigureOut">
              <a:rPr lang="ar-SA" smtClean="0"/>
              <a:t>01/05/1445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6093-571D-4F7E-B250-ED4435C676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0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8134672" cy="1656184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The home through a human perspective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2800" b="1" dirty="0"/>
              <a:t>A historical review with Philosophical thoughts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891136"/>
            <a:ext cx="6400800" cy="1584175"/>
          </a:xfrm>
        </p:spPr>
        <p:txBody>
          <a:bodyPr>
            <a:noAutofit/>
          </a:bodyPr>
          <a:lstStyle/>
          <a:p>
            <a:endParaRPr lang="ar-SA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Prof . </a:t>
            </a:r>
            <a:r>
              <a:rPr lang="en-US" sz="2000" b="1" dirty="0" err="1">
                <a:solidFill>
                  <a:schemeClr val="tx1"/>
                </a:solidFill>
              </a:rPr>
              <a:t>Dr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 err="1">
                <a:solidFill>
                  <a:schemeClr val="tx1"/>
                </a:solidFill>
              </a:rPr>
              <a:t>Ghada</a:t>
            </a:r>
            <a:r>
              <a:rPr lang="en-US" sz="2000" b="1" dirty="0">
                <a:solidFill>
                  <a:schemeClr val="tx1"/>
                </a:solidFill>
              </a:rPr>
              <a:t> AL-Silk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Professor at the department of architecture - the college of Engineering- University of Baghdad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F:\New folder (6)\photo_٢٠٢٠-٠٦-١٦_١٣-٢٥-٠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00640" cy="10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4242"/>
            <a:ext cx="1114421" cy="110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4874" y="3861048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Amna</a:t>
            </a:r>
            <a:r>
              <a:rPr lang="en-US" sz="2000" b="1" dirty="0"/>
              <a:t> </a:t>
            </a:r>
            <a:r>
              <a:rPr lang="en-US" sz="2000" b="1" dirty="0" err="1"/>
              <a:t>Bassim</a:t>
            </a:r>
            <a:r>
              <a:rPr lang="en-US" sz="2000" b="1" dirty="0"/>
              <a:t> Mohammed </a:t>
            </a:r>
            <a:r>
              <a:rPr lang="en-US" sz="2000" b="1" dirty="0" err="1"/>
              <a:t>Salih</a:t>
            </a:r>
            <a:endParaRPr lang="en-US" sz="2000" b="1" dirty="0"/>
          </a:p>
          <a:p>
            <a:pPr algn="ctr"/>
            <a:r>
              <a:rPr lang="en-US" sz="2000" dirty="0"/>
              <a:t>Lecturer at the department of architecture - college of Engineering- University of Baghdad </a:t>
            </a:r>
          </a:p>
        </p:txBody>
      </p:sp>
    </p:spTree>
    <p:extLst>
      <p:ext uri="{BB962C8B-B14F-4D97-AF65-F5344CB8AC3E}">
        <p14:creationId xmlns:p14="http://schemas.microsoft.com/office/powerpoint/2010/main" val="15614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26935" r="35610" b="7986"/>
          <a:stretch/>
        </p:blipFill>
        <p:spPr bwMode="auto">
          <a:xfrm>
            <a:off x="827584" y="1218968"/>
            <a:ext cx="8005688" cy="52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7848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Rapport ,1968 … Anthropological perspective</a:t>
            </a:r>
          </a:p>
        </p:txBody>
      </p:sp>
    </p:spTree>
    <p:extLst>
      <p:ext uri="{BB962C8B-B14F-4D97-AF65-F5344CB8AC3E}">
        <p14:creationId xmlns:p14="http://schemas.microsoft.com/office/powerpoint/2010/main" val="150822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4836" r="31335" b="12910"/>
          <a:stretch/>
        </p:blipFill>
        <p:spPr bwMode="auto">
          <a:xfrm>
            <a:off x="107505" y="1268760"/>
            <a:ext cx="9036496" cy="431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6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7667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</a:rPr>
              <a:t>Humanities perspective as Supportive knowledge </a:t>
            </a: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7112" t="45416" r="19298" b="21556"/>
          <a:stretch/>
        </p:blipFill>
        <p:spPr bwMode="auto">
          <a:xfrm>
            <a:off x="467544" y="1124744"/>
            <a:ext cx="856895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132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needs and home</a:t>
            </a:r>
            <a:endParaRPr lang="ar-SA" dirty="0"/>
          </a:p>
        </p:txBody>
      </p:sp>
      <p:pic>
        <p:nvPicPr>
          <p:cNvPr id="2050" name="Picture 2" descr="F:\الدكتوراه- مرحلة البحث\الكتابة\Amna bassim- ph.d thesies- in arabic-\المصادر\Maslow-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37" y="1510559"/>
            <a:ext cx="4967920" cy="36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0" y="1340768"/>
            <a:ext cx="4165937" cy="3614162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99592" y="3317641"/>
            <a:ext cx="2304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5656" y="2636912"/>
            <a:ext cx="1008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home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491880" y="3122559"/>
            <a:ext cx="1656184" cy="39016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Left Arrow 9"/>
          <p:cNvSpPr/>
          <p:nvPr/>
        </p:nvSpPr>
        <p:spPr>
          <a:xfrm>
            <a:off x="3923927" y="4220508"/>
            <a:ext cx="792089" cy="39016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23528" y="4374582"/>
            <a:ext cx="3456384" cy="20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8912" y="3820398"/>
            <a:ext cx="1008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house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4562086"/>
            <a:ext cx="2304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Dwelling- shelter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0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36" y="692696"/>
            <a:ext cx="8680202" cy="4789664"/>
          </a:xfrm>
          <a:prstGeom prst="rect">
            <a:avLst/>
          </a:prstGeom>
        </p:spPr>
      </p:pic>
      <p:sp>
        <p:nvSpPr>
          <p:cNvPr id="5" name="AutoShape 2" descr="Maslows Hierarchy of Needs | American Stroke Association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854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170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8" t="21329" r="16606" b="20013"/>
          <a:stretch/>
        </p:blipFill>
        <p:spPr bwMode="auto">
          <a:xfrm>
            <a:off x="3239852" y="3429000"/>
            <a:ext cx="4536504" cy="3222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1682967"/>
            <a:ext cx="2880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Through the time…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9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21517" r="68663" b="11884"/>
          <a:stretch/>
        </p:blipFill>
        <p:spPr bwMode="auto">
          <a:xfrm>
            <a:off x="2771800" y="0"/>
            <a:ext cx="3776885" cy="681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22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40574" r="21311" b="23361"/>
          <a:stretch/>
        </p:blipFill>
        <p:spPr bwMode="auto">
          <a:xfrm>
            <a:off x="-196164" y="764704"/>
            <a:ext cx="9376676" cy="299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509120"/>
            <a:ext cx="4176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future dreams as home…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1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48680"/>
            <a:ext cx="316835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conclusion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800" y="1844824"/>
            <a:ext cx="4032448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3131840" y="2132856"/>
            <a:ext cx="3384376" cy="30243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3707904" y="2564903"/>
            <a:ext cx="2304256" cy="22804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3707904" y="2564904"/>
            <a:ext cx="2304256" cy="2280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008" y="2805693"/>
            <a:ext cx="11521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Time and memories</a:t>
            </a:r>
            <a:endParaRPr lang="ar-S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0158" y="3788980"/>
            <a:ext cx="14228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thoughts and values</a:t>
            </a:r>
            <a:endParaRPr lang="ar-SA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07704" y="213285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3584" y="3439911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The place\ physically</a:t>
            </a:r>
            <a:endParaRPr lang="ar-SA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3584" y="1869156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The place\ Socially</a:t>
            </a:r>
            <a:endParaRPr lang="ar-SA" sz="2000" b="1" dirty="0"/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 flipV="1">
            <a:off x="1901776" y="3793854"/>
            <a:ext cx="1230066" cy="27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43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348880"/>
            <a:ext cx="51125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i="1" dirty="0">
                <a:solidFill>
                  <a:srgbClr val="FF0000"/>
                </a:solidFill>
              </a:rPr>
              <a:t>Thank you …</a:t>
            </a:r>
            <a:endParaRPr lang="ar-SA" sz="7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8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biLevel thresh="75000"/>
          </a:blip>
          <a:srcRect l="48328" t="70833" r="16883" b="18472"/>
          <a:stretch/>
        </p:blipFill>
        <p:spPr bwMode="auto">
          <a:xfrm>
            <a:off x="319021" y="1484784"/>
            <a:ext cx="8568951" cy="3551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733256"/>
            <a:ext cx="6912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House , dwelling, and home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692696"/>
            <a:ext cx="7776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What is the house, home and dwelling?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5669" y="836712"/>
            <a:ext cx="2304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The human and home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285649" y="1628800"/>
            <a:ext cx="26642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Philosophical perspective</a:t>
            </a:r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2804396" y="2434116"/>
            <a:ext cx="362680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Bollonow,1961</a:t>
            </a:r>
          </a:p>
          <a:p>
            <a:pPr algn="ctr"/>
            <a:r>
              <a:rPr lang="en-US" dirty="0" err="1"/>
              <a:t>Bachelard</a:t>
            </a:r>
            <a:r>
              <a:rPr lang="en-US" dirty="0"/>
              <a:t>, 1964</a:t>
            </a:r>
          </a:p>
          <a:p>
            <a:pPr algn="ctr"/>
            <a:r>
              <a:rPr lang="en-US" dirty="0"/>
              <a:t>Heidegger,1971</a:t>
            </a:r>
          </a:p>
          <a:p>
            <a:pPr algn="ctr"/>
            <a:r>
              <a:rPr lang="en-US" dirty="0"/>
              <a:t>Schulz,1985 </a:t>
            </a:r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3285648" y="4065766"/>
            <a:ext cx="2664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Analysis </a:t>
            </a:r>
            <a:endParaRPr lang="ar-SA" dirty="0"/>
          </a:p>
        </p:txBody>
      </p:sp>
      <p:sp>
        <p:nvSpPr>
          <p:cNvPr id="3" name="Down Arrow 2"/>
          <p:cNvSpPr/>
          <p:nvPr/>
        </p:nvSpPr>
        <p:spPr>
          <a:xfrm>
            <a:off x="4355976" y="1206044"/>
            <a:ext cx="261821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Down Arrow 19"/>
          <p:cNvSpPr/>
          <p:nvPr/>
        </p:nvSpPr>
        <p:spPr>
          <a:xfrm>
            <a:off x="4355976" y="1998132"/>
            <a:ext cx="261821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Down Arrow 20"/>
          <p:cNvSpPr/>
          <p:nvPr/>
        </p:nvSpPr>
        <p:spPr>
          <a:xfrm>
            <a:off x="4355975" y="3634445"/>
            <a:ext cx="261821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TextBox 22"/>
          <p:cNvSpPr txBox="1"/>
          <p:nvPr/>
        </p:nvSpPr>
        <p:spPr>
          <a:xfrm>
            <a:off x="3285649" y="4859868"/>
            <a:ext cx="2664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supporting knowledge</a:t>
            </a:r>
            <a:endParaRPr lang="ar-SA" dirty="0"/>
          </a:p>
        </p:txBody>
      </p:sp>
      <p:sp>
        <p:nvSpPr>
          <p:cNvPr id="25" name="Down Arrow 24"/>
          <p:cNvSpPr/>
          <p:nvPr/>
        </p:nvSpPr>
        <p:spPr>
          <a:xfrm>
            <a:off x="4355974" y="4449150"/>
            <a:ext cx="261821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244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8" y="1060981"/>
            <a:ext cx="8352928" cy="506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128827"/>
            <a:ext cx="280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primitive huts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Bollonow,1961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7212" y="271761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Where is my home??</a:t>
            </a:r>
          </a:p>
        </p:txBody>
      </p:sp>
    </p:spTree>
    <p:extLst>
      <p:ext uri="{BB962C8B-B14F-4D97-AF65-F5344CB8AC3E}">
        <p14:creationId xmlns:p14="http://schemas.microsoft.com/office/powerpoint/2010/main" val="344986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Bachelard</a:t>
            </a:r>
            <a:r>
              <a:rPr lang="en-US" sz="2400" b="1" dirty="0">
                <a:solidFill>
                  <a:srgbClr val="FF0000"/>
                </a:solidFill>
              </a:rPr>
              <a:t>, 1964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2" t="24795" r="3685" b="27049"/>
          <a:stretch/>
        </p:blipFill>
        <p:spPr bwMode="auto">
          <a:xfrm>
            <a:off x="0" y="1778520"/>
            <a:ext cx="4695017" cy="337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270" y="5383446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Cellar-the attic </a:t>
            </a:r>
          </a:p>
        </p:txBody>
      </p:sp>
      <p:pic>
        <p:nvPicPr>
          <p:cNvPr id="2051" name="Picture 3" descr="C:\Users\Ali\Desktop\carl-larsson-swedish-painter-and-interior-designer-and-representative-of-the-arts-and-crafts-movement-1853-1919-kurragc3b6mma-hide-and-seek-watercol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007"/>
            <a:ext cx="4788024" cy="33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5383445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Home of things</a:t>
            </a:r>
          </a:p>
        </p:txBody>
      </p:sp>
    </p:spTree>
    <p:extLst>
      <p:ext uri="{BB962C8B-B14F-4D97-AF65-F5344CB8AC3E}">
        <p14:creationId xmlns:p14="http://schemas.microsoft.com/office/powerpoint/2010/main" val="195086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576" y="97630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Heidegger,1971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9944" y="83725"/>
            <a:ext cx="540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"building, dwelling, thinking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60" t="25545" r="12965" b="58780"/>
          <a:stretch/>
        </p:blipFill>
        <p:spPr bwMode="auto">
          <a:xfrm>
            <a:off x="167815" y="737075"/>
            <a:ext cx="8964488" cy="35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509120"/>
            <a:ext cx="8892479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Times New Roman"/>
                <a:ea typeface="Calibri"/>
                <a:cs typeface="Arial"/>
              </a:rPr>
              <a:t>“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Dasein</a:t>
            </a:r>
            <a:r>
              <a:rPr lang="en-US" sz="2000" dirty="0">
                <a:latin typeface="Times New Roman"/>
                <a:ea typeface="Calibri"/>
                <a:cs typeface="Arial"/>
              </a:rPr>
              <a:t>” in a formal way as “being-in-the world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Times New Roman"/>
                <a:ea typeface="Calibri"/>
                <a:cs typeface="Arial"/>
              </a:rPr>
              <a:t>To be a human being means to be on the earth as a mortal. It means to dwell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Times New Roman"/>
                <a:ea typeface="Calibri"/>
                <a:cs typeface="Arial"/>
              </a:rPr>
              <a:t>dwelling is the manner in which human beings are on earth.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Times New Roman"/>
                <a:ea typeface="Calibri"/>
                <a:cs typeface="Arial"/>
              </a:rPr>
              <a:t>we build and have built because we dwell.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Times New Roman"/>
                <a:ea typeface="Calibri"/>
                <a:cs typeface="Arial"/>
              </a:rPr>
              <a:t>fourfold, that is, the earth, the sky, the divinities and fellow human beings.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90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89179"/>
            <a:ext cx="698477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dirty="0"/>
              <a:t>The idea of </a:t>
            </a:r>
            <a:r>
              <a:rPr lang="en-US" sz="2800" b="1" dirty="0">
                <a:solidFill>
                  <a:srgbClr val="FF0000"/>
                </a:solidFill>
              </a:rPr>
              <a:t>home</a:t>
            </a:r>
            <a:r>
              <a:rPr lang="en-US" sz="2800" dirty="0"/>
              <a:t> is closely related to our existence on earth (Heidegger, 1971). In fact, Heidegger describes the concept of dwelling as ‘’the way in which you are and I am, the manner in which we humans are on earth’’ (1971:145). Then, we are dwellers in our nature, and that is the reason we build and create homes; to dwell. So we might understand the home as essential to our very being. (Dalia Al-Tarazi,2021)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422328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i\Desktop\5140JMOHTWL._AC_UF1000,1000_QL8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3" t="26448" b="4769"/>
          <a:stretch/>
        </p:blipFill>
        <p:spPr bwMode="auto">
          <a:xfrm>
            <a:off x="2217336" y="0"/>
            <a:ext cx="6638663" cy="54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24544" y="43720"/>
            <a:ext cx="25434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Schulz,1985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704341"/>
            <a:ext cx="7992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err="1"/>
              <a:t>Norberg</a:t>
            </a:r>
            <a:r>
              <a:rPr lang="en-US" sz="2000" dirty="0"/>
              <a:t>-Schulz’ (1979) concept of dwelling outlines that Man dwells when he can orientate himself within and identify himself with an environment, or, in short, when he experiences the environment as meaningful. </a:t>
            </a:r>
          </a:p>
        </p:txBody>
      </p:sp>
    </p:spTree>
    <p:extLst>
      <p:ext uri="{BB962C8B-B14F-4D97-AF65-F5344CB8AC3E}">
        <p14:creationId xmlns:p14="http://schemas.microsoft.com/office/powerpoint/2010/main" val="76209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74787" y="1321691"/>
            <a:ext cx="5170490" cy="4968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800" y="1844824"/>
            <a:ext cx="4032448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2132856"/>
            <a:ext cx="3384376" cy="30243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2564904"/>
            <a:ext cx="2304256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07704" y="213285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1961960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The place\ Socially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452024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The place\ physically</a:t>
            </a:r>
            <a:endParaRPr lang="ar-SA" sz="2000" b="1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19672" y="3821675"/>
            <a:ext cx="15121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83968" y="3284984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home</a:t>
            </a:r>
            <a:endParaRPr lang="ar-SA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97922" y="1321691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989" y="967748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Intangible sides of place</a:t>
            </a:r>
            <a:endParaRPr lang="ar-SA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54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382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Office Theme</vt:lpstr>
      <vt:lpstr> The home through a human perspective (A historical review with Philosophical thoughts)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needs and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النجف الأشرف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concept of home through a human perspective</dc:title>
  <dc:creator>Amnaa</dc:creator>
  <cp:lastModifiedBy>hp</cp:lastModifiedBy>
  <cp:revision>39</cp:revision>
  <dcterms:created xsi:type="dcterms:W3CDTF">2023-10-20T09:23:14Z</dcterms:created>
  <dcterms:modified xsi:type="dcterms:W3CDTF">2023-11-12T21:29:12Z</dcterms:modified>
</cp:coreProperties>
</file>