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6"/>
  </p:notesMasterIdLst>
  <p:sldIdLst>
    <p:sldId id="259" r:id="rId2"/>
    <p:sldId id="291" r:id="rId3"/>
    <p:sldId id="264" r:id="rId4"/>
    <p:sldId id="292" r:id="rId5"/>
    <p:sldId id="258" r:id="rId6"/>
    <p:sldId id="267" r:id="rId7"/>
    <p:sldId id="268" r:id="rId8"/>
    <p:sldId id="283" r:id="rId9"/>
    <p:sldId id="289" r:id="rId10"/>
    <p:sldId id="287" r:id="rId11"/>
    <p:sldId id="284" r:id="rId12"/>
    <p:sldId id="262" r:id="rId13"/>
    <p:sldId id="281" r:id="rId14"/>
    <p:sldId id="2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31"/>
    <a:srgbClr val="32FA4A"/>
    <a:srgbClr val="FFC000"/>
    <a:srgbClr val="BFBFBF"/>
    <a:srgbClr val="FFCC66"/>
    <a:srgbClr val="FFFFFF"/>
    <a:srgbClr val="FF056C"/>
    <a:srgbClr val="44FA5A"/>
    <a:srgbClr val="F9056C"/>
    <a:srgbClr val="111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32" autoAdjust="0"/>
    <p:restoredTop sz="94198" autoAdjust="0"/>
  </p:normalViewPr>
  <p:slideViewPr>
    <p:cSldViewPr>
      <p:cViewPr varScale="1">
        <p:scale>
          <a:sx n="67" d="100"/>
          <a:sy n="67" d="100"/>
        </p:scale>
        <p:origin x="1000" y="4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"/>
    </p:cViewPr>
  </p:sorterViewPr>
  <p:gridSpacing cx="82296" cy="8229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E06799-7E4A-4548-B7E9-0206DB3CEB9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F2F06C-C9EF-419C-AE87-5F02669E44D5}" type="pres">
      <dgm:prSet presAssocID="{13E06799-7E4A-4548-B7E9-0206DB3CEB92}" presName="compositeShape" presStyleCnt="0">
        <dgm:presLayoutVars>
          <dgm:dir/>
          <dgm:resizeHandles/>
        </dgm:presLayoutVars>
      </dgm:prSet>
      <dgm:spPr/>
    </dgm:pt>
  </dgm:ptLst>
  <dgm:cxnLst>
    <dgm:cxn modelId="{E8E84C8D-B50A-416F-9CC5-C3ED6713FE1D}" type="presOf" srcId="{13E06799-7E4A-4548-B7E9-0206DB3CEB92}" destId="{4DF2F06C-C9EF-419C-AE87-5F02669E44D5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7A235-DF03-43BE-9F69-EB7893A666DA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52EFA-56BA-4089-88E8-EF8821B05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4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252EFA-56BA-4089-88E8-EF8821B0560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601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52EFA-56BA-4089-88E8-EF8821B056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68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52EFA-56BA-4089-88E8-EF8821B056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842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52EFA-56BA-4089-88E8-EF8821B056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368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52EFA-56BA-4089-88E8-EF8821B056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525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52EFA-56BA-4089-88E8-EF8821B0560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80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52EFA-56BA-4089-88E8-EF8821B056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80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52EFA-56BA-4089-88E8-EF8821B056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041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52EFA-56BA-4089-88E8-EF8821B056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15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52EFA-56BA-4089-88E8-EF8821B056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152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252EFA-56BA-4089-88E8-EF8821B0560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152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252EFA-56BA-4089-88E8-EF8821B0560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15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387B8-5347-A49A-AA5F-33E27304A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AE73A-62F3-3047-E59F-24D1FE03C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2E3AD-DBE3-29B2-7621-5811DEA4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3771B-684D-1A08-D39C-F6851B9D2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7E667-69CE-EDD3-33B3-88F2B7DE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6566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4FD6-9F2B-C64B-9A9E-77F0025CD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C4C660-A694-0C5A-FA0D-7CD54FA60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D1CF7-B1A9-615E-C2B3-ED613FF8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2BAEE-EED6-5DCD-0DE4-A9D6DC67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57949-BFBD-4378-19E1-D1EFA481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35272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6A4544-2195-DF6F-AF34-9B98CB1ED5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A10C60-9D36-24BA-F439-A69BC8F23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641CF-ACBD-75CA-D285-4A907FF9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0DBAD-38EB-DB0F-DFD5-4EA65F10C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00FAE-AD89-6898-5AB9-6267F463E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8876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A08BD-2AAD-C3F7-DD4E-34FE54B4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3B2A8-2806-B014-57AF-24C89AED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97EA6-D668-74E9-0E3F-295E1B19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8F541-3544-B188-609C-8DE23A209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D41D1-ECCA-8C27-E1B0-D6D6C2C6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524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0FDD-B234-B8D7-3837-5F67A8F4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43272-1F12-089E-E2B9-5601E1E30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A3F9B-4FDC-111D-CA9D-B6B6E9B2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598C4-1B34-47B4-103C-C6998144C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F24BA-BE6C-546D-DEEA-0A5C1F92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1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5FD3D-54E8-5240-70AD-B087056D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1C871-4CB3-CE2C-87C9-B224A3818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D8B1D-DF58-6CC6-B14C-E88AA3FBD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A4116-A80D-FA67-6194-E6B7C12E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36262-9D16-8438-2B9D-EECFEB15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1AADB-5531-EBCA-911C-D0A5EEB7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1455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BF74C-700F-6746-28AC-585FFE736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B0F0D-C357-78D3-191F-2056BCD71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919C8-8598-5FEE-ACE8-D454E6F40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07A00C-6909-8F7C-2FCF-D0B3037B5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DD9F2-F690-E774-4772-D98033504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8940C2-8270-C71F-CDAE-7634B6B24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E0C1A6-3754-62A5-65CB-5494E4DD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11986-F89D-A4E5-056B-2B53CBE3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3371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8BEA3-3B59-32C6-874A-0EE3CF38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74A7CB-F741-BC1A-46C9-1B1AE3EA4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AEC3BD-9D7E-C7B6-03CC-C9B9290C2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AF834-EF3C-8A19-CC54-1C3B4D5B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3806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C4E152-1313-70A2-0014-7931DECE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C3E0B-1636-3400-FE98-9100C190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0C68D-CFBE-71B0-B1A5-77D54494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49706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26D5A-68A6-B052-75C0-C9922957D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F63BE-437E-F2A2-0AA1-D6484F51D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D6437-1BF3-C916-333A-21A6D409C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E2016-A1B7-3B0A-135B-45ECF90E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1176D-5A24-CA6B-F957-CC89C581E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5DD59-3F55-0752-8DEE-C9069CE0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71307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6FE08-D24E-7307-26B7-6DB581849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10B4C-1A4E-5EBA-637C-5EB3DA178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6BC24-2486-63E8-1761-23E3DE755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2F58F-3E32-4738-A3B8-79E90DE3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6370D-23ED-2CCD-4D41-C35329E9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BA2CB-B578-45CF-AE1E-FDCC8B3F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32423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D99B05-8B7B-A261-D139-D85D76095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2855A-12FD-07C0-0008-95B8138DA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5F114-EEA4-AFC7-34A1-CF82D182A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8A7EE-2BA8-49CB-8772-BCC506F0883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37741-F447-EFFA-08A6-7B9DCF8D5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159C4-8087-9D83-33A3-F70ECEF6D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1134C-D7E6-4220-84A3-2D1F9F8C4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1.xml"/><Relationship Id="rId5" Type="http://schemas.openxmlformats.org/officeDocument/2006/relationships/image" Target="../media/image21.jpg"/><Relationship Id="rId10" Type="http://schemas.microsoft.com/office/2007/relationships/diagramDrawing" Target="../diagrams/drawing1.xml"/><Relationship Id="rId4" Type="http://schemas.microsoft.com/office/2007/relationships/hdphoto" Target="../media/hdphoto1.wdp"/><Relationship Id="rId9" Type="http://schemas.openxmlformats.org/officeDocument/2006/relationships/diagramColors" Target="../diagrams/colors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microsoft.com/office/2007/relationships/hdphoto" Target="../media/hdphoto3.wdp"/><Relationship Id="rId5" Type="http://schemas.openxmlformats.org/officeDocument/2006/relationships/image" Target="../media/image23.png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g"/><Relationship Id="rId5" Type="http://schemas.openxmlformats.org/officeDocument/2006/relationships/image" Target="../media/image25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tx1">
              <a:lumMod val="75000"/>
              <a:lumOff val="25000"/>
            </a:schemeClr>
          </a:fgClr>
          <a:bgClr>
            <a:schemeClr val="tx1">
              <a:lumMod val="85000"/>
              <a:lumOff val="1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B0A8ECF-DD19-A9DE-C4C3-B02E0AE5E768}"/>
              </a:ext>
            </a:extLst>
          </p:cNvPr>
          <p:cNvGrpSpPr/>
          <p:nvPr/>
        </p:nvGrpSpPr>
        <p:grpSpPr>
          <a:xfrm>
            <a:off x="-6" y="1"/>
            <a:ext cx="12195404" cy="6885422"/>
            <a:chOff x="-6" y="1"/>
            <a:chExt cx="12195404" cy="6885422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003864B-4640-2223-9955-8E5DF13DFF85}"/>
                </a:ext>
              </a:extLst>
            </p:cNvPr>
            <p:cNvSpPr/>
            <p:nvPr/>
          </p:nvSpPr>
          <p:spPr>
            <a:xfrm>
              <a:off x="2773980" y="301752"/>
              <a:ext cx="6592824" cy="5102308"/>
            </a:xfrm>
            <a:prstGeom prst="ellipse">
              <a:avLst/>
            </a:prstGeom>
            <a:solidFill>
              <a:schemeClr val="bg1">
                <a:alpha val="13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5F537AA-4D1F-8CAB-8432-AE4CEA4A0BCD}"/>
                </a:ext>
              </a:extLst>
            </p:cNvPr>
            <p:cNvSpPr/>
            <p:nvPr/>
          </p:nvSpPr>
          <p:spPr>
            <a:xfrm>
              <a:off x="3398" y="696312"/>
              <a:ext cx="12192000" cy="894180"/>
            </a:xfrm>
            <a:custGeom>
              <a:avLst/>
              <a:gdLst>
                <a:gd name="connsiteX0" fmla="*/ 0 w 12192000"/>
                <a:gd name="connsiteY0" fmla="*/ 0 h 1251585"/>
                <a:gd name="connsiteX1" fmla="*/ 12192000 w 12192000"/>
                <a:gd name="connsiteY1" fmla="*/ 0 h 1251585"/>
                <a:gd name="connsiteX2" fmla="*/ 12192000 w 12192000"/>
                <a:gd name="connsiteY2" fmla="*/ 914400 h 1251585"/>
                <a:gd name="connsiteX3" fmla="*/ 7931410 w 12192000"/>
                <a:gd name="connsiteY3" fmla="*/ 914400 h 1251585"/>
                <a:gd name="connsiteX4" fmla="*/ 7470552 w 12192000"/>
                <a:gd name="connsiteY4" fmla="*/ 1251585 h 1251585"/>
                <a:gd name="connsiteX5" fmla="*/ 4705406 w 12192000"/>
                <a:gd name="connsiteY5" fmla="*/ 1251585 h 1251585"/>
                <a:gd name="connsiteX6" fmla="*/ 4244549 w 12192000"/>
                <a:gd name="connsiteY6" fmla="*/ 914400 h 1251585"/>
                <a:gd name="connsiteX7" fmla="*/ 0 w 12192000"/>
                <a:gd name="connsiteY7" fmla="*/ 914400 h 1251585"/>
                <a:gd name="connsiteX0" fmla="*/ 12192000 w 12283440"/>
                <a:gd name="connsiteY0" fmla="*/ 0 h 1251585"/>
                <a:gd name="connsiteX1" fmla="*/ 12192000 w 12283440"/>
                <a:gd name="connsiteY1" fmla="*/ 914400 h 1251585"/>
                <a:gd name="connsiteX2" fmla="*/ 7931410 w 12283440"/>
                <a:gd name="connsiteY2" fmla="*/ 914400 h 1251585"/>
                <a:gd name="connsiteX3" fmla="*/ 7470552 w 12283440"/>
                <a:gd name="connsiteY3" fmla="*/ 1251585 h 1251585"/>
                <a:gd name="connsiteX4" fmla="*/ 4705406 w 12283440"/>
                <a:gd name="connsiteY4" fmla="*/ 1251585 h 1251585"/>
                <a:gd name="connsiteX5" fmla="*/ 4244549 w 12283440"/>
                <a:gd name="connsiteY5" fmla="*/ 914400 h 1251585"/>
                <a:gd name="connsiteX6" fmla="*/ 0 w 12283440"/>
                <a:gd name="connsiteY6" fmla="*/ 914400 h 1251585"/>
                <a:gd name="connsiteX7" fmla="*/ 0 w 12283440"/>
                <a:gd name="connsiteY7" fmla="*/ 0 h 1251585"/>
                <a:gd name="connsiteX8" fmla="*/ 12283440 w 12283440"/>
                <a:gd name="connsiteY8" fmla="*/ 91440 h 1251585"/>
                <a:gd name="connsiteX0" fmla="*/ 12192000 w 12192000"/>
                <a:gd name="connsiteY0" fmla="*/ 0 h 1251585"/>
                <a:gd name="connsiteX1" fmla="*/ 12192000 w 12192000"/>
                <a:gd name="connsiteY1" fmla="*/ 914400 h 1251585"/>
                <a:gd name="connsiteX2" fmla="*/ 7931410 w 12192000"/>
                <a:gd name="connsiteY2" fmla="*/ 914400 h 1251585"/>
                <a:gd name="connsiteX3" fmla="*/ 7470552 w 12192000"/>
                <a:gd name="connsiteY3" fmla="*/ 1251585 h 1251585"/>
                <a:gd name="connsiteX4" fmla="*/ 4705406 w 12192000"/>
                <a:gd name="connsiteY4" fmla="*/ 1251585 h 1251585"/>
                <a:gd name="connsiteX5" fmla="*/ 4244549 w 12192000"/>
                <a:gd name="connsiteY5" fmla="*/ 914400 h 1251585"/>
                <a:gd name="connsiteX6" fmla="*/ 0 w 12192000"/>
                <a:gd name="connsiteY6" fmla="*/ 914400 h 1251585"/>
                <a:gd name="connsiteX7" fmla="*/ 0 w 12192000"/>
                <a:gd name="connsiteY7" fmla="*/ 0 h 1251585"/>
                <a:gd name="connsiteX8" fmla="*/ 11208618 w 12192000"/>
                <a:gd name="connsiteY8" fmla="*/ 412282 h 1251585"/>
                <a:gd name="connsiteX0" fmla="*/ 12192000 w 12192000"/>
                <a:gd name="connsiteY0" fmla="*/ 0 h 1251585"/>
                <a:gd name="connsiteX1" fmla="*/ 12192000 w 12192000"/>
                <a:gd name="connsiteY1" fmla="*/ 914400 h 1251585"/>
                <a:gd name="connsiteX2" fmla="*/ 7931410 w 12192000"/>
                <a:gd name="connsiteY2" fmla="*/ 914400 h 1251585"/>
                <a:gd name="connsiteX3" fmla="*/ 7470552 w 12192000"/>
                <a:gd name="connsiteY3" fmla="*/ 1251585 h 1251585"/>
                <a:gd name="connsiteX4" fmla="*/ 4705406 w 12192000"/>
                <a:gd name="connsiteY4" fmla="*/ 1251585 h 1251585"/>
                <a:gd name="connsiteX5" fmla="*/ 4244549 w 12192000"/>
                <a:gd name="connsiteY5" fmla="*/ 914400 h 1251585"/>
                <a:gd name="connsiteX6" fmla="*/ 0 w 12192000"/>
                <a:gd name="connsiteY6" fmla="*/ 914400 h 1251585"/>
                <a:gd name="connsiteX7" fmla="*/ 0 w 12192000"/>
                <a:gd name="connsiteY7" fmla="*/ 0 h 1251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251585">
                  <a:moveTo>
                    <a:pt x="12192000" y="0"/>
                  </a:moveTo>
                  <a:lnTo>
                    <a:pt x="12192000" y="914400"/>
                  </a:lnTo>
                  <a:lnTo>
                    <a:pt x="7931410" y="914400"/>
                  </a:lnTo>
                  <a:lnTo>
                    <a:pt x="7470552" y="1251585"/>
                  </a:lnTo>
                  <a:lnTo>
                    <a:pt x="4705406" y="1251585"/>
                  </a:lnTo>
                  <a:lnTo>
                    <a:pt x="4244549" y="914400"/>
                  </a:lnTo>
                  <a:lnTo>
                    <a:pt x="0" y="914400"/>
                  </a:lnTo>
                  <a:lnTo>
                    <a:pt x="0" y="0"/>
                  </a:lnTo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0">
                  <a:srgbClr val="5B5B5B"/>
                </a:gs>
                <a:gs pos="0">
                  <a:schemeClr val="tx1">
                    <a:lumMod val="75000"/>
                    <a:lumOff val="25000"/>
                  </a:schemeClr>
                </a:gs>
                <a:gs pos="0">
                  <a:srgbClr val="656565"/>
                </a:gs>
                <a:gs pos="22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  <a:gs pos="6500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8575">
              <a:gradFill>
                <a:gsLst>
                  <a:gs pos="0">
                    <a:srgbClr val="FFFF00"/>
                  </a:gs>
                  <a:gs pos="100000">
                    <a:srgbClr val="FFFF00"/>
                  </a:gs>
                </a:gsLst>
                <a:lin ang="5400000" scaled="1"/>
              </a:gradFill>
            </a:ln>
            <a:effectLst>
              <a:outerShdw blurRad="50800" dist="139700" dir="5400000" algn="t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B4CA7E0-D700-F2DD-2FDD-F776EF0C4551}"/>
                </a:ext>
              </a:extLst>
            </p:cNvPr>
            <p:cNvSpPr txBox="1"/>
            <p:nvPr/>
          </p:nvSpPr>
          <p:spPr>
            <a:xfrm>
              <a:off x="129889" y="2171861"/>
              <a:ext cx="11939017" cy="98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lvl="0" algn="ctr">
                <a:spcAft>
                  <a:spcPts val="800"/>
                </a:spcAft>
                <a:tabLst>
                  <a:tab pos="1095375" algn="l"/>
                  <a:tab pos="1981200" algn="l"/>
                </a:tabLst>
                <a:defRPr/>
              </a:pPr>
              <a:r>
                <a:rPr lang="en-US" sz="4000" b="1" dirty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ockwell Extra Bold" panose="020609030405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Battered Women Behind Closed Doors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7B5B138-974B-9623-C201-33C67CA8FEEC}"/>
                </a:ext>
              </a:extLst>
            </p:cNvPr>
            <p:cNvSpPr/>
            <p:nvPr/>
          </p:nvSpPr>
          <p:spPr>
            <a:xfrm rot="10800000">
              <a:off x="-6" y="6100370"/>
              <a:ext cx="12191997" cy="785053"/>
            </a:xfrm>
            <a:custGeom>
              <a:avLst/>
              <a:gdLst>
                <a:gd name="connsiteX0" fmla="*/ 11172332 w 12192000"/>
                <a:gd name="connsiteY0" fmla="*/ 1783081 h 1783081"/>
                <a:gd name="connsiteX1" fmla="*/ 8161454 w 12192000"/>
                <a:gd name="connsiteY1" fmla="*/ 1783081 h 1783081"/>
                <a:gd name="connsiteX2" fmla="*/ 7568085 w 12192000"/>
                <a:gd name="connsiteY2" fmla="*/ 1295400 h 1783081"/>
                <a:gd name="connsiteX3" fmla="*/ 4607874 w 12192000"/>
                <a:gd name="connsiteY3" fmla="*/ 1295400 h 1783081"/>
                <a:gd name="connsiteX4" fmla="*/ 4014505 w 12192000"/>
                <a:gd name="connsiteY4" fmla="*/ 1783081 h 1783081"/>
                <a:gd name="connsiteX5" fmla="*/ 1003626 w 12192000"/>
                <a:gd name="connsiteY5" fmla="*/ 1783081 h 1783081"/>
                <a:gd name="connsiteX6" fmla="*/ 410257 w 12192000"/>
                <a:gd name="connsiteY6" fmla="*/ 1295400 h 1783081"/>
                <a:gd name="connsiteX7" fmla="*/ 0 w 12192000"/>
                <a:gd name="connsiteY7" fmla="*/ 1295400 h 1783081"/>
                <a:gd name="connsiteX8" fmla="*/ 0 w 12192000"/>
                <a:gd name="connsiteY8" fmla="*/ 958216 h 1783081"/>
                <a:gd name="connsiteX9" fmla="*/ 0 w 12192000"/>
                <a:gd name="connsiteY9" fmla="*/ 0 h 1783081"/>
                <a:gd name="connsiteX10" fmla="*/ 12192000 w 12192000"/>
                <a:gd name="connsiteY10" fmla="*/ 0 h 1783081"/>
                <a:gd name="connsiteX11" fmla="*/ 12192000 w 12192000"/>
                <a:gd name="connsiteY11" fmla="*/ 1295400 h 1783081"/>
                <a:gd name="connsiteX12" fmla="*/ 11765702 w 12192000"/>
                <a:gd name="connsiteY12" fmla="*/ 1295400 h 1783081"/>
                <a:gd name="connsiteX0" fmla="*/ 12192000 w 12283440"/>
                <a:gd name="connsiteY0" fmla="*/ 0 h 1783081"/>
                <a:gd name="connsiteX1" fmla="*/ 12192000 w 12283440"/>
                <a:gd name="connsiteY1" fmla="*/ 1295400 h 1783081"/>
                <a:gd name="connsiteX2" fmla="*/ 11765702 w 12283440"/>
                <a:gd name="connsiteY2" fmla="*/ 1295400 h 1783081"/>
                <a:gd name="connsiteX3" fmla="*/ 11172332 w 12283440"/>
                <a:gd name="connsiteY3" fmla="*/ 1783081 h 1783081"/>
                <a:gd name="connsiteX4" fmla="*/ 8161454 w 12283440"/>
                <a:gd name="connsiteY4" fmla="*/ 1783081 h 1783081"/>
                <a:gd name="connsiteX5" fmla="*/ 7568085 w 12283440"/>
                <a:gd name="connsiteY5" fmla="*/ 1295400 h 1783081"/>
                <a:gd name="connsiteX6" fmla="*/ 4607874 w 12283440"/>
                <a:gd name="connsiteY6" fmla="*/ 1295400 h 1783081"/>
                <a:gd name="connsiteX7" fmla="*/ 4014505 w 12283440"/>
                <a:gd name="connsiteY7" fmla="*/ 1783081 h 1783081"/>
                <a:gd name="connsiteX8" fmla="*/ 1003626 w 12283440"/>
                <a:gd name="connsiteY8" fmla="*/ 1783081 h 1783081"/>
                <a:gd name="connsiteX9" fmla="*/ 410257 w 12283440"/>
                <a:gd name="connsiteY9" fmla="*/ 1295400 h 1783081"/>
                <a:gd name="connsiteX10" fmla="*/ 0 w 12283440"/>
                <a:gd name="connsiteY10" fmla="*/ 1295400 h 1783081"/>
                <a:gd name="connsiteX11" fmla="*/ 0 w 12283440"/>
                <a:gd name="connsiteY11" fmla="*/ 958216 h 1783081"/>
                <a:gd name="connsiteX12" fmla="*/ 0 w 12283440"/>
                <a:gd name="connsiteY12" fmla="*/ 0 h 1783081"/>
                <a:gd name="connsiteX13" fmla="*/ 12283440 w 12283440"/>
                <a:gd name="connsiteY13" fmla="*/ 106136 h 1783081"/>
                <a:gd name="connsiteX0" fmla="*/ 12192000 w 12192000"/>
                <a:gd name="connsiteY0" fmla="*/ 0 h 1783081"/>
                <a:gd name="connsiteX1" fmla="*/ 12192000 w 12192000"/>
                <a:gd name="connsiteY1" fmla="*/ 1295400 h 1783081"/>
                <a:gd name="connsiteX2" fmla="*/ 11765702 w 12192000"/>
                <a:gd name="connsiteY2" fmla="*/ 1295400 h 1783081"/>
                <a:gd name="connsiteX3" fmla="*/ 11172332 w 12192000"/>
                <a:gd name="connsiteY3" fmla="*/ 1783081 h 1783081"/>
                <a:gd name="connsiteX4" fmla="*/ 8161454 w 12192000"/>
                <a:gd name="connsiteY4" fmla="*/ 1783081 h 1783081"/>
                <a:gd name="connsiteX5" fmla="*/ 7568085 w 12192000"/>
                <a:gd name="connsiteY5" fmla="*/ 1295400 h 1783081"/>
                <a:gd name="connsiteX6" fmla="*/ 4607874 w 12192000"/>
                <a:gd name="connsiteY6" fmla="*/ 1295400 h 1783081"/>
                <a:gd name="connsiteX7" fmla="*/ 4014505 w 12192000"/>
                <a:gd name="connsiteY7" fmla="*/ 1783081 h 1783081"/>
                <a:gd name="connsiteX8" fmla="*/ 1003626 w 12192000"/>
                <a:gd name="connsiteY8" fmla="*/ 1783081 h 1783081"/>
                <a:gd name="connsiteX9" fmla="*/ 410257 w 12192000"/>
                <a:gd name="connsiteY9" fmla="*/ 1295400 h 1783081"/>
                <a:gd name="connsiteX10" fmla="*/ 0 w 12192000"/>
                <a:gd name="connsiteY10" fmla="*/ 1295400 h 1783081"/>
                <a:gd name="connsiteX11" fmla="*/ 0 w 12192000"/>
                <a:gd name="connsiteY11" fmla="*/ 958216 h 1783081"/>
                <a:gd name="connsiteX12" fmla="*/ 0 w 12192000"/>
                <a:gd name="connsiteY12" fmla="*/ 0 h 1783081"/>
                <a:gd name="connsiteX13" fmla="*/ 11240703 w 12192000"/>
                <a:gd name="connsiteY13" fmla="*/ 776467 h 1783081"/>
                <a:gd name="connsiteX0" fmla="*/ 12192000 w 12192000"/>
                <a:gd name="connsiteY0" fmla="*/ 0 h 1783081"/>
                <a:gd name="connsiteX1" fmla="*/ 12192000 w 12192000"/>
                <a:gd name="connsiteY1" fmla="*/ 1295400 h 1783081"/>
                <a:gd name="connsiteX2" fmla="*/ 11765702 w 12192000"/>
                <a:gd name="connsiteY2" fmla="*/ 1295400 h 1783081"/>
                <a:gd name="connsiteX3" fmla="*/ 11172332 w 12192000"/>
                <a:gd name="connsiteY3" fmla="*/ 1783081 h 1783081"/>
                <a:gd name="connsiteX4" fmla="*/ 8161454 w 12192000"/>
                <a:gd name="connsiteY4" fmla="*/ 1783081 h 1783081"/>
                <a:gd name="connsiteX5" fmla="*/ 7568085 w 12192000"/>
                <a:gd name="connsiteY5" fmla="*/ 1295400 h 1783081"/>
                <a:gd name="connsiteX6" fmla="*/ 4607874 w 12192000"/>
                <a:gd name="connsiteY6" fmla="*/ 1295400 h 1783081"/>
                <a:gd name="connsiteX7" fmla="*/ 4014505 w 12192000"/>
                <a:gd name="connsiteY7" fmla="*/ 1783081 h 1783081"/>
                <a:gd name="connsiteX8" fmla="*/ 1003626 w 12192000"/>
                <a:gd name="connsiteY8" fmla="*/ 1783081 h 1783081"/>
                <a:gd name="connsiteX9" fmla="*/ 410257 w 12192000"/>
                <a:gd name="connsiteY9" fmla="*/ 1295400 h 1783081"/>
                <a:gd name="connsiteX10" fmla="*/ 0 w 12192000"/>
                <a:gd name="connsiteY10" fmla="*/ 1295400 h 1783081"/>
                <a:gd name="connsiteX11" fmla="*/ 0 w 12192000"/>
                <a:gd name="connsiteY11" fmla="*/ 958216 h 1783081"/>
                <a:gd name="connsiteX12" fmla="*/ 0 w 12192000"/>
                <a:gd name="connsiteY12" fmla="*/ 0 h 1783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92000" h="1783081">
                  <a:moveTo>
                    <a:pt x="12192000" y="0"/>
                  </a:moveTo>
                  <a:lnTo>
                    <a:pt x="12192000" y="1295400"/>
                  </a:lnTo>
                  <a:lnTo>
                    <a:pt x="11765702" y="1295400"/>
                  </a:lnTo>
                  <a:lnTo>
                    <a:pt x="11172332" y="1783081"/>
                  </a:lnTo>
                  <a:lnTo>
                    <a:pt x="8161454" y="1783081"/>
                  </a:lnTo>
                  <a:lnTo>
                    <a:pt x="7568085" y="1295400"/>
                  </a:lnTo>
                  <a:lnTo>
                    <a:pt x="4607874" y="1295400"/>
                  </a:lnTo>
                  <a:lnTo>
                    <a:pt x="4014505" y="1783081"/>
                  </a:lnTo>
                  <a:lnTo>
                    <a:pt x="1003626" y="1783081"/>
                  </a:lnTo>
                  <a:lnTo>
                    <a:pt x="410257" y="1295400"/>
                  </a:lnTo>
                  <a:lnTo>
                    <a:pt x="0" y="1295400"/>
                  </a:lnTo>
                  <a:lnTo>
                    <a:pt x="0" y="958216"/>
                  </a:lnTo>
                  <a:lnTo>
                    <a:pt x="0" y="0"/>
                  </a:lnTo>
                </a:path>
              </a:pathLst>
            </a:custGeom>
            <a:gradFill flip="none" rotWithShape="1">
              <a:gsLst>
                <a:gs pos="0">
                  <a:srgbClr val="5B5B5B"/>
                </a:gs>
                <a:gs pos="100000">
                  <a:schemeClr val="tx1">
                    <a:lumMod val="75000"/>
                    <a:lumOff val="25000"/>
                  </a:schemeClr>
                </a:gs>
                <a:gs pos="37000">
                  <a:schemeClr val="bg1">
                    <a:lumMod val="50000"/>
                  </a:schemeClr>
                </a:gs>
                <a:gs pos="66000">
                  <a:srgbClr val="656565"/>
                </a:gs>
              </a:gsLst>
              <a:path path="circle">
                <a:fillToRect l="100000" t="100000"/>
              </a:path>
              <a:tileRect r="-100000" b="-100000"/>
            </a:gradFill>
            <a:ln w="28575">
              <a:gradFill flip="none" rotWithShape="1">
                <a:gsLst>
                  <a:gs pos="0">
                    <a:srgbClr val="FFFF00"/>
                  </a:gs>
                  <a:gs pos="100000">
                    <a:srgbClr val="FFFF00"/>
                  </a:gs>
                </a:gsLst>
                <a:path path="rect">
                  <a:fillToRect l="100000" t="100000"/>
                </a:path>
                <a:tileRect r="-100000" b="-100000"/>
              </a:gradFill>
            </a:ln>
            <a:effectLst>
              <a:innerShdw blurRad="241300" dist="139700" dir="16200000">
                <a:prstClr val="black">
                  <a:alpha val="6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113537C-9B31-8B97-B222-8D940368177F}"/>
                </a:ext>
              </a:extLst>
            </p:cNvPr>
            <p:cNvSpPr txBox="1"/>
            <p:nvPr/>
          </p:nvSpPr>
          <p:spPr>
            <a:xfrm>
              <a:off x="3074358" y="4867307"/>
              <a:ext cx="59920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2057400" algn="l"/>
                </a:tabLst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F155B31-3240-24ED-56AA-A954D0072D27}"/>
                </a:ext>
              </a:extLst>
            </p:cNvPr>
            <p:cNvGrpSpPr/>
            <p:nvPr/>
          </p:nvGrpSpPr>
          <p:grpSpPr>
            <a:xfrm>
              <a:off x="0" y="1"/>
              <a:ext cx="12192000" cy="917823"/>
              <a:chOff x="0" y="1"/>
              <a:chExt cx="12192000" cy="917823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B6D661C7-B175-1F9D-0224-9A0CDB29BC3B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894180"/>
              </a:xfrm>
              <a:custGeom>
                <a:avLst/>
                <a:gdLst>
                  <a:gd name="connsiteX0" fmla="*/ 0 w 12192000"/>
                  <a:gd name="connsiteY0" fmla="*/ 0 h 1251585"/>
                  <a:gd name="connsiteX1" fmla="*/ 12192000 w 12192000"/>
                  <a:gd name="connsiteY1" fmla="*/ 0 h 1251585"/>
                  <a:gd name="connsiteX2" fmla="*/ 12192000 w 12192000"/>
                  <a:gd name="connsiteY2" fmla="*/ 914400 h 1251585"/>
                  <a:gd name="connsiteX3" fmla="*/ 7931410 w 12192000"/>
                  <a:gd name="connsiteY3" fmla="*/ 914400 h 1251585"/>
                  <a:gd name="connsiteX4" fmla="*/ 7470552 w 12192000"/>
                  <a:gd name="connsiteY4" fmla="*/ 1251585 h 1251585"/>
                  <a:gd name="connsiteX5" fmla="*/ 4705406 w 12192000"/>
                  <a:gd name="connsiteY5" fmla="*/ 1251585 h 1251585"/>
                  <a:gd name="connsiteX6" fmla="*/ 4244549 w 12192000"/>
                  <a:gd name="connsiteY6" fmla="*/ 914400 h 1251585"/>
                  <a:gd name="connsiteX7" fmla="*/ 0 w 12192000"/>
                  <a:gd name="connsiteY7" fmla="*/ 914400 h 1251585"/>
                  <a:gd name="connsiteX0" fmla="*/ 12192000 w 12283440"/>
                  <a:gd name="connsiteY0" fmla="*/ 0 h 1251585"/>
                  <a:gd name="connsiteX1" fmla="*/ 12192000 w 12283440"/>
                  <a:gd name="connsiteY1" fmla="*/ 914400 h 1251585"/>
                  <a:gd name="connsiteX2" fmla="*/ 7931410 w 12283440"/>
                  <a:gd name="connsiteY2" fmla="*/ 914400 h 1251585"/>
                  <a:gd name="connsiteX3" fmla="*/ 7470552 w 12283440"/>
                  <a:gd name="connsiteY3" fmla="*/ 1251585 h 1251585"/>
                  <a:gd name="connsiteX4" fmla="*/ 4705406 w 12283440"/>
                  <a:gd name="connsiteY4" fmla="*/ 1251585 h 1251585"/>
                  <a:gd name="connsiteX5" fmla="*/ 4244549 w 12283440"/>
                  <a:gd name="connsiteY5" fmla="*/ 914400 h 1251585"/>
                  <a:gd name="connsiteX6" fmla="*/ 0 w 12283440"/>
                  <a:gd name="connsiteY6" fmla="*/ 914400 h 1251585"/>
                  <a:gd name="connsiteX7" fmla="*/ 0 w 12283440"/>
                  <a:gd name="connsiteY7" fmla="*/ 0 h 1251585"/>
                  <a:gd name="connsiteX8" fmla="*/ 12283440 w 12283440"/>
                  <a:gd name="connsiteY8" fmla="*/ 91440 h 1251585"/>
                  <a:gd name="connsiteX0" fmla="*/ 12192000 w 12192000"/>
                  <a:gd name="connsiteY0" fmla="*/ 0 h 1251585"/>
                  <a:gd name="connsiteX1" fmla="*/ 12192000 w 12192000"/>
                  <a:gd name="connsiteY1" fmla="*/ 914400 h 1251585"/>
                  <a:gd name="connsiteX2" fmla="*/ 7931410 w 12192000"/>
                  <a:gd name="connsiteY2" fmla="*/ 914400 h 1251585"/>
                  <a:gd name="connsiteX3" fmla="*/ 7470552 w 12192000"/>
                  <a:gd name="connsiteY3" fmla="*/ 1251585 h 1251585"/>
                  <a:gd name="connsiteX4" fmla="*/ 4705406 w 12192000"/>
                  <a:gd name="connsiteY4" fmla="*/ 1251585 h 1251585"/>
                  <a:gd name="connsiteX5" fmla="*/ 4244549 w 12192000"/>
                  <a:gd name="connsiteY5" fmla="*/ 914400 h 1251585"/>
                  <a:gd name="connsiteX6" fmla="*/ 0 w 12192000"/>
                  <a:gd name="connsiteY6" fmla="*/ 914400 h 1251585"/>
                  <a:gd name="connsiteX7" fmla="*/ 0 w 12192000"/>
                  <a:gd name="connsiteY7" fmla="*/ 0 h 1251585"/>
                  <a:gd name="connsiteX8" fmla="*/ 11208618 w 12192000"/>
                  <a:gd name="connsiteY8" fmla="*/ 412282 h 1251585"/>
                  <a:gd name="connsiteX0" fmla="*/ 12192000 w 12192000"/>
                  <a:gd name="connsiteY0" fmla="*/ 0 h 1251585"/>
                  <a:gd name="connsiteX1" fmla="*/ 12192000 w 12192000"/>
                  <a:gd name="connsiteY1" fmla="*/ 914400 h 1251585"/>
                  <a:gd name="connsiteX2" fmla="*/ 7931410 w 12192000"/>
                  <a:gd name="connsiteY2" fmla="*/ 914400 h 1251585"/>
                  <a:gd name="connsiteX3" fmla="*/ 7470552 w 12192000"/>
                  <a:gd name="connsiteY3" fmla="*/ 1251585 h 1251585"/>
                  <a:gd name="connsiteX4" fmla="*/ 4705406 w 12192000"/>
                  <a:gd name="connsiteY4" fmla="*/ 1251585 h 1251585"/>
                  <a:gd name="connsiteX5" fmla="*/ 4244549 w 12192000"/>
                  <a:gd name="connsiteY5" fmla="*/ 914400 h 1251585"/>
                  <a:gd name="connsiteX6" fmla="*/ 0 w 12192000"/>
                  <a:gd name="connsiteY6" fmla="*/ 914400 h 1251585"/>
                  <a:gd name="connsiteX7" fmla="*/ 0 w 12192000"/>
                  <a:gd name="connsiteY7" fmla="*/ 0 h 1251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192000" h="1251585">
                    <a:moveTo>
                      <a:pt x="12192000" y="0"/>
                    </a:moveTo>
                    <a:lnTo>
                      <a:pt x="12192000" y="914400"/>
                    </a:lnTo>
                    <a:lnTo>
                      <a:pt x="7931410" y="914400"/>
                    </a:lnTo>
                    <a:lnTo>
                      <a:pt x="7470552" y="1251585"/>
                    </a:lnTo>
                    <a:lnTo>
                      <a:pt x="4705406" y="1251585"/>
                    </a:lnTo>
                    <a:lnTo>
                      <a:pt x="4244549" y="914400"/>
                    </a:lnTo>
                    <a:lnTo>
                      <a:pt x="0" y="914400"/>
                    </a:lnTo>
                    <a:lnTo>
                      <a:pt x="0" y="0"/>
                    </a:lnTo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0">
                    <a:srgbClr val="5B5B5B"/>
                  </a:gs>
                  <a:gs pos="0">
                    <a:schemeClr val="tx1">
                      <a:lumMod val="75000"/>
                      <a:lumOff val="25000"/>
                    </a:schemeClr>
                  </a:gs>
                  <a:gs pos="0">
                    <a:srgbClr val="656565"/>
                  </a:gs>
                  <a:gs pos="22000">
                    <a:schemeClr val="bg1">
                      <a:lumMod val="65000"/>
                    </a:schemeClr>
                  </a:gs>
                  <a:gs pos="100000">
                    <a:schemeClr val="bg1">
                      <a:lumMod val="85000"/>
                    </a:schemeClr>
                  </a:gs>
                  <a:gs pos="65000">
                    <a:schemeClr val="tx1">
                      <a:lumMod val="75000"/>
                      <a:lumOff val="2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8575">
                <a:gradFill>
                  <a:gsLst>
                    <a:gs pos="64000">
                      <a:srgbClr val="FFFF00"/>
                    </a:gs>
                    <a:gs pos="100000">
                      <a:srgbClr val="FFFF00"/>
                    </a:gs>
                  </a:gsLst>
                  <a:lin ang="5400000" scaled="1"/>
                </a:gradFill>
              </a:ln>
              <a:effectLst>
                <a:outerShdw blurRad="50800" dist="139700" dir="5400000" algn="t" rotWithShape="0">
                  <a:prstClr val="black">
                    <a:alpha val="6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99C812A9-F296-A925-DC1C-36539DC44B61}"/>
                  </a:ext>
                </a:extLst>
              </p:cNvPr>
              <p:cNvSpPr/>
              <p:nvPr/>
            </p:nvSpPr>
            <p:spPr>
              <a:xfrm>
                <a:off x="4851192" y="856376"/>
                <a:ext cx="2438400" cy="61448"/>
              </a:xfrm>
              <a:prstGeom prst="ellipse">
                <a:avLst/>
              </a:prstGeom>
              <a:gradFill flip="none" rotWithShape="1">
                <a:gsLst>
                  <a:gs pos="36000">
                    <a:schemeClr val="bg1"/>
                  </a:gs>
                  <a:gs pos="54000">
                    <a:srgbClr val="FFFF00"/>
                  </a:gs>
                  <a:gs pos="100000">
                    <a:srgbClr val="FFC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5875"/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58885D4-DDA9-5B57-253E-5792C840E6AB}"/>
                </a:ext>
              </a:extLst>
            </p:cNvPr>
            <p:cNvSpPr txBox="1"/>
            <p:nvPr/>
          </p:nvSpPr>
          <p:spPr>
            <a:xfrm>
              <a:off x="3544824" y="4241494"/>
              <a:ext cx="5230368" cy="1251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2057400" algn="l"/>
                </a:tabLst>
                <a:defRPr/>
              </a:pPr>
              <a:r>
                <a:rPr lang="en-US" sz="1600" b="1" dirty="0">
                  <a:solidFill>
                    <a:prstClr val="white">
                      <a:lumMod val="95000"/>
                    </a:prstClr>
                  </a:solidFill>
                  <a:latin typeface="Rockwell Extra Bold" panose="02060903040505020403" pitchFamily="18" charset="0"/>
                  <a:cs typeface="Times New Roman" panose="02020603050405020304" pitchFamily="18" charset="0"/>
                </a:rPr>
                <a:t>By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Rockwell Extra Bold" panose="02060903040505020403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2057400" algn="l"/>
                </a:tabLst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Rockwell Extra Bold" panose="02060903040505020403" pitchFamily="18" charset="0"/>
                  <a:ea typeface="+mn-ea"/>
                  <a:cs typeface="Times New Roman" panose="02020603050405020304" pitchFamily="18" charset="0"/>
                </a:rPr>
                <a:t>Nadia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Rockwell Extra Bold" panose="02060903040505020403" pitchFamily="18" charset="0"/>
                  <a:ea typeface="+mn-ea"/>
                  <a:cs typeface="Times New Roman" panose="02020603050405020304" pitchFamily="18" charset="0"/>
                </a:rPr>
                <a:t>Hikmet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Rockwell Extra Bold" panose="02060903040505020403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Rockwell Extra Bold" panose="02060903040505020403" pitchFamily="18" charset="0"/>
                  <a:ea typeface="+mn-ea"/>
                  <a:cs typeface="Times New Roman" panose="02020603050405020304" pitchFamily="18" charset="0"/>
                </a:rPr>
                <a:t>Faris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6914439F-97A8-CC13-E9BB-A66D29FBAEDA}"/>
              </a:ext>
            </a:extLst>
          </p:cNvPr>
          <p:cNvSpPr/>
          <p:nvPr/>
        </p:nvSpPr>
        <p:spPr>
          <a:xfrm>
            <a:off x="4779264" y="1550878"/>
            <a:ext cx="2438400" cy="61448"/>
          </a:xfrm>
          <a:prstGeom prst="ellipse">
            <a:avLst/>
          </a:prstGeom>
          <a:gradFill flip="none" rotWithShape="1">
            <a:gsLst>
              <a:gs pos="36000">
                <a:schemeClr val="bg1"/>
              </a:gs>
              <a:gs pos="54000">
                <a:srgbClr val="FFFF00"/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  <a:tileRect/>
          </a:gradFill>
          <a:ln w="15875"/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16505F1-D2BB-D51D-564B-A63B3E6FD337}"/>
              </a:ext>
            </a:extLst>
          </p:cNvPr>
          <p:cNvSpPr/>
          <p:nvPr/>
        </p:nvSpPr>
        <p:spPr>
          <a:xfrm>
            <a:off x="4851192" y="6272874"/>
            <a:ext cx="2438400" cy="61448"/>
          </a:xfrm>
          <a:prstGeom prst="ellipse">
            <a:avLst/>
          </a:prstGeom>
          <a:gradFill flip="none" rotWithShape="1">
            <a:gsLst>
              <a:gs pos="36000">
                <a:schemeClr val="bg1"/>
              </a:gs>
              <a:gs pos="54000">
                <a:srgbClr val="FFFF00"/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  <a:tileRect/>
          </a:gradFill>
          <a:ln w="15875"/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toShape 4" descr="‫المناقشات كلية التربية للبنات‬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094" y="7937"/>
            <a:ext cx="1554740" cy="154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1666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0" y="-27432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87D423C-7080-E9DA-3E1F-ADFE7BFC5078}"/>
              </a:ext>
            </a:extLst>
          </p:cNvPr>
          <p:cNvGrpSpPr/>
          <p:nvPr/>
        </p:nvGrpSpPr>
        <p:grpSpPr>
          <a:xfrm>
            <a:off x="535047" y="61345"/>
            <a:ext cx="4408809" cy="916000"/>
            <a:chOff x="88391" y="31249"/>
            <a:chExt cx="3598248" cy="9160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A3D5D0-04A0-D673-F940-DC5B8823C9D3}"/>
                </a:ext>
              </a:extLst>
            </p:cNvPr>
            <p:cNvGrpSpPr/>
            <p:nvPr/>
          </p:nvGrpSpPr>
          <p:grpSpPr>
            <a:xfrm>
              <a:off x="88391" y="31249"/>
              <a:ext cx="3598248" cy="916000"/>
              <a:chOff x="3791713" y="2276856"/>
              <a:chExt cx="3861534" cy="1017661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674DDC6-AB2D-4D93-D555-26499EF1E103}"/>
                  </a:ext>
                </a:extLst>
              </p:cNvPr>
              <p:cNvSpPr/>
              <p:nvPr/>
            </p:nvSpPr>
            <p:spPr>
              <a:xfrm>
                <a:off x="4038600" y="2286450"/>
                <a:ext cx="3614647" cy="9875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12A76F7E-175B-9084-A86E-281C91CE3CE2}"/>
                  </a:ext>
                </a:extLst>
              </p:cNvPr>
              <p:cNvSpPr/>
              <p:nvPr/>
            </p:nvSpPr>
            <p:spPr>
              <a:xfrm>
                <a:off x="3791713" y="2276856"/>
                <a:ext cx="781812" cy="1017661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83E1BA-CAE8-2A2C-94F8-7C067454F433}"/>
                  </a:ext>
                </a:extLst>
              </p:cNvPr>
              <p:cNvSpPr txBox="1"/>
              <p:nvPr/>
            </p:nvSpPr>
            <p:spPr>
              <a:xfrm>
                <a:off x="3791713" y="2478244"/>
                <a:ext cx="781811" cy="376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endParaRPr lang="en-US" sz="1600" dirty="0">
                  <a:solidFill>
                    <a:prstClr val="white"/>
                  </a:solidFill>
                  <a:latin typeface="Bernard MT Condensed" panose="02050806060905020404" pitchFamily="18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1D6DF4-353A-DB66-3364-776030DC54FB}"/>
                </a:ext>
              </a:extLst>
            </p:cNvPr>
            <p:cNvSpPr txBox="1"/>
            <p:nvPr/>
          </p:nvSpPr>
          <p:spPr>
            <a:xfrm>
              <a:off x="816897" y="200888"/>
              <a:ext cx="2869742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en-US" sz="3200" dirty="0">
                  <a:solidFill>
                    <a:prstClr val="black"/>
                  </a:solidFill>
                  <a:latin typeface="Rockwell Extra Bold" panose="02060903040505020403" pitchFamily="18" charset="0"/>
                </a:rPr>
                <a:t>Causes </a:t>
              </a:r>
              <a:endParaRPr lang="en-US" sz="3200" dirty="0">
                <a:solidFill>
                  <a:prstClr val="black"/>
                </a:solidFill>
                <a:latin typeface="Rockwell Extra Bold" panose="02060903040505020403" pitchFamily="18" charset="0"/>
              </a:endParaRPr>
            </a:p>
          </p:txBody>
        </p:sp>
      </p:grpSp>
      <p:pic>
        <p:nvPicPr>
          <p:cNvPr id="9" name="صورة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152" y="230984"/>
            <a:ext cx="6683136" cy="578798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10" name="رسم تخطيطي 9"/>
          <p:cNvGraphicFramePr/>
          <p:nvPr>
            <p:extLst>
              <p:ext uri="{D42A27DB-BD31-4B8C-83A1-F6EECF244321}">
                <p14:modId xmlns:p14="http://schemas.microsoft.com/office/powerpoint/2010/main" val="3310672310"/>
              </p:ext>
            </p:extLst>
          </p:nvPr>
        </p:nvGraphicFramePr>
        <p:xfrm flipH="1" flipV="1">
          <a:off x="-43648" y="6830567"/>
          <a:ext cx="45719" cy="45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عنوان 10"/>
          <p:cNvSpPr>
            <a:spLocks noGrp="1"/>
          </p:cNvSpPr>
          <p:nvPr>
            <p:ph type="title"/>
          </p:nvPr>
        </p:nvSpPr>
        <p:spPr>
          <a:xfrm>
            <a:off x="88392" y="977344"/>
            <a:ext cx="11265408" cy="6465443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-Verbal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-Physical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-Spiritual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 Social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-Psychological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-Sexual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-Emotional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-Financial Abuse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-Using Children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-Using Culture</a:t>
            </a:r>
            <a:b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02267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E7A521F-EF47-67FC-BD01-3E82AB3ED8AF}"/>
              </a:ext>
            </a:extLst>
          </p:cNvPr>
          <p:cNvGrpSpPr/>
          <p:nvPr/>
        </p:nvGrpSpPr>
        <p:grpSpPr>
          <a:xfrm rot="21085808">
            <a:off x="3538037" y="518953"/>
            <a:ext cx="2168364" cy="2522315"/>
            <a:chOff x="4209889" y="1146611"/>
            <a:chExt cx="2168364" cy="2522315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A4A1AF5-986C-3C6B-BE3D-A65538E30B27}"/>
                </a:ext>
              </a:extLst>
            </p:cNvPr>
            <p:cNvGrpSpPr/>
            <p:nvPr/>
          </p:nvGrpSpPr>
          <p:grpSpPr>
            <a:xfrm rot="19965670">
              <a:off x="4209889" y="1830205"/>
              <a:ext cx="707108" cy="1525127"/>
              <a:chOff x="4246671" y="1216779"/>
              <a:chExt cx="2140928" cy="3621024"/>
            </a:xfr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AD999BD4-76EE-2B38-B41E-04E4EDEC13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0" b="98964" l="0" r="99792"/>
                        </a14:imgEffect>
                        <a14:imgEffect>
                          <a14:brightnessContrast brigh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46671" y="1216779"/>
                <a:ext cx="2140928" cy="3621024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1C14BF14-A025-C734-F0C9-D9CD219E4B46}"/>
                  </a:ext>
                </a:extLst>
              </p:cNvPr>
              <p:cNvSpPr/>
              <p:nvPr/>
            </p:nvSpPr>
            <p:spPr>
              <a:xfrm>
                <a:off x="4707959" y="3672905"/>
                <a:ext cx="830565" cy="65130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5617C4B-A3BA-1B67-98FD-E48B977ECD26}"/>
                </a:ext>
              </a:extLst>
            </p:cNvPr>
            <p:cNvGrpSpPr/>
            <p:nvPr/>
          </p:nvGrpSpPr>
          <p:grpSpPr>
            <a:xfrm rot="21366395">
              <a:off x="4727283" y="1146611"/>
              <a:ext cx="1256524" cy="2522315"/>
              <a:chOff x="4508076" y="1324142"/>
              <a:chExt cx="2140927" cy="3621024"/>
            </a:xfr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F8C7FBF6-DB39-0A13-5CF2-13E42EC221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0" b="98964" l="0" r="99792"/>
                        </a14:imgEffect>
                        <a14:imgEffect>
                          <a14:brightnessContrast brigh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643272">
                <a:off x="4508076" y="1324142"/>
                <a:ext cx="2140927" cy="3621024"/>
              </a:xfrm>
              <a:prstGeom prst="rect">
                <a:avLst/>
              </a:prstGeom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D44A330-C836-FE5A-4B71-780BD8E5B332}"/>
                  </a:ext>
                </a:extLst>
              </p:cNvPr>
              <p:cNvSpPr/>
              <p:nvPr/>
            </p:nvSpPr>
            <p:spPr>
              <a:xfrm>
                <a:off x="4968230" y="3675630"/>
                <a:ext cx="623200" cy="52508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1D11F6E-0602-CB5E-5F64-58E0947E1B79}"/>
                </a:ext>
              </a:extLst>
            </p:cNvPr>
            <p:cNvGrpSpPr/>
            <p:nvPr/>
          </p:nvGrpSpPr>
          <p:grpSpPr>
            <a:xfrm rot="781967">
              <a:off x="5606362" y="2028583"/>
              <a:ext cx="771891" cy="1541100"/>
              <a:chOff x="4436647" y="1209380"/>
              <a:chExt cx="2140928" cy="3621024"/>
            </a:xfr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grpSpPr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3EB47B93-C8BD-90A5-F56E-F726FBCD4D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0" b="98964" l="0" r="99792"/>
                        </a14:imgEffect>
                        <a14:imgEffect>
                          <a14:brightnessContrast brigh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562637">
                <a:off x="4436647" y="1209380"/>
                <a:ext cx="2140928" cy="3621024"/>
              </a:xfrm>
              <a:prstGeom prst="rect">
                <a:avLst/>
              </a:prstGeom>
            </p:spPr>
          </p:pic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E5E1F38-8389-C423-38AD-364678B69480}"/>
                  </a:ext>
                </a:extLst>
              </p:cNvPr>
              <p:cNvSpPr/>
              <p:nvPr/>
            </p:nvSpPr>
            <p:spPr>
              <a:xfrm rot="714882">
                <a:off x="4530925" y="3583533"/>
                <a:ext cx="760858" cy="64455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A79E1772-A06C-3CD3-7C8F-27C76FCD120B}"/>
              </a:ext>
            </a:extLst>
          </p:cNvPr>
          <p:cNvSpPr txBox="1"/>
          <p:nvPr/>
        </p:nvSpPr>
        <p:spPr>
          <a:xfrm>
            <a:off x="4622219" y="2757860"/>
            <a:ext cx="29475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doni MT Black" panose="02070A03080606020203" pitchFamily="18" charset="0"/>
              </a:rPr>
              <a:t>What's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B4C2328-F3E5-9D77-7081-1D3E48524078}"/>
              </a:ext>
            </a:extLst>
          </p:cNvPr>
          <p:cNvGrpSpPr/>
          <p:nvPr/>
        </p:nvGrpSpPr>
        <p:grpSpPr>
          <a:xfrm>
            <a:off x="909828" y="3713202"/>
            <a:ext cx="10370820" cy="1077219"/>
            <a:chOff x="911352" y="3737692"/>
            <a:chExt cx="10370820" cy="1077219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CF1DEF28-6B00-6836-4F53-024EC85ED870}"/>
                </a:ext>
              </a:extLst>
            </p:cNvPr>
            <p:cNvSpPr/>
            <p:nvPr/>
          </p:nvSpPr>
          <p:spPr>
            <a:xfrm>
              <a:off x="911352" y="3737692"/>
              <a:ext cx="10369296" cy="1077219"/>
            </a:xfrm>
            <a:prstGeom prst="roundRect">
              <a:avLst>
                <a:gd name="adj" fmla="val 940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4C59524-7FCC-246B-A0CF-EEA4E9F122B7}"/>
                </a:ext>
              </a:extLst>
            </p:cNvPr>
            <p:cNvSpPr txBox="1"/>
            <p:nvPr/>
          </p:nvSpPr>
          <p:spPr>
            <a:xfrm>
              <a:off x="912876" y="3983913"/>
              <a:ext cx="103692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Bodoni MT Black" panose="02070A03080606020203" pitchFamily="18" charset="0"/>
                </a:rPr>
                <a:t>The reasons behind abusive behaviors??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127510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-24384" y="36139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tr-TR" sz="4000" dirty="0">
              <a:solidFill>
                <a:srgbClr val="FFC000">
                  <a:lumMod val="20000"/>
                  <a:lumOff val="80000"/>
                </a:srgbClr>
              </a:solidFill>
            </a:endParaRPr>
          </a:p>
          <a:p>
            <a:pPr lvl="0" algn="ctr">
              <a:defRPr/>
            </a:pPr>
            <a:endParaRPr lang="en-US" sz="4000" dirty="0">
              <a:solidFill>
                <a:srgbClr val="FFC000">
                  <a:lumMod val="20000"/>
                  <a:lumOff val="80000"/>
                </a:srgb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87D423C-7080-E9DA-3E1F-ADFE7BFC5078}"/>
              </a:ext>
            </a:extLst>
          </p:cNvPr>
          <p:cNvGrpSpPr/>
          <p:nvPr/>
        </p:nvGrpSpPr>
        <p:grpSpPr>
          <a:xfrm>
            <a:off x="535048" y="61343"/>
            <a:ext cx="2022225" cy="888898"/>
            <a:chOff x="88392" y="31247"/>
            <a:chExt cx="1650438" cy="88889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A3D5D0-04A0-D673-F940-DC5B8823C9D3}"/>
                </a:ext>
              </a:extLst>
            </p:cNvPr>
            <p:cNvGrpSpPr/>
            <p:nvPr/>
          </p:nvGrpSpPr>
          <p:grpSpPr>
            <a:xfrm>
              <a:off x="88392" y="31247"/>
              <a:ext cx="777283" cy="888898"/>
              <a:chOff x="3791713" y="2276856"/>
              <a:chExt cx="834157" cy="987552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12A76F7E-175B-9084-A86E-281C91CE3CE2}"/>
                  </a:ext>
                </a:extLst>
              </p:cNvPr>
              <p:cNvSpPr/>
              <p:nvPr/>
            </p:nvSpPr>
            <p:spPr>
              <a:xfrm>
                <a:off x="3791713" y="2276856"/>
                <a:ext cx="834157" cy="987552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83E1BA-CAE8-2A2C-94F8-7C067454F433}"/>
                  </a:ext>
                </a:extLst>
              </p:cNvPr>
              <p:cNvSpPr txBox="1"/>
              <p:nvPr/>
            </p:nvSpPr>
            <p:spPr>
              <a:xfrm>
                <a:off x="3997451" y="2478244"/>
                <a:ext cx="412177" cy="512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ernard MT Condensed" panose="02050806060905020404" pitchFamily="18" charset="0"/>
                    <a:ea typeface="+mn-ea"/>
                    <a:cs typeface="+mn-cs"/>
                  </a:rPr>
                  <a:t>?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1D6DF4-353A-DB66-3364-776030DC54FB}"/>
                </a:ext>
              </a:extLst>
            </p:cNvPr>
            <p:cNvSpPr txBox="1"/>
            <p:nvPr/>
          </p:nvSpPr>
          <p:spPr>
            <a:xfrm>
              <a:off x="918833" y="237170"/>
              <a:ext cx="819997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070" y="2809640"/>
            <a:ext cx="3466553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tr-TR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latin typeface="Times New Roman" panose="02020603050405020304" pitchFamily="18" charset="0"/>
                <a:ea typeface="Times New Roman" panose="02020603050405020304" pitchFamily="18" charset="0"/>
              </a:rPr>
              <a:t>personality disorders </a:t>
            </a:r>
            <a:endParaRPr lang="en-GB" sz="2800" b="1" kern="0" dirty="0">
              <a:ln w="12700" cmpd="sng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FFC000"/>
                  </a:gs>
                  <a:gs pos="4000">
                    <a:srgbClr val="FFC000">
                      <a:lumMod val="60000"/>
                      <a:lumOff val="40000"/>
                    </a:srgbClr>
                  </a:gs>
                  <a:gs pos="87000">
                    <a:srgbClr val="FFC000">
                      <a:lumMod val="20000"/>
                      <a:lumOff val="80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65910" y="977344"/>
            <a:ext cx="555089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Cambria Math" panose="02040503050406030204" pitchFamily="18" charset="0"/>
              </a:rPr>
              <a:t>Psychological Issues</a:t>
            </a:r>
            <a:endParaRPr lang="en-US" sz="4800" dirty="0">
              <a:solidFill>
                <a:srgbClr val="FFC000">
                  <a:lumMod val="20000"/>
                  <a:lumOff val="80000"/>
                </a:srgb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89776" y="4223590"/>
            <a:ext cx="3456432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</a:t>
            </a:r>
            <a:r>
              <a:rPr lang="tr-TR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xtreme</a:t>
            </a:r>
            <a:r>
              <a:rPr lang="en-US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Narcıssısm</a:t>
            </a:r>
            <a:endParaRPr lang="en-US" sz="2800" b="1" kern="0" dirty="0">
              <a:ln w="12700" cmpd="sng">
                <a:solidFill>
                  <a:srgbClr val="FFC000"/>
                </a:solidFill>
                <a:prstDash val="solid"/>
              </a:ln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" name="Curved Connector 11"/>
          <p:cNvCxnSpPr/>
          <p:nvPr/>
        </p:nvCxnSpPr>
        <p:spPr>
          <a:xfrm rot="10800000" flipV="1">
            <a:off x="2377736" y="2402440"/>
            <a:ext cx="3456432" cy="324904"/>
          </a:xfrm>
          <a:prstGeom prst="curvedConnector3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74008" y="1820612"/>
            <a:ext cx="11253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latin typeface="Times New Roman" panose="02020603050405020304" pitchFamily="18" charset="0"/>
                <a:ea typeface="Times New Roman" panose="02020603050405020304" pitchFamily="18" charset="0"/>
              </a:rPr>
              <a:t>Beh</a:t>
            </a:r>
            <a:r>
              <a:rPr lang="en-US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sz="2800" b="1" kern="0" dirty="0">
                <a:ln w="12700" cmpd="sng">
                  <a:solidFill>
                    <a:srgbClr val="FFC000"/>
                  </a:solidFill>
                  <a:prstDash val="solid"/>
                </a:ln>
                <a:latin typeface="Times New Roman" panose="02020603050405020304" pitchFamily="18" charset="0"/>
                <a:ea typeface="Times New Roman" panose="02020603050405020304" pitchFamily="18" charset="0"/>
              </a:rPr>
              <a:t>nd Closed Doors </a:t>
            </a:r>
            <a:endParaRPr lang="en-GB" dirty="0"/>
          </a:p>
        </p:txBody>
      </p:sp>
      <p:cxnSp>
        <p:nvCxnSpPr>
          <p:cNvPr id="15" name="Curved Connector 14"/>
          <p:cNvCxnSpPr/>
          <p:nvPr/>
        </p:nvCxnSpPr>
        <p:spPr>
          <a:xfrm rot="5400000">
            <a:off x="5151736" y="2562752"/>
            <a:ext cx="736384" cy="493776"/>
          </a:xfrm>
          <a:prstGeom prst="curved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>
            <a:off x="5766816" y="2402440"/>
            <a:ext cx="4773168" cy="571792"/>
          </a:xfrm>
          <a:prstGeom prst="curvedConnector3">
            <a:avLst>
              <a:gd name="adj1" fmla="val 13772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048" y="3412540"/>
            <a:ext cx="3627438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254" y="217046"/>
            <a:ext cx="2381577" cy="37519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701603314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0" y="-27432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108D70-06AD-87FD-85B7-65B3CB4A7DC1}"/>
              </a:ext>
            </a:extLst>
          </p:cNvPr>
          <p:cNvGrpSpPr/>
          <p:nvPr/>
        </p:nvGrpSpPr>
        <p:grpSpPr>
          <a:xfrm>
            <a:off x="2557272" y="1941885"/>
            <a:ext cx="8931065" cy="4585910"/>
            <a:chOff x="2557272" y="1941885"/>
            <a:chExt cx="8931065" cy="4585910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57E6535-F20D-824F-2417-7339A065B0CE}"/>
                </a:ext>
              </a:extLst>
            </p:cNvPr>
            <p:cNvGrpSpPr/>
            <p:nvPr/>
          </p:nvGrpSpPr>
          <p:grpSpPr>
            <a:xfrm>
              <a:off x="2557272" y="1941885"/>
              <a:ext cx="8931065" cy="3493008"/>
              <a:chOff x="864992" y="1536192"/>
              <a:chExt cx="8931065" cy="3493008"/>
            </a:xfrm>
            <a:effectLst>
              <a:outerShdw blurRad="152400" dist="76200" dir="10800000" algn="r" rotWithShape="0">
                <a:prstClr val="black">
                  <a:alpha val="40000"/>
                </a:prstClr>
              </a:outerShdw>
            </a:effectLst>
            <a:scene3d>
              <a:camera prst="isometricTopUp"/>
              <a:lightRig rig="flood" dir="t"/>
            </a:scene3d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AC1DDD6C-BB64-610F-A985-7041E25D15D8}"/>
                  </a:ext>
                </a:extLst>
              </p:cNvPr>
              <p:cNvSpPr/>
              <p:nvPr/>
            </p:nvSpPr>
            <p:spPr>
              <a:xfrm rot="16200000">
                <a:off x="3295985" y="3429000"/>
                <a:ext cx="1600200" cy="1600200"/>
              </a:xfrm>
              <a:custGeom>
                <a:avLst/>
                <a:gdLst>
                  <a:gd name="connsiteX0" fmla="*/ 1600200 w 1600200"/>
                  <a:gd name="connsiteY0" fmla="*/ 0 h 1600200"/>
                  <a:gd name="connsiteX1" fmla="*/ 1600200 w 1600200"/>
                  <a:gd name="connsiteY1" fmla="*/ 710169 h 1600200"/>
                  <a:gd name="connsiteX2" fmla="*/ 710169 w 1600200"/>
                  <a:gd name="connsiteY2" fmla="*/ 1600200 h 1600200"/>
                  <a:gd name="connsiteX3" fmla="*/ 0 w 1600200"/>
                  <a:gd name="connsiteY3" fmla="*/ 1600200 h 1600200"/>
                  <a:gd name="connsiteX4" fmla="*/ 1600200 w 1600200"/>
                  <a:gd name="connsiteY4" fmla="*/ 0 h 16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0200" h="1600200">
                    <a:moveTo>
                      <a:pt x="1600200" y="0"/>
                    </a:moveTo>
                    <a:lnTo>
                      <a:pt x="1600200" y="710169"/>
                    </a:lnTo>
                    <a:cubicBezTo>
                      <a:pt x="1108649" y="710169"/>
                      <a:pt x="710169" y="1108649"/>
                      <a:pt x="710169" y="1600200"/>
                    </a:cubicBezTo>
                    <a:lnTo>
                      <a:pt x="0" y="1600200"/>
                    </a:lnTo>
                    <a:cubicBezTo>
                      <a:pt x="0" y="716434"/>
                      <a:pt x="716434" y="0"/>
                      <a:pt x="1600200" y="0"/>
                    </a:cubicBezTo>
                    <a:close/>
                  </a:path>
                </a:pathLst>
              </a:custGeom>
              <a:solidFill>
                <a:srgbClr val="FF00FF"/>
              </a:solidFill>
              <a:ln>
                <a:noFill/>
              </a:ln>
              <a:sp3d extrusionH="330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68D868D1-5207-0172-8F4B-00E51654D126}"/>
                  </a:ext>
                </a:extLst>
              </p:cNvPr>
              <p:cNvSpPr/>
              <p:nvPr/>
            </p:nvSpPr>
            <p:spPr>
              <a:xfrm flipH="1">
                <a:off x="2389205" y="1828800"/>
                <a:ext cx="1600200" cy="1600200"/>
              </a:xfrm>
              <a:custGeom>
                <a:avLst/>
                <a:gdLst>
                  <a:gd name="connsiteX0" fmla="*/ 1600200 w 1600200"/>
                  <a:gd name="connsiteY0" fmla="*/ 0 h 1600200"/>
                  <a:gd name="connsiteX1" fmla="*/ 1600200 w 1600200"/>
                  <a:gd name="connsiteY1" fmla="*/ 710169 h 1600200"/>
                  <a:gd name="connsiteX2" fmla="*/ 710169 w 1600200"/>
                  <a:gd name="connsiteY2" fmla="*/ 1600200 h 1600200"/>
                  <a:gd name="connsiteX3" fmla="*/ 0 w 1600200"/>
                  <a:gd name="connsiteY3" fmla="*/ 1600200 h 1600200"/>
                  <a:gd name="connsiteX4" fmla="*/ 1600200 w 1600200"/>
                  <a:gd name="connsiteY4" fmla="*/ 0 h 16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0200" h="1600200">
                    <a:moveTo>
                      <a:pt x="1600200" y="0"/>
                    </a:moveTo>
                    <a:lnTo>
                      <a:pt x="1600200" y="710169"/>
                    </a:lnTo>
                    <a:cubicBezTo>
                      <a:pt x="1108649" y="710169"/>
                      <a:pt x="710169" y="1108649"/>
                      <a:pt x="710169" y="1600200"/>
                    </a:cubicBezTo>
                    <a:lnTo>
                      <a:pt x="0" y="1600200"/>
                    </a:lnTo>
                    <a:cubicBezTo>
                      <a:pt x="0" y="716434"/>
                      <a:pt x="716434" y="0"/>
                      <a:pt x="1600200" y="0"/>
                    </a:cubicBezTo>
                    <a:close/>
                  </a:path>
                </a:pathLst>
              </a:custGeom>
              <a:solidFill>
                <a:srgbClr val="00FF00"/>
              </a:solidFill>
              <a:ln>
                <a:noFill/>
              </a:ln>
              <a:sp3d extrusionH="330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F4192E56-9C09-A411-15EF-7F1A5C637904}"/>
                  </a:ext>
                </a:extLst>
              </p:cNvPr>
              <p:cNvSpPr/>
              <p:nvPr/>
            </p:nvSpPr>
            <p:spPr>
              <a:xfrm>
                <a:off x="864992" y="1828800"/>
                <a:ext cx="1524212" cy="1600200"/>
              </a:xfrm>
              <a:custGeom>
                <a:avLst/>
                <a:gdLst>
                  <a:gd name="connsiteX0" fmla="*/ 1600200 w 1600200"/>
                  <a:gd name="connsiteY0" fmla="*/ 0 h 1600200"/>
                  <a:gd name="connsiteX1" fmla="*/ 1600200 w 1600200"/>
                  <a:gd name="connsiteY1" fmla="*/ 710169 h 1600200"/>
                  <a:gd name="connsiteX2" fmla="*/ 710169 w 1600200"/>
                  <a:gd name="connsiteY2" fmla="*/ 1600200 h 1600200"/>
                  <a:gd name="connsiteX3" fmla="*/ 0 w 1600200"/>
                  <a:gd name="connsiteY3" fmla="*/ 1600200 h 1600200"/>
                  <a:gd name="connsiteX4" fmla="*/ 1600200 w 1600200"/>
                  <a:gd name="connsiteY4" fmla="*/ 0 h 16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0200" h="1600200">
                    <a:moveTo>
                      <a:pt x="1600200" y="0"/>
                    </a:moveTo>
                    <a:lnTo>
                      <a:pt x="1600200" y="710169"/>
                    </a:lnTo>
                    <a:cubicBezTo>
                      <a:pt x="1108649" y="710169"/>
                      <a:pt x="710169" y="1108649"/>
                      <a:pt x="710169" y="1600200"/>
                    </a:cubicBezTo>
                    <a:lnTo>
                      <a:pt x="0" y="1600200"/>
                    </a:lnTo>
                    <a:cubicBezTo>
                      <a:pt x="0" y="716434"/>
                      <a:pt x="716434" y="0"/>
                      <a:pt x="1600200" y="0"/>
                    </a:cubicBez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sp3d extrusionH="330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0B5C1B2C-259E-D374-4E73-CBEBECBEAA0B}"/>
                  </a:ext>
                </a:extLst>
              </p:cNvPr>
              <p:cNvSpPr/>
              <p:nvPr/>
            </p:nvSpPr>
            <p:spPr>
              <a:xfrm rot="10800000">
                <a:off x="4896185" y="3428998"/>
                <a:ext cx="1600200" cy="1600200"/>
              </a:xfrm>
              <a:custGeom>
                <a:avLst/>
                <a:gdLst>
                  <a:gd name="connsiteX0" fmla="*/ 1600200 w 1600200"/>
                  <a:gd name="connsiteY0" fmla="*/ 0 h 1600200"/>
                  <a:gd name="connsiteX1" fmla="*/ 1600200 w 1600200"/>
                  <a:gd name="connsiteY1" fmla="*/ 710169 h 1600200"/>
                  <a:gd name="connsiteX2" fmla="*/ 710169 w 1600200"/>
                  <a:gd name="connsiteY2" fmla="*/ 1600200 h 1600200"/>
                  <a:gd name="connsiteX3" fmla="*/ 0 w 1600200"/>
                  <a:gd name="connsiteY3" fmla="*/ 1600200 h 1600200"/>
                  <a:gd name="connsiteX4" fmla="*/ 1600200 w 1600200"/>
                  <a:gd name="connsiteY4" fmla="*/ 0 h 16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0200" h="1600200">
                    <a:moveTo>
                      <a:pt x="1600200" y="0"/>
                    </a:moveTo>
                    <a:lnTo>
                      <a:pt x="1600200" y="710169"/>
                    </a:lnTo>
                    <a:cubicBezTo>
                      <a:pt x="1108649" y="710169"/>
                      <a:pt x="710169" y="1108649"/>
                      <a:pt x="710169" y="1600200"/>
                    </a:cubicBezTo>
                    <a:lnTo>
                      <a:pt x="0" y="1600200"/>
                    </a:lnTo>
                    <a:cubicBezTo>
                      <a:pt x="0" y="716434"/>
                      <a:pt x="716434" y="0"/>
                      <a:pt x="1600200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sp3d extrusionH="330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" name="Arrow: Right 27">
                <a:extLst>
                  <a:ext uri="{FF2B5EF4-FFF2-40B4-BE49-F238E27FC236}">
                    <a16:creationId xmlns:a16="http://schemas.microsoft.com/office/drawing/2014/main" id="{DC7588A1-702E-1206-F6FB-3505E9BE6720}"/>
                  </a:ext>
                </a:extLst>
              </p:cNvPr>
              <p:cNvSpPr/>
              <p:nvPr/>
            </p:nvSpPr>
            <p:spPr>
              <a:xfrm>
                <a:off x="7400324" y="1536192"/>
                <a:ext cx="2395733" cy="1316736"/>
              </a:xfrm>
              <a:prstGeom prst="rightArrow">
                <a:avLst>
                  <a:gd name="adj1" fmla="val 53356"/>
                  <a:gd name="adj2" fmla="val 89062"/>
                </a:avLst>
              </a:prstGeom>
              <a:solidFill>
                <a:srgbClr val="0099FF"/>
              </a:solidFill>
              <a:ln>
                <a:noFill/>
              </a:ln>
              <a:sp3d extrusionH="330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7BD5C02E-9559-0F70-7B80-6514E3DB52D9}"/>
                  </a:ext>
                </a:extLst>
              </p:cNvPr>
              <p:cNvSpPr/>
              <p:nvPr/>
            </p:nvSpPr>
            <p:spPr>
              <a:xfrm>
                <a:off x="5802964" y="1828800"/>
                <a:ext cx="1600200" cy="1600200"/>
              </a:xfrm>
              <a:custGeom>
                <a:avLst/>
                <a:gdLst>
                  <a:gd name="connsiteX0" fmla="*/ 1600200 w 1600200"/>
                  <a:gd name="connsiteY0" fmla="*/ 0 h 1600200"/>
                  <a:gd name="connsiteX1" fmla="*/ 1600200 w 1600200"/>
                  <a:gd name="connsiteY1" fmla="*/ 710169 h 1600200"/>
                  <a:gd name="connsiteX2" fmla="*/ 710169 w 1600200"/>
                  <a:gd name="connsiteY2" fmla="*/ 1600200 h 1600200"/>
                  <a:gd name="connsiteX3" fmla="*/ 0 w 1600200"/>
                  <a:gd name="connsiteY3" fmla="*/ 1600200 h 1600200"/>
                  <a:gd name="connsiteX4" fmla="*/ 1600200 w 1600200"/>
                  <a:gd name="connsiteY4" fmla="*/ 0 h 16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0200" h="1600200">
                    <a:moveTo>
                      <a:pt x="1600200" y="0"/>
                    </a:moveTo>
                    <a:lnTo>
                      <a:pt x="1600200" y="710169"/>
                    </a:lnTo>
                    <a:cubicBezTo>
                      <a:pt x="1108649" y="710169"/>
                      <a:pt x="710169" y="1108649"/>
                      <a:pt x="710169" y="1600200"/>
                    </a:cubicBezTo>
                    <a:lnTo>
                      <a:pt x="0" y="1600200"/>
                    </a:lnTo>
                    <a:cubicBezTo>
                      <a:pt x="0" y="716434"/>
                      <a:pt x="716434" y="0"/>
                      <a:pt x="1600200" y="0"/>
                    </a:cubicBezTo>
                    <a:close/>
                  </a:path>
                </a:pathLst>
              </a:custGeom>
              <a:solidFill>
                <a:srgbClr val="FF3399"/>
              </a:solidFill>
              <a:ln>
                <a:noFill/>
              </a:ln>
              <a:sp3d extrusionH="330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C171D34-DAC7-16E0-615C-29FBDDCDA71B}"/>
                </a:ext>
              </a:extLst>
            </p:cNvPr>
            <p:cNvSpPr/>
            <p:nvPr/>
          </p:nvSpPr>
          <p:spPr>
            <a:xfrm>
              <a:off x="3909990" y="4927595"/>
              <a:ext cx="1600201" cy="16002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139700" dist="88900" dir="8100000" algn="tr" rotWithShape="0">
                <a:prstClr val="black">
                  <a:alpha val="40000"/>
                </a:prstClr>
              </a:outerShdw>
            </a:effectLst>
            <a:scene3d>
              <a:camera prst="isometricTopUp"/>
              <a:lightRig rig="flood" dir="t"/>
            </a:scene3d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36C4F7D-52A8-52FA-3EDD-049228791361}"/>
                </a:ext>
              </a:extLst>
            </p:cNvPr>
            <p:cNvSpPr/>
            <p:nvPr/>
          </p:nvSpPr>
          <p:spPr>
            <a:xfrm>
              <a:off x="4252975" y="5058155"/>
              <a:ext cx="914229" cy="85648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scene3d>
              <a:camera prst="isometricTopUp"/>
              <a:lightRig rig="flood" dir="t"/>
            </a:scene3d>
            <a:sp3d extrusionH="3365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5" name="Graphic 34" descr="Marker with solid fill">
            <a:extLst>
              <a:ext uri="{FF2B5EF4-FFF2-40B4-BE49-F238E27FC236}">
                <a16:creationId xmlns:a16="http://schemas.microsoft.com/office/drawing/2014/main" id="{E21B541B-E729-CC8D-262A-E6269A8506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06392" y="4368789"/>
            <a:ext cx="575092" cy="57509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36" name="Graphic 35" descr="Marker with solid fill">
            <a:extLst>
              <a:ext uri="{FF2B5EF4-FFF2-40B4-BE49-F238E27FC236}">
                <a16:creationId xmlns:a16="http://schemas.microsoft.com/office/drawing/2014/main" id="{A7324933-2495-4086-3F11-7C520BB0A5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00717" y="3793697"/>
            <a:ext cx="575092" cy="57509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37" name="Graphic 36" descr="Marker with solid fill">
            <a:extLst>
              <a:ext uri="{FF2B5EF4-FFF2-40B4-BE49-F238E27FC236}">
                <a16:creationId xmlns:a16="http://schemas.microsoft.com/office/drawing/2014/main" id="{90013810-93BC-BA73-891E-DD343EFB3D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99454" y="4219720"/>
            <a:ext cx="575092" cy="57509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38" name="Graphic 37" descr="Marker with solid fill">
            <a:extLst>
              <a:ext uri="{FF2B5EF4-FFF2-40B4-BE49-F238E27FC236}">
                <a16:creationId xmlns:a16="http://schemas.microsoft.com/office/drawing/2014/main" id="{A2BBDD60-4A2B-FBB9-DC7A-61698CA117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08937" y="3414398"/>
            <a:ext cx="575092" cy="57509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39" name="Graphic 38" descr="Marker with solid fill">
            <a:extLst>
              <a:ext uri="{FF2B5EF4-FFF2-40B4-BE49-F238E27FC236}">
                <a16:creationId xmlns:a16="http://schemas.microsoft.com/office/drawing/2014/main" id="{62767102-1FF9-EB8D-CF2A-F14BAE559E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99599" y="2312707"/>
            <a:ext cx="575092" cy="57509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0A284E-C8FC-7CC5-01B7-478B2E2AD6A6}"/>
              </a:ext>
            </a:extLst>
          </p:cNvPr>
          <p:cNvSpPr txBox="1"/>
          <p:nvPr/>
        </p:nvSpPr>
        <p:spPr>
          <a:xfrm>
            <a:off x="232313" y="1298799"/>
            <a:ext cx="54493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prstClr val="black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For the problems of the study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92C6F5-A63D-A4BE-89D8-29D8B11BA935}"/>
              </a:ext>
            </a:extLst>
          </p:cNvPr>
          <p:cNvSpPr txBox="1"/>
          <p:nvPr/>
        </p:nvSpPr>
        <p:spPr>
          <a:xfrm>
            <a:off x="1158240" y="3558081"/>
            <a:ext cx="186593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Symptoms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EF37A4-62A1-F2BC-CBBB-54C740ECEAF7}"/>
              </a:ext>
            </a:extLst>
          </p:cNvPr>
          <p:cNvSpPr txBox="1"/>
          <p:nvPr/>
        </p:nvSpPr>
        <p:spPr>
          <a:xfrm>
            <a:off x="3793939" y="2704682"/>
            <a:ext cx="205083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The root causes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31BE658-19CE-B861-8A93-0E2D2FF3726C}"/>
              </a:ext>
            </a:extLst>
          </p:cNvPr>
          <p:cNvCxnSpPr>
            <a:cxnSpLocks/>
          </p:cNvCxnSpPr>
          <p:nvPr/>
        </p:nvCxnSpPr>
        <p:spPr>
          <a:xfrm>
            <a:off x="3051048" y="4081243"/>
            <a:ext cx="7428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235D215-BCCF-45C2-259B-40CB81A5A7AF}"/>
              </a:ext>
            </a:extLst>
          </p:cNvPr>
          <p:cNvCxnSpPr>
            <a:endCxn id="35" idx="0"/>
          </p:cNvCxnSpPr>
          <p:nvPr/>
        </p:nvCxnSpPr>
        <p:spPr>
          <a:xfrm>
            <a:off x="3793938" y="4081243"/>
            <a:ext cx="0" cy="28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5CF848-F48E-776A-A285-B13E0DB1EA0D}"/>
              </a:ext>
            </a:extLst>
          </p:cNvPr>
          <p:cNvCxnSpPr>
            <a:cxnSpLocks/>
          </p:cNvCxnSpPr>
          <p:nvPr/>
        </p:nvCxnSpPr>
        <p:spPr>
          <a:xfrm rot="5400000">
            <a:off x="4127534" y="36576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FFF85F-0EB1-784C-EF24-A5D64A11A4E4}"/>
              </a:ext>
            </a:extLst>
          </p:cNvPr>
          <p:cNvCxnSpPr>
            <a:cxnSpLocks/>
          </p:cNvCxnSpPr>
          <p:nvPr/>
        </p:nvCxnSpPr>
        <p:spPr>
          <a:xfrm>
            <a:off x="4356134" y="3886200"/>
            <a:ext cx="5486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8D62B76-0627-8E50-1F8F-75729D63571E}"/>
              </a:ext>
            </a:extLst>
          </p:cNvPr>
          <p:cNvSpPr txBox="1"/>
          <p:nvPr/>
        </p:nvSpPr>
        <p:spPr>
          <a:xfrm>
            <a:off x="7497435" y="4965125"/>
            <a:ext cx="337173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Community engagement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459A30F-4798-2454-3C85-6973BFB254FA}"/>
              </a:ext>
            </a:extLst>
          </p:cNvPr>
          <p:cNvCxnSpPr>
            <a:cxnSpLocks/>
          </p:cNvCxnSpPr>
          <p:nvPr/>
        </p:nvCxnSpPr>
        <p:spPr>
          <a:xfrm>
            <a:off x="8791866" y="4573744"/>
            <a:ext cx="0" cy="484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A348E96-0520-9527-35AA-24160C458346}"/>
              </a:ext>
            </a:extLst>
          </p:cNvPr>
          <p:cNvCxnSpPr>
            <a:cxnSpLocks/>
          </p:cNvCxnSpPr>
          <p:nvPr/>
        </p:nvCxnSpPr>
        <p:spPr>
          <a:xfrm>
            <a:off x="6902157" y="3980122"/>
            <a:ext cx="1889709" cy="5936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60C96E9-3605-5239-F667-1123B24D4F49}"/>
              </a:ext>
            </a:extLst>
          </p:cNvPr>
          <p:cNvCxnSpPr/>
          <p:nvPr/>
        </p:nvCxnSpPr>
        <p:spPr>
          <a:xfrm>
            <a:off x="6902157" y="3980122"/>
            <a:ext cx="0" cy="28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EAC149B-3D10-7E94-9AEB-6A8B9085E562}"/>
              </a:ext>
            </a:extLst>
          </p:cNvPr>
          <p:cNvSpPr txBox="1"/>
          <p:nvPr/>
        </p:nvSpPr>
        <p:spPr>
          <a:xfrm>
            <a:off x="8790507" y="2827343"/>
            <a:ext cx="248249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Empowerment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94BC0BF-4A74-B646-D4AB-BCE45B77BAA1}"/>
              </a:ext>
            </a:extLst>
          </p:cNvPr>
          <p:cNvCxnSpPr>
            <a:cxnSpLocks/>
          </p:cNvCxnSpPr>
          <p:nvPr/>
        </p:nvCxnSpPr>
        <p:spPr>
          <a:xfrm flipV="1">
            <a:off x="8139058" y="3182112"/>
            <a:ext cx="406478" cy="306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230FD72-ED43-E4F8-00A1-2610392E2203}"/>
              </a:ext>
            </a:extLst>
          </p:cNvPr>
          <p:cNvCxnSpPr>
            <a:cxnSpLocks/>
          </p:cNvCxnSpPr>
          <p:nvPr/>
        </p:nvCxnSpPr>
        <p:spPr>
          <a:xfrm flipH="1">
            <a:off x="8545536" y="3182112"/>
            <a:ext cx="2086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8AF8779-8BE5-FEC6-6E30-440E90831DFB}"/>
              </a:ext>
            </a:extLst>
          </p:cNvPr>
          <p:cNvSpPr txBox="1"/>
          <p:nvPr/>
        </p:nvSpPr>
        <p:spPr>
          <a:xfrm>
            <a:off x="5823557" y="549537"/>
            <a:ext cx="167168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Resilience</a:t>
            </a:r>
            <a:endParaRPr lang="en-US" sz="2000" dirty="0">
              <a:solidFill>
                <a:prstClr val="black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D8FE459-98A3-F951-F7EF-1E3F94B411B6}"/>
              </a:ext>
            </a:extLst>
          </p:cNvPr>
          <p:cNvCxnSpPr>
            <a:cxnSpLocks/>
          </p:cNvCxnSpPr>
          <p:nvPr/>
        </p:nvCxnSpPr>
        <p:spPr>
          <a:xfrm>
            <a:off x="6739784" y="2441448"/>
            <a:ext cx="5486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87F0ED1-AB0C-AF1F-F562-809939BCB4F7}"/>
              </a:ext>
            </a:extLst>
          </p:cNvPr>
          <p:cNvCxnSpPr>
            <a:cxnSpLocks/>
          </p:cNvCxnSpPr>
          <p:nvPr/>
        </p:nvCxnSpPr>
        <p:spPr>
          <a:xfrm>
            <a:off x="6739784" y="1257423"/>
            <a:ext cx="0" cy="1184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8FA828D-9949-22F4-3219-BAEFA8280E36}"/>
              </a:ext>
            </a:extLst>
          </p:cNvPr>
          <p:cNvGrpSpPr/>
          <p:nvPr/>
        </p:nvGrpSpPr>
        <p:grpSpPr>
          <a:xfrm>
            <a:off x="4700717" y="4943880"/>
            <a:ext cx="319782" cy="548640"/>
            <a:chOff x="4700717" y="4943880"/>
            <a:chExt cx="319782" cy="548640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5E84C83-D143-88FC-2323-3914F7E073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00717" y="4943880"/>
              <a:ext cx="0" cy="548640"/>
            </a:xfrm>
            <a:prstGeom prst="line">
              <a:avLst/>
            </a:prstGeom>
            <a:ln w="3810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CA9CD588-B7DE-6E47-50E7-643313D73105}"/>
                </a:ext>
              </a:extLst>
            </p:cNvPr>
            <p:cNvSpPr/>
            <p:nvPr/>
          </p:nvSpPr>
          <p:spPr>
            <a:xfrm rot="5400000">
              <a:off x="4792172" y="4936853"/>
              <a:ext cx="176976" cy="279678"/>
            </a:xfrm>
            <a:prstGeom prst="triangl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5DA5380-2649-F315-1880-0C308236799E}"/>
              </a:ext>
            </a:extLst>
          </p:cNvPr>
          <p:cNvGrpSpPr/>
          <p:nvPr/>
        </p:nvGrpSpPr>
        <p:grpSpPr>
          <a:xfrm>
            <a:off x="9362686" y="528231"/>
            <a:ext cx="1714283" cy="1136545"/>
            <a:chOff x="10027510" y="1662198"/>
            <a:chExt cx="1714283" cy="1136545"/>
          </a:xfrm>
        </p:grpSpPr>
        <p:sp>
          <p:nvSpPr>
            <p:cNvPr id="15" name="Cloud 14">
              <a:extLst>
                <a:ext uri="{FF2B5EF4-FFF2-40B4-BE49-F238E27FC236}">
                  <a16:creationId xmlns:a16="http://schemas.microsoft.com/office/drawing/2014/main" id="{97FC2938-F36A-444E-0FFA-9C261FAE3F7F}"/>
                </a:ext>
              </a:extLst>
            </p:cNvPr>
            <p:cNvSpPr/>
            <p:nvPr/>
          </p:nvSpPr>
          <p:spPr>
            <a:xfrm>
              <a:off x="10027510" y="1662198"/>
              <a:ext cx="1714283" cy="1136545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508FF19-339F-1343-0A3A-EB55B8E31AE6}"/>
                </a:ext>
              </a:extLst>
            </p:cNvPr>
            <p:cNvSpPr txBox="1"/>
            <p:nvPr/>
          </p:nvSpPr>
          <p:spPr>
            <a:xfrm rot="20157972">
              <a:off x="10069489" y="1848628"/>
              <a:ext cx="1609511" cy="6617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  <a:latin typeface="Broadway" panose="04040905080B02020502" pitchFamily="82" charset="0"/>
                  <a:cs typeface="Times New Roman" panose="02020603050405020304" pitchFamily="18" charset="0"/>
                </a:rPr>
                <a:t>GOAL</a:t>
              </a:r>
              <a:r>
                <a:rPr lang="en-US" sz="3700" dirty="0">
                  <a:solidFill>
                    <a:prstClr val="black"/>
                  </a:solidFill>
                  <a:latin typeface="Broadway" panose="04040905080B02020502" pitchFamily="82" charset="0"/>
                  <a:cs typeface="Times New Roman" panose="02020603050405020304" pitchFamily="18" charset="0"/>
                </a:rPr>
                <a:t>!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532AB9D-4F26-064F-4D59-1F0BF47CBBE2}"/>
              </a:ext>
            </a:extLst>
          </p:cNvPr>
          <p:cNvGrpSpPr/>
          <p:nvPr/>
        </p:nvGrpSpPr>
        <p:grpSpPr>
          <a:xfrm>
            <a:off x="116638" y="82437"/>
            <a:ext cx="2276042" cy="740153"/>
            <a:chOff x="280109" y="31245"/>
            <a:chExt cx="1381000" cy="74015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68E3A6C-7AEC-EE12-795B-1032A7DFD11B}"/>
                </a:ext>
              </a:extLst>
            </p:cNvPr>
            <p:cNvGrpSpPr/>
            <p:nvPr/>
          </p:nvGrpSpPr>
          <p:grpSpPr>
            <a:xfrm>
              <a:off x="280109" y="31245"/>
              <a:ext cx="1381000" cy="740153"/>
              <a:chOff x="3997450" y="2276856"/>
              <a:chExt cx="1482046" cy="822300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1316FF58-8860-3EB2-13E1-075785EF1E06}"/>
                  </a:ext>
                </a:extLst>
              </p:cNvPr>
              <p:cNvSpPr/>
              <p:nvPr/>
            </p:nvSpPr>
            <p:spPr>
              <a:xfrm>
                <a:off x="4038598" y="2286448"/>
                <a:ext cx="1440898" cy="812708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9A530A8A-C27D-A6EF-221E-5539A666949D}"/>
                  </a:ext>
                </a:extLst>
              </p:cNvPr>
              <p:cNvSpPr/>
              <p:nvPr/>
            </p:nvSpPr>
            <p:spPr>
              <a:xfrm>
                <a:off x="3997450" y="2276856"/>
                <a:ext cx="476330" cy="812707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C6C4B1F-C94A-EFD5-1750-F339B88460AA}"/>
                  </a:ext>
                </a:extLst>
              </p:cNvPr>
              <p:cNvSpPr txBox="1"/>
              <p:nvPr/>
            </p:nvSpPr>
            <p:spPr>
              <a:xfrm>
                <a:off x="4041244" y="2416504"/>
                <a:ext cx="357247" cy="444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000" dirty="0">
                  <a:solidFill>
                    <a:schemeClr val="bg1"/>
                  </a:solidFill>
                  <a:latin typeface="Bernard MT Condensed" panose="02050806060905020404" pitchFamily="18" charset="0"/>
                </a:endParaRP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56E278D-B049-FF6A-0300-F8DA0C258471}"/>
                </a:ext>
              </a:extLst>
            </p:cNvPr>
            <p:cNvSpPr txBox="1"/>
            <p:nvPr/>
          </p:nvSpPr>
          <p:spPr>
            <a:xfrm>
              <a:off x="710892" y="190194"/>
              <a:ext cx="95021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22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 Extra Bold" panose="02060903040505020403" pitchFamily="18" charset="0"/>
                </a:rPr>
                <a:t>Results</a:t>
              </a:r>
              <a:endParaRPr lang="en-US" sz="2200" dirty="0">
                <a:latin typeface="Rockwell Extra Bold" panose="020609030405050204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71441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50"/>
                            </p:stCondLst>
                            <p:childTnLst>
                              <p:par>
                                <p:cTn id="3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8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300"/>
                            </p:stCondLst>
                            <p:childTnLst>
                              <p:par>
                                <p:cTn id="4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6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50"/>
                            </p:stCondLst>
                            <p:childTnLst>
                              <p:par>
                                <p:cTn id="4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800"/>
                            </p:stCondLst>
                            <p:childTnLst>
                              <p:par>
                                <p:cTn id="5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00"/>
                            </p:stCondLst>
                            <p:childTnLst>
                              <p:par>
                                <p:cTn id="5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600"/>
                            </p:stCondLst>
                            <p:childTnLst>
                              <p:par>
                                <p:cTn id="6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850"/>
                            </p:stCondLst>
                            <p:childTnLst>
                              <p:par>
                                <p:cTn id="6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100"/>
                            </p:stCondLst>
                            <p:childTnLst>
                              <p:par>
                                <p:cTn id="7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35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650"/>
                            </p:stCondLst>
                            <p:childTnLst>
                              <p:par>
                                <p:cTn id="7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150"/>
                            </p:stCondLst>
                            <p:childTnLst>
                              <p:par>
                                <p:cTn id="8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400"/>
                            </p:stCondLst>
                            <p:childTnLst>
                              <p:par>
                                <p:cTn id="8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65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950"/>
                            </p:stCondLst>
                            <p:childTnLst>
                              <p:par>
                                <p:cTn id="9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450"/>
                            </p:stCondLst>
                            <p:childTnLst>
                              <p:par>
                                <p:cTn id="10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4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700"/>
                            </p:stCondLst>
                            <p:childTnLst>
                              <p:par>
                                <p:cTn id="10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8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950"/>
                            </p:stCondLst>
                            <p:childTnLst>
                              <p:par>
                                <p:cTn id="11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2" dur="3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9250"/>
                            </p:stCondLst>
                            <p:childTnLst>
                              <p:par>
                                <p:cTn id="1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26" grpId="0" animBg="1"/>
      <p:bldP spid="34" grpId="0" animBg="1"/>
      <p:bldP spid="51" grpId="0" animBg="1"/>
      <p:bldP spid="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tx1">
              <a:lumMod val="75000"/>
              <a:lumOff val="25000"/>
            </a:schemeClr>
          </a:fgClr>
          <a:bgClr>
            <a:schemeClr val="tx1">
              <a:lumMod val="85000"/>
              <a:lumOff val="1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8316B011-64FF-00E4-8E2E-5CC9405728E8}"/>
              </a:ext>
            </a:extLst>
          </p:cNvPr>
          <p:cNvGrpSpPr/>
          <p:nvPr/>
        </p:nvGrpSpPr>
        <p:grpSpPr>
          <a:xfrm>
            <a:off x="1816608" y="1824228"/>
            <a:ext cx="1222248" cy="3209544"/>
            <a:chOff x="3544824" y="1536192"/>
            <a:chExt cx="1222248" cy="3209544"/>
          </a:xfrm>
          <a:effectLst/>
          <a:scene3d>
            <a:camera prst="orthographicFront"/>
            <a:lightRig rig="threePt" dir="t"/>
          </a:scene3d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8E2C737-07C0-7E3F-72BF-385D7C37180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940052" y="3140964"/>
              <a:ext cx="3209544" cy="0"/>
            </a:xfrm>
            <a:prstGeom prst="line">
              <a:avLst/>
            </a:prstGeom>
            <a:ln w="127000" cap="rnd">
              <a:gradFill>
                <a:gsLst>
                  <a:gs pos="0">
                    <a:srgbClr val="FFFF00"/>
                  </a:gs>
                  <a:gs pos="74000">
                    <a:srgbClr val="FFFF00"/>
                  </a:gs>
                  <a:gs pos="83000">
                    <a:srgbClr val="FFFF00"/>
                  </a:gs>
                  <a:gs pos="100000">
                    <a:srgbClr val="FFFF00"/>
                  </a:gs>
                </a:gsLst>
                <a:lin ang="5400000" scaled="1"/>
              </a:gradFill>
            </a:ln>
            <a:sp3d extrusionH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F954639-F32F-9748-59E2-C8EB4AC80DD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155948" y="925068"/>
              <a:ext cx="0" cy="1222248"/>
            </a:xfrm>
            <a:prstGeom prst="line">
              <a:avLst/>
            </a:prstGeom>
            <a:ln w="127000" cap="rnd">
              <a:solidFill>
                <a:srgbClr val="FFFF00"/>
              </a:solidFill>
            </a:ln>
            <a:sp3d extrusionH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704DF13-EDB6-6FC9-49B6-739B5E212FB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155948" y="4134612"/>
              <a:ext cx="0" cy="1222248"/>
            </a:xfrm>
            <a:prstGeom prst="line">
              <a:avLst/>
            </a:prstGeom>
            <a:ln w="127000" cap="rnd">
              <a:solidFill>
                <a:srgbClr val="FFFF00"/>
              </a:solidFill>
            </a:ln>
            <a:sp3d extrusionH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7164F8E-2215-0C76-05BC-7ACC2E9605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67072" y="1536192"/>
              <a:ext cx="0" cy="740664"/>
            </a:xfrm>
            <a:prstGeom prst="line">
              <a:avLst/>
            </a:prstGeom>
            <a:ln w="127000" cap="rnd">
              <a:solidFill>
                <a:srgbClr val="FFFF00"/>
              </a:solidFill>
            </a:ln>
            <a:sp3d extrusionH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E9F1ABA-2640-59C0-EEAD-00F3E43811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67072" y="3922776"/>
              <a:ext cx="0" cy="822960"/>
            </a:xfrm>
            <a:prstGeom prst="line">
              <a:avLst/>
            </a:prstGeom>
            <a:ln w="127000" cap="rnd">
              <a:solidFill>
                <a:srgbClr val="FFFF00"/>
              </a:solidFill>
            </a:ln>
            <a:sp3d extrusionH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5BE5FC96-ABC1-CF02-877B-4E80A95D150C}"/>
              </a:ext>
            </a:extLst>
          </p:cNvPr>
          <p:cNvSpPr txBox="1"/>
          <p:nvPr/>
        </p:nvSpPr>
        <p:spPr>
          <a:xfrm>
            <a:off x="2186941" y="3013502"/>
            <a:ext cx="78181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Elephant" panose="02020904090505020303" pitchFamily="18" charset="0"/>
              </a:rPr>
              <a:t>Thank you for listening !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83AD716-4EE9-6B57-20D3-A95B5DD37E36}"/>
              </a:ext>
            </a:extLst>
          </p:cNvPr>
          <p:cNvCxnSpPr>
            <a:cxnSpLocks/>
          </p:cNvCxnSpPr>
          <p:nvPr/>
        </p:nvCxnSpPr>
        <p:spPr>
          <a:xfrm rot="10800000">
            <a:off x="3462528" y="4007966"/>
            <a:ext cx="5029200" cy="0"/>
          </a:xfrm>
          <a:prstGeom prst="line">
            <a:avLst/>
          </a:prstGeom>
          <a:ln w="76200" cap="rnd">
            <a:solidFill>
              <a:srgbClr val="FFFF00"/>
            </a:solidFill>
          </a:ln>
          <a:scene3d>
            <a:camera prst="orthographicFront"/>
            <a:lightRig rig="threePt" dir="t"/>
          </a:scene3d>
          <a:sp3d extrusionH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48424DA-ED83-F880-6766-93F6E38D5E33}"/>
              </a:ext>
            </a:extLst>
          </p:cNvPr>
          <p:cNvGrpSpPr/>
          <p:nvPr/>
        </p:nvGrpSpPr>
        <p:grpSpPr>
          <a:xfrm>
            <a:off x="3462528" y="4210812"/>
            <a:ext cx="457200" cy="523220"/>
            <a:chOff x="5880465" y="5235489"/>
            <a:chExt cx="548640" cy="669217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C4D7292-7DE0-AC75-B612-35C3DF2016F3}"/>
                </a:ext>
              </a:extLst>
            </p:cNvPr>
            <p:cNvSpPr/>
            <p:nvPr/>
          </p:nvSpPr>
          <p:spPr>
            <a:xfrm>
              <a:off x="5880465" y="5295778"/>
              <a:ext cx="548640" cy="5486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33D0A48-6ED7-394E-2E31-11973E425870}"/>
                </a:ext>
              </a:extLst>
            </p:cNvPr>
            <p:cNvSpPr txBox="1"/>
            <p:nvPr/>
          </p:nvSpPr>
          <p:spPr>
            <a:xfrm>
              <a:off x="5880465" y="5235489"/>
              <a:ext cx="329184" cy="669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@</a:t>
              </a:r>
              <a:endParaRPr lang="en-US" sz="1600" b="1" dirty="0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1C921673-64D5-BC6D-ACA3-8FB5E9BC296F}"/>
              </a:ext>
            </a:extLst>
          </p:cNvPr>
          <p:cNvSpPr txBox="1"/>
          <p:nvPr/>
        </p:nvSpPr>
        <p:spPr>
          <a:xfrm>
            <a:off x="3907988" y="4324284"/>
            <a:ext cx="436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Elephant" panose="02020904090505020303" pitchFamily="18" charset="0"/>
              </a:rPr>
              <a:t>Nadia.hikmet@gmail.com</a:t>
            </a:r>
          </a:p>
        </p:txBody>
      </p:sp>
    </p:spTree>
    <p:extLst>
      <p:ext uri="{BB962C8B-B14F-4D97-AF65-F5344CB8AC3E}">
        <p14:creationId xmlns:p14="http://schemas.microsoft.com/office/powerpoint/2010/main" val="61740069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0" y="-27432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87D423C-7080-E9DA-3E1F-ADFE7BFC5078}"/>
              </a:ext>
            </a:extLst>
          </p:cNvPr>
          <p:cNvGrpSpPr/>
          <p:nvPr/>
        </p:nvGrpSpPr>
        <p:grpSpPr>
          <a:xfrm>
            <a:off x="535047" y="61344"/>
            <a:ext cx="3733399" cy="897534"/>
            <a:chOff x="88391" y="31248"/>
            <a:chExt cx="3374137" cy="89753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A3D5D0-04A0-D673-F940-DC5B8823C9D3}"/>
                </a:ext>
              </a:extLst>
            </p:cNvPr>
            <p:cNvGrpSpPr/>
            <p:nvPr/>
          </p:nvGrpSpPr>
          <p:grpSpPr>
            <a:xfrm>
              <a:off x="88391" y="31248"/>
              <a:ext cx="3374137" cy="897534"/>
              <a:chOff x="3791713" y="2276856"/>
              <a:chExt cx="3621025" cy="997146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674DDC6-AB2D-4D93-D555-26499EF1E103}"/>
                  </a:ext>
                </a:extLst>
              </p:cNvPr>
              <p:cNvSpPr/>
              <p:nvPr/>
            </p:nvSpPr>
            <p:spPr>
              <a:xfrm>
                <a:off x="4038600" y="2286450"/>
                <a:ext cx="3374138" cy="9875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12A76F7E-175B-9084-A86E-281C91CE3CE2}"/>
                  </a:ext>
                </a:extLst>
              </p:cNvPr>
              <p:cNvSpPr/>
              <p:nvPr/>
            </p:nvSpPr>
            <p:spPr>
              <a:xfrm>
                <a:off x="3791713" y="2276856"/>
                <a:ext cx="794859" cy="987552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83E1BA-CAE8-2A2C-94F8-7C067454F433}"/>
                  </a:ext>
                </a:extLst>
              </p:cNvPr>
              <p:cNvSpPr txBox="1"/>
              <p:nvPr/>
            </p:nvSpPr>
            <p:spPr>
              <a:xfrm>
                <a:off x="3901106" y="2478244"/>
                <a:ext cx="576072" cy="512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endParaRPr lang="en-US" sz="2400" dirty="0">
                  <a:solidFill>
                    <a:prstClr val="white"/>
                  </a:solidFill>
                  <a:latin typeface="Bernard MT Condensed" panose="02050806060905020404" pitchFamily="18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1D6DF4-353A-DB66-3364-776030DC54FB}"/>
                </a:ext>
              </a:extLst>
            </p:cNvPr>
            <p:cNvSpPr txBox="1"/>
            <p:nvPr/>
          </p:nvSpPr>
          <p:spPr>
            <a:xfrm>
              <a:off x="795320" y="240603"/>
              <a:ext cx="26334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endParaRPr lang="en-US" altLang="en-US" sz="2400" dirty="0">
                <a:solidFill>
                  <a:sysClr val="windowText" lastClr="000000"/>
                </a:solidFill>
                <a:latin typeface="Rockwell Extra Bold" panose="02060903040505020403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47835" y="1272155"/>
            <a:ext cx="10163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 Main Theories From Psychology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4572" y="2055575"/>
            <a:ext cx="7621787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kern="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Battered Women Syndrome</a:t>
            </a:r>
            <a:endParaRPr lang="en-GB" kern="1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83E1BA-CAE8-2A2C-94F8-7C067454F433}"/>
              </a:ext>
            </a:extLst>
          </p:cNvPr>
          <p:cNvSpPr txBox="1"/>
          <p:nvPr/>
        </p:nvSpPr>
        <p:spPr>
          <a:xfrm>
            <a:off x="531446" y="3638664"/>
            <a:ext cx="638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808080">
                    <a:lumMod val="20000"/>
                    <a:lumOff val="80000"/>
                  </a:srgbClr>
                </a:solidFill>
                <a:latin typeface="Bernard MT Condensed" panose="02050806060905020404" pitchFamily="18" charset="0"/>
              </a:rPr>
              <a:t>2</a:t>
            </a:r>
            <a:endParaRPr lang="en-US" sz="3600" dirty="0">
              <a:solidFill>
                <a:srgbClr val="808080">
                  <a:lumMod val="20000"/>
                  <a:lumOff val="80000"/>
                </a:srgbClr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6047" y="3405459"/>
            <a:ext cx="7818120" cy="66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Cycle of Violence</a:t>
            </a:r>
            <a:endParaRPr lang="en-GB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83E1BA-CAE8-2A2C-94F8-7C067454F433}"/>
              </a:ext>
            </a:extLst>
          </p:cNvPr>
          <p:cNvSpPr txBox="1"/>
          <p:nvPr/>
        </p:nvSpPr>
        <p:spPr>
          <a:xfrm>
            <a:off x="522210" y="5038125"/>
            <a:ext cx="638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808080">
                    <a:lumMod val="20000"/>
                    <a:lumOff val="80000"/>
                  </a:srgbClr>
                </a:solidFill>
                <a:latin typeface="Bernard MT Condensed" panose="02050806060905020404" pitchFamily="18" charset="0"/>
              </a:rPr>
              <a:t>3</a:t>
            </a:r>
            <a:endParaRPr lang="en-US" sz="3600" dirty="0">
              <a:solidFill>
                <a:srgbClr val="808080">
                  <a:lumMod val="20000"/>
                  <a:lumOff val="80000"/>
                </a:srgbClr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80293" y="4854471"/>
            <a:ext cx="7818120" cy="66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Learned Helplessness </a:t>
            </a:r>
            <a:endParaRPr lang="en-GB" kern="1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3E1BA-CAE8-2A2C-94F8-7C067454F433}"/>
              </a:ext>
            </a:extLst>
          </p:cNvPr>
          <p:cNvSpPr txBox="1"/>
          <p:nvPr/>
        </p:nvSpPr>
        <p:spPr>
          <a:xfrm>
            <a:off x="519275" y="2239204"/>
            <a:ext cx="797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808080">
                    <a:lumMod val="20000"/>
                    <a:lumOff val="80000"/>
                  </a:srgbClr>
                </a:solidFill>
                <a:latin typeface="Bernard MT Condensed" panose="02050806060905020404" pitchFamily="18" charset="0"/>
              </a:rPr>
              <a:t>1</a:t>
            </a:r>
            <a:endParaRPr lang="en-US" sz="3600" dirty="0">
              <a:solidFill>
                <a:srgbClr val="808080">
                  <a:lumMod val="20000"/>
                  <a:lumOff val="80000"/>
                </a:srgbClr>
              </a:solidFill>
              <a:latin typeface="Bernard MT Condensed" panose="020508060609050204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952" y="1618489"/>
            <a:ext cx="2766359" cy="14924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953" y="3235253"/>
            <a:ext cx="2708534" cy="167507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034" y="5038125"/>
            <a:ext cx="2695575" cy="151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43757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0A3D5D0-04A0-D673-F940-DC5B8823C9D3}"/>
              </a:ext>
            </a:extLst>
          </p:cNvPr>
          <p:cNvGrpSpPr/>
          <p:nvPr/>
        </p:nvGrpSpPr>
        <p:grpSpPr>
          <a:xfrm>
            <a:off x="335280" y="61344"/>
            <a:ext cx="3703319" cy="1063368"/>
            <a:chOff x="3577329" y="2276856"/>
            <a:chExt cx="3835409" cy="118138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3674DDC6-AB2D-4D93-D555-26499EF1E103}"/>
                </a:ext>
              </a:extLst>
            </p:cNvPr>
            <p:cNvSpPr/>
            <p:nvPr/>
          </p:nvSpPr>
          <p:spPr>
            <a:xfrm>
              <a:off x="4038600" y="2286450"/>
              <a:ext cx="3374138" cy="987552"/>
            </a:xfrm>
            <a:prstGeom prst="roundRect">
              <a:avLst>
                <a:gd name="adj" fmla="val 50000"/>
              </a:avLst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>
                  <a:solidFill>
                    <a:srgbClr val="C00000"/>
                  </a:solidFill>
                  <a:latin typeface="Rockwell Extra Bold" panose="02060903040505020403" pitchFamily="18" charset="0"/>
                </a:rPr>
                <a:t>     Questions</a:t>
              </a: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2A76F7E-175B-9084-A86E-281C91CE3CE2}"/>
                </a:ext>
              </a:extLst>
            </p:cNvPr>
            <p:cNvSpPr/>
            <p:nvPr/>
          </p:nvSpPr>
          <p:spPr>
            <a:xfrm>
              <a:off x="3577329" y="2276856"/>
              <a:ext cx="1201936" cy="1181385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2800" dirty="0">
                <a:solidFill>
                  <a:schemeClr val="bg1"/>
                </a:solidFill>
                <a:latin typeface="Bernard MT Condensed" panose="020508060609050204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907371" y="1371599"/>
            <a:ext cx="8615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Rockwell Extra Bold" panose="02060903040505020403" pitchFamily="18" charset="0"/>
              </a:rPr>
              <a:t>What are </a:t>
            </a:r>
            <a:r>
              <a:rPr lang="en-US" sz="2400" dirty="0">
                <a:solidFill>
                  <a:srgbClr val="C00000"/>
                </a:solidFill>
                <a:latin typeface="Rockwell Extra Bold" panose="02060903040505020403" pitchFamily="18" charset="0"/>
              </a:rPr>
              <a:t>the reasons </a:t>
            </a:r>
            <a:r>
              <a:rPr lang="en-US" sz="2400" dirty="0">
                <a:latin typeface="Rockwell Extra Bold" panose="02060903040505020403" pitchFamily="18" charset="0"/>
              </a:rPr>
              <a:t>behind some women's decision to remain in abusive relationships?</a:t>
            </a:r>
          </a:p>
          <a:p>
            <a:endParaRPr lang="en-US" sz="2400" dirty="0">
              <a:latin typeface="Rockwell Extra Bold" panose="02060903040505020403" pitchFamily="18" charset="0"/>
            </a:endParaRPr>
          </a:p>
          <a:p>
            <a:endParaRPr lang="en-US" sz="2400" dirty="0">
              <a:latin typeface="Rockwell Extra Bold" panose="02060903040505020403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Rockwell Extra Bold" panose="02060903040505020403" pitchFamily="18" charset="0"/>
              </a:rPr>
              <a:t> Can helplessness </a:t>
            </a:r>
            <a:r>
              <a:rPr lang="en-US" sz="2400" dirty="0">
                <a:solidFill>
                  <a:srgbClr val="C00000"/>
                </a:solidFill>
                <a:latin typeface="Rockwell Extra Bold" panose="02060903040505020403" pitchFamily="18" charset="0"/>
              </a:rPr>
              <a:t>be learned</a:t>
            </a:r>
            <a:r>
              <a:rPr lang="en-US" sz="2400" dirty="0">
                <a:latin typeface="Rockwell Extra Bold" panose="02060903040505020403" pitchFamily="18" charset="0"/>
              </a:rPr>
              <a:t>?</a:t>
            </a:r>
          </a:p>
          <a:p>
            <a:endParaRPr lang="en-US" sz="2400" dirty="0">
              <a:latin typeface="Rockwell Extra Bold" panose="02060903040505020403" pitchFamily="18" charset="0"/>
            </a:endParaRPr>
          </a:p>
          <a:p>
            <a:endParaRPr lang="en-US" sz="2400" dirty="0">
              <a:latin typeface="Rockwell Extra Bold" panose="02060903040505020403" pitchFamily="18" charset="0"/>
            </a:endParaRPr>
          </a:p>
          <a:p>
            <a:endParaRPr lang="en-US" sz="2400" dirty="0">
              <a:latin typeface="Rockwell Extra Bold" panose="02060903040505020403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Rockwell Extra Bold" panose="02060903040505020403" pitchFamily="18" charset="0"/>
              </a:rPr>
              <a:t>What are the strategies and interventions that can be implemented </a:t>
            </a:r>
            <a:r>
              <a:rPr lang="en-US" sz="2400" dirty="0">
                <a:solidFill>
                  <a:srgbClr val="C00000"/>
                </a:solidFill>
                <a:latin typeface="Rockwell Extra Bold" panose="02060903040505020403" pitchFamily="18" charset="0"/>
              </a:rPr>
              <a:t>to break </a:t>
            </a:r>
            <a:r>
              <a:rPr lang="en-US" sz="2400" dirty="0">
                <a:latin typeface="Rockwell Extra Bold" panose="02060903040505020403" pitchFamily="18" charset="0"/>
              </a:rPr>
              <a:t>the cycle of violence?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36" y="155034"/>
            <a:ext cx="9810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3424" y="3264408"/>
            <a:ext cx="1714500" cy="1714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983" y="1911636"/>
            <a:ext cx="1699260" cy="1722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74478829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15240" y="0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247" y="877824"/>
            <a:ext cx="9766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Rockwell" panose="02060603020205020403" pitchFamily="18" charset="0"/>
              </a:rPr>
              <a:t>Exploring the Complexities of Battering</a:t>
            </a:r>
            <a:endParaRPr lang="en-GB" sz="2400" b="1" dirty="0">
              <a:solidFill>
                <a:prstClr val="black"/>
              </a:solidFill>
              <a:latin typeface="Rockwell" panose="02060603020205020403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54062EC-9223-B163-E8AB-1D33DB81D92C}"/>
              </a:ext>
            </a:extLst>
          </p:cNvPr>
          <p:cNvGrpSpPr/>
          <p:nvPr/>
        </p:nvGrpSpPr>
        <p:grpSpPr>
          <a:xfrm>
            <a:off x="5273040" y="2268819"/>
            <a:ext cx="1645920" cy="731520"/>
            <a:chOff x="4765026" y="2358668"/>
            <a:chExt cx="1645920" cy="731520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F895D55-EAD6-497F-D686-F28EA2461E16}"/>
                </a:ext>
              </a:extLst>
            </p:cNvPr>
            <p:cNvSpPr/>
            <p:nvPr/>
          </p:nvSpPr>
          <p:spPr>
            <a:xfrm>
              <a:off x="4765026" y="2358668"/>
              <a:ext cx="1645920" cy="73152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3AD741B-36D4-91B8-388A-A9AA4EB94AF6}"/>
                </a:ext>
              </a:extLst>
            </p:cNvPr>
            <p:cNvSpPr txBox="1"/>
            <p:nvPr/>
          </p:nvSpPr>
          <p:spPr>
            <a:xfrm>
              <a:off x="4781112" y="2511485"/>
              <a:ext cx="161679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ockwell" panose="02060603020205020403" pitchFamily="18" charset="0"/>
                </a:rPr>
                <a:t>BWS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B75963B-93A1-E4D2-D3D4-21D4B48ACC63}"/>
              </a:ext>
            </a:extLst>
          </p:cNvPr>
          <p:cNvSpPr txBox="1"/>
          <p:nvPr/>
        </p:nvSpPr>
        <p:spPr>
          <a:xfrm>
            <a:off x="6918960" y="2194560"/>
            <a:ext cx="452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A detailed overview of the concepts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ED586C5-196D-D821-A76D-0EFD28B68B39}"/>
              </a:ext>
            </a:extLst>
          </p:cNvPr>
          <p:cNvCxnSpPr>
            <a:cxnSpLocks/>
          </p:cNvCxnSpPr>
          <p:nvPr/>
        </p:nvCxnSpPr>
        <p:spPr>
          <a:xfrm>
            <a:off x="6972145" y="2592421"/>
            <a:ext cx="2194560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5BEA7E8-BA0C-4F79-0FA9-6A0FD955AABB}"/>
              </a:ext>
            </a:extLst>
          </p:cNvPr>
          <p:cNvGrpSpPr/>
          <p:nvPr/>
        </p:nvGrpSpPr>
        <p:grpSpPr>
          <a:xfrm>
            <a:off x="7150741" y="3477485"/>
            <a:ext cx="1834086" cy="731520"/>
            <a:chOff x="4765026" y="2358668"/>
            <a:chExt cx="1834086" cy="731520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3DD0E654-51E5-2D9D-324A-1842F7BE795D}"/>
                </a:ext>
              </a:extLst>
            </p:cNvPr>
            <p:cNvSpPr/>
            <p:nvPr/>
          </p:nvSpPr>
          <p:spPr>
            <a:xfrm>
              <a:off x="4765026" y="2358668"/>
              <a:ext cx="1799322" cy="73152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8C8F20D-AD7C-BA79-6B17-946F6F272DE7}"/>
                </a:ext>
              </a:extLst>
            </p:cNvPr>
            <p:cNvSpPr txBox="1"/>
            <p:nvPr/>
          </p:nvSpPr>
          <p:spPr>
            <a:xfrm>
              <a:off x="4799028" y="2524373"/>
              <a:ext cx="180008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ockwell" panose="02060603020205020403" pitchFamily="18" charset="0"/>
                </a:rPr>
                <a:t>COV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D49CA77-78FE-F0DF-4797-B2AECB92DEBD}"/>
              </a:ext>
            </a:extLst>
          </p:cNvPr>
          <p:cNvGrpSpPr/>
          <p:nvPr/>
        </p:nvGrpSpPr>
        <p:grpSpPr>
          <a:xfrm>
            <a:off x="5210519" y="5084064"/>
            <a:ext cx="1800084" cy="731520"/>
            <a:chOff x="4765026" y="2358668"/>
            <a:chExt cx="1800084" cy="731520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CF7698FB-9E60-BBCC-4435-B03EB02A51E7}"/>
                </a:ext>
              </a:extLst>
            </p:cNvPr>
            <p:cNvSpPr/>
            <p:nvPr/>
          </p:nvSpPr>
          <p:spPr>
            <a:xfrm>
              <a:off x="4765026" y="2358668"/>
              <a:ext cx="1799322" cy="73152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B41AC9-DFDF-8751-A6B7-356851DE2EA2}"/>
                </a:ext>
              </a:extLst>
            </p:cNvPr>
            <p:cNvSpPr txBox="1"/>
            <p:nvPr/>
          </p:nvSpPr>
          <p:spPr>
            <a:xfrm>
              <a:off x="4765026" y="2533522"/>
              <a:ext cx="180008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ockwell" panose="02060603020205020403" pitchFamily="18" charset="0"/>
                </a:rPr>
                <a:t>LH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6D0EFC3F-6CFD-45E7-6036-CC03726F5A00}"/>
              </a:ext>
            </a:extLst>
          </p:cNvPr>
          <p:cNvSpPr txBox="1"/>
          <p:nvPr/>
        </p:nvSpPr>
        <p:spPr>
          <a:xfrm>
            <a:off x="7997935" y="4597339"/>
            <a:ext cx="1377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Analyzing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B19EAC3-79D7-6191-7E47-69437721C085}"/>
              </a:ext>
            </a:extLst>
          </p:cNvPr>
          <p:cNvGrpSpPr/>
          <p:nvPr/>
        </p:nvGrpSpPr>
        <p:grpSpPr>
          <a:xfrm>
            <a:off x="3243553" y="3419901"/>
            <a:ext cx="1806180" cy="731520"/>
            <a:chOff x="4758168" y="2358668"/>
            <a:chExt cx="1806180" cy="731520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7A5C4ACF-2F39-4976-07D5-B9C6128AB182}"/>
                </a:ext>
              </a:extLst>
            </p:cNvPr>
            <p:cNvSpPr/>
            <p:nvPr/>
          </p:nvSpPr>
          <p:spPr>
            <a:xfrm>
              <a:off x="4765026" y="2358668"/>
              <a:ext cx="1799322" cy="73152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E3F91D8-57B2-CA54-CA18-AC9817F63AF5}"/>
                </a:ext>
              </a:extLst>
            </p:cNvPr>
            <p:cNvSpPr txBox="1"/>
            <p:nvPr/>
          </p:nvSpPr>
          <p:spPr>
            <a:xfrm>
              <a:off x="4758168" y="2495981"/>
              <a:ext cx="180008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ockwell" panose="02060603020205020403" pitchFamily="18" charset="0"/>
                </a:rPr>
                <a:t>Acceptance</a:t>
              </a:r>
            </a:p>
          </p:txBody>
        </p:sp>
      </p:grpSp>
      <p:pic>
        <p:nvPicPr>
          <p:cNvPr id="43" name="Graphic 42" descr="Pie chart with solid fill">
            <a:extLst>
              <a:ext uri="{FF2B5EF4-FFF2-40B4-BE49-F238E27FC236}">
                <a16:creationId xmlns:a16="http://schemas.microsoft.com/office/drawing/2014/main" id="{10D85B74-9EE6-CE50-D07C-C08001BBC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 flipH="1">
            <a:off x="4927404" y="2952839"/>
            <a:ext cx="2286196" cy="2286196"/>
          </a:xfrm>
          <a:prstGeom prst="rect">
            <a:avLst/>
          </a:prstGeom>
        </p:spPr>
      </p:pic>
      <p:sp>
        <p:nvSpPr>
          <p:cNvPr id="48" name="Arrow: Bent 47">
            <a:extLst>
              <a:ext uri="{FF2B5EF4-FFF2-40B4-BE49-F238E27FC236}">
                <a16:creationId xmlns:a16="http://schemas.microsoft.com/office/drawing/2014/main" id="{7E9ACB28-6AA4-A1A7-C535-784CB733D04D}"/>
              </a:ext>
            </a:extLst>
          </p:cNvPr>
          <p:cNvSpPr/>
          <p:nvPr/>
        </p:nvSpPr>
        <p:spPr>
          <a:xfrm rot="5400000">
            <a:off x="7167680" y="2466006"/>
            <a:ext cx="707888" cy="1098958"/>
          </a:xfrm>
          <a:prstGeom prst="bentArrow">
            <a:avLst>
              <a:gd name="adj1" fmla="val 6749"/>
              <a:gd name="adj2" fmla="val 12013"/>
              <a:gd name="adj3" fmla="val 21389"/>
              <a:gd name="adj4" fmla="val 3253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Arrow: Bent 49">
            <a:extLst>
              <a:ext uri="{FF2B5EF4-FFF2-40B4-BE49-F238E27FC236}">
                <a16:creationId xmlns:a16="http://schemas.microsoft.com/office/drawing/2014/main" id="{AF422424-54CF-D9F6-89CA-2AAA0E3B86C2}"/>
              </a:ext>
            </a:extLst>
          </p:cNvPr>
          <p:cNvSpPr/>
          <p:nvPr/>
        </p:nvSpPr>
        <p:spPr>
          <a:xfrm rot="10800000">
            <a:off x="7142274" y="4225606"/>
            <a:ext cx="899661" cy="1433421"/>
          </a:xfrm>
          <a:prstGeom prst="bentArrow">
            <a:avLst>
              <a:gd name="adj1" fmla="val 5083"/>
              <a:gd name="adj2" fmla="val 10347"/>
              <a:gd name="adj3" fmla="val 18057"/>
              <a:gd name="adj4" fmla="val 32537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Arrow: Bent 50">
            <a:extLst>
              <a:ext uri="{FF2B5EF4-FFF2-40B4-BE49-F238E27FC236}">
                <a16:creationId xmlns:a16="http://schemas.microsoft.com/office/drawing/2014/main" id="{C3F82174-48F3-A377-B051-E068FE7DD344}"/>
              </a:ext>
            </a:extLst>
          </p:cNvPr>
          <p:cNvSpPr/>
          <p:nvPr/>
        </p:nvSpPr>
        <p:spPr>
          <a:xfrm rot="16200000">
            <a:off x="3862907" y="4401302"/>
            <a:ext cx="1362522" cy="1011130"/>
          </a:xfrm>
          <a:prstGeom prst="bentArrow">
            <a:avLst>
              <a:gd name="adj1" fmla="val 3983"/>
              <a:gd name="adj2" fmla="val 6497"/>
              <a:gd name="adj3" fmla="val 12556"/>
              <a:gd name="adj4" fmla="val 32537"/>
            </a:avLst>
          </a:prstGeom>
          <a:solidFill>
            <a:srgbClr val="FF05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0FF2B2-1E4E-3239-4F2D-8A136CD2D763}"/>
              </a:ext>
            </a:extLst>
          </p:cNvPr>
          <p:cNvSpPr txBox="1"/>
          <p:nvPr/>
        </p:nvSpPr>
        <p:spPr>
          <a:xfrm>
            <a:off x="2474976" y="4597339"/>
            <a:ext cx="1652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Interpreting</a:t>
            </a:r>
          </a:p>
        </p:txBody>
      </p:sp>
      <p:sp>
        <p:nvSpPr>
          <p:cNvPr id="53" name="Arrow: Bent 52">
            <a:extLst>
              <a:ext uri="{FF2B5EF4-FFF2-40B4-BE49-F238E27FC236}">
                <a16:creationId xmlns:a16="http://schemas.microsoft.com/office/drawing/2014/main" id="{5F17B032-129E-6C9A-070A-567AEDC476A5}"/>
              </a:ext>
            </a:extLst>
          </p:cNvPr>
          <p:cNvSpPr/>
          <p:nvPr/>
        </p:nvSpPr>
        <p:spPr>
          <a:xfrm>
            <a:off x="4038603" y="2623295"/>
            <a:ext cx="1098958" cy="731520"/>
          </a:xfrm>
          <a:prstGeom prst="bentArrow">
            <a:avLst>
              <a:gd name="adj1" fmla="val 6749"/>
              <a:gd name="adj2" fmla="val 12013"/>
              <a:gd name="adj3" fmla="val 21389"/>
              <a:gd name="adj4" fmla="val 32537"/>
            </a:avLst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A14E8D3-1B07-D7F1-40F2-589C7C0EC2E2}"/>
              </a:ext>
            </a:extLst>
          </p:cNvPr>
          <p:cNvSpPr txBox="1"/>
          <p:nvPr/>
        </p:nvSpPr>
        <p:spPr>
          <a:xfrm>
            <a:off x="2391156" y="6156138"/>
            <a:ext cx="740664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The Process</a:t>
            </a:r>
          </a:p>
        </p:txBody>
      </p:sp>
    </p:spTree>
    <p:extLst>
      <p:ext uri="{BB962C8B-B14F-4D97-AF65-F5344CB8AC3E}">
        <p14:creationId xmlns:p14="http://schemas.microsoft.com/office/powerpoint/2010/main" val="3992855198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6096" y="-64345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0A3D5D0-04A0-D673-F940-DC5B8823C9D3}"/>
              </a:ext>
            </a:extLst>
          </p:cNvPr>
          <p:cNvGrpSpPr/>
          <p:nvPr/>
        </p:nvGrpSpPr>
        <p:grpSpPr>
          <a:xfrm>
            <a:off x="667219" y="127792"/>
            <a:ext cx="4904437" cy="897534"/>
            <a:chOff x="3997452" y="2276856"/>
            <a:chExt cx="4193204" cy="997146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3674DDC6-AB2D-4D93-D555-26499EF1E103}"/>
                </a:ext>
              </a:extLst>
            </p:cNvPr>
            <p:cNvSpPr/>
            <p:nvPr/>
          </p:nvSpPr>
          <p:spPr>
            <a:xfrm>
              <a:off x="4038600" y="2286450"/>
              <a:ext cx="4152056" cy="98755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Can Literature Find the Answers???</a:t>
              </a: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2A76F7E-175B-9084-A86E-281C91CE3CE2}"/>
                </a:ext>
              </a:extLst>
            </p:cNvPr>
            <p:cNvSpPr/>
            <p:nvPr/>
          </p:nvSpPr>
          <p:spPr>
            <a:xfrm>
              <a:off x="3997452" y="2276856"/>
              <a:ext cx="781812" cy="987552"/>
            </a:xfrm>
            <a:prstGeom prst="ellipse">
              <a:avLst/>
            </a:prstGeom>
            <a:ln w="19050">
              <a:solidFill>
                <a:schemeClr val="bg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F83E1BA-CAE8-2A2C-94F8-7C067454F433}"/>
                </a:ext>
              </a:extLst>
            </p:cNvPr>
            <p:cNvSpPr txBox="1"/>
            <p:nvPr/>
          </p:nvSpPr>
          <p:spPr>
            <a:xfrm>
              <a:off x="4100322" y="2452398"/>
              <a:ext cx="576072" cy="5129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Bernard MT Condensed" panose="02050806060905020404" pitchFamily="18" charset="0"/>
              </a:endParaRPr>
            </a:p>
          </p:txBody>
        </p:sp>
      </p:grpSp>
      <p:cxnSp>
        <p:nvCxnSpPr>
          <p:cNvPr id="8" name="رابط منحني 7"/>
          <p:cNvCxnSpPr/>
          <p:nvPr/>
        </p:nvCxnSpPr>
        <p:spPr>
          <a:xfrm>
            <a:off x="3294130" y="2130958"/>
            <a:ext cx="2908713" cy="329405"/>
          </a:xfrm>
          <a:prstGeom prst="curvedConnector3">
            <a:avLst>
              <a:gd name="adj1" fmla="val 51832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عنوان 17"/>
          <p:cNvSpPr>
            <a:spLocks noGrp="1"/>
          </p:cNvSpPr>
          <p:nvPr>
            <p:ph type="title"/>
          </p:nvPr>
        </p:nvSpPr>
        <p:spPr>
          <a:xfrm>
            <a:off x="1158241" y="1618488"/>
            <a:ext cx="4032504" cy="4443984"/>
          </a:xfrm>
        </p:spPr>
        <p:txBody>
          <a:bodyPr>
            <a:normAutofit fontScale="90000"/>
          </a:bodyPr>
          <a:lstStyle/>
          <a:p>
            <a:pPr>
              <a:buClr>
                <a:srgbClr val="FFC000"/>
              </a:buClr>
              <a:buSzPct val="100000"/>
            </a:pPr>
            <a:b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Arial"/>
              </a:rPr>
            </a:br>
            <a:b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Arial"/>
              </a:rPr>
            </a:br>
            <a:b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Arial"/>
              </a:rPr>
            </a:br>
            <a:r>
              <a:rPr lang="en-GB" sz="3200" dirty="0">
                <a:latin typeface="Calibri"/>
                <a:ea typeface="Calibri"/>
                <a:cs typeface="Arial"/>
              </a:rPr>
              <a:t> 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Arial"/>
              </a:rPr>
              <a:t>Gain</a:t>
            </a:r>
            <a:br>
              <a:rPr lang="en-GB" sz="3200" dirty="0">
                <a:latin typeface="Calibri"/>
                <a:ea typeface="Calibri"/>
                <a:cs typeface="Arial"/>
              </a:rPr>
            </a:br>
            <a:br>
              <a:rPr lang="en-GB" sz="3200" dirty="0">
                <a:latin typeface="Calibri"/>
                <a:ea typeface="Calibri"/>
                <a:cs typeface="Arial"/>
              </a:rPr>
            </a:br>
            <a:br>
              <a:rPr lang="en-GB" sz="3200" dirty="0">
                <a:latin typeface="Calibri"/>
                <a:ea typeface="Calibri"/>
                <a:cs typeface="Arial"/>
              </a:rPr>
            </a:b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Arial"/>
              </a:rPr>
              <a:t>Understand</a:t>
            </a:r>
            <a:br>
              <a:rPr lang="en-GB" sz="3200" dirty="0">
                <a:latin typeface="Calibri"/>
                <a:ea typeface="Calibri"/>
                <a:cs typeface="Arial"/>
              </a:rPr>
            </a:br>
            <a:br>
              <a:rPr lang="en-GB" sz="3200" dirty="0">
                <a:latin typeface="Calibri"/>
                <a:ea typeface="Calibri"/>
                <a:cs typeface="Arial"/>
              </a:rPr>
            </a:br>
            <a:br>
              <a:rPr lang="en-GB" sz="3200" dirty="0">
                <a:latin typeface="Calibri"/>
                <a:ea typeface="Calibri"/>
                <a:cs typeface="Arial"/>
              </a:rPr>
            </a:b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Arial"/>
              </a:rPr>
              <a:t>Realise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0" y="3840480"/>
            <a:ext cx="1289482" cy="145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00" y="1539201"/>
            <a:ext cx="127420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0" y="5074920"/>
            <a:ext cx="1314150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0" y="2676080"/>
            <a:ext cx="1314150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ستطيل 21"/>
          <p:cNvSpPr/>
          <p:nvPr/>
        </p:nvSpPr>
        <p:spPr>
          <a:xfrm>
            <a:off x="1298117" y="1865376"/>
            <a:ext cx="15060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Arial"/>
              </a:rPr>
              <a:t>Provide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38" y="3203129"/>
            <a:ext cx="1912874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196" y="4425191"/>
            <a:ext cx="243449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24" y="5601969"/>
            <a:ext cx="297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552" y="2460362"/>
            <a:ext cx="4868727" cy="46719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572065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-12764" y="-5757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87D423C-7080-E9DA-3E1F-ADFE7BFC5078}"/>
              </a:ext>
            </a:extLst>
          </p:cNvPr>
          <p:cNvGrpSpPr/>
          <p:nvPr/>
        </p:nvGrpSpPr>
        <p:grpSpPr>
          <a:xfrm>
            <a:off x="697787" y="119156"/>
            <a:ext cx="5480508" cy="897534"/>
            <a:chOff x="280103" y="31248"/>
            <a:chExt cx="3325327" cy="89753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A3D5D0-04A0-D673-F940-DC5B8823C9D3}"/>
                </a:ext>
              </a:extLst>
            </p:cNvPr>
            <p:cNvGrpSpPr/>
            <p:nvPr/>
          </p:nvGrpSpPr>
          <p:grpSpPr>
            <a:xfrm>
              <a:off x="280103" y="31248"/>
              <a:ext cx="3182426" cy="897534"/>
              <a:chOff x="3997452" y="2276856"/>
              <a:chExt cx="3415286" cy="997146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674DDC6-AB2D-4D93-D555-26499EF1E103}"/>
                  </a:ext>
                </a:extLst>
              </p:cNvPr>
              <p:cNvSpPr/>
              <p:nvPr/>
            </p:nvSpPr>
            <p:spPr>
              <a:xfrm>
                <a:off x="4038600" y="2286450"/>
                <a:ext cx="3374138" cy="9875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12A76F7E-175B-9084-A86E-281C91CE3CE2}"/>
                  </a:ext>
                </a:extLst>
              </p:cNvPr>
              <p:cNvSpPr/>
              <p:nvPr/>
            </p:nvSpPr>
            <p:spPr>
              <a:xfrm>
                <a:off x="3997452" y="2276856"/>
                <a:ext cx="781812" cy="987552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83E1BA-CAE8-2A2C-94F8-7C067454F433}"/>
                  </a:ext>
                </a:extLst>
              </p:cNvPr>
              <p:cNvSpPr txBox="1"/>
              <p:nvPr/>
            </p:nvSpPr>
            <p:spPr>
              <a:xfrm>
                <a:off x="4100322" y="2452398"/>
                <a:ext cx="5760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ernard MT Condensed" panose="02050806060905020404" pitchFamily="18" charset="0"/>
                    <a:ea typeface="+mn-ea"/>
                    <a:cs typeface="+mn-cs"/>
                  </a:rPr>
                  <a:t>01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rnard MT Condensed" panose="020508060609050204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1D6DF4-353A-DB66-3364-776030DC54FB}"/>
                </a:ext>
              </a:extLst>
            </p:cNvPr>
            <p:cNvSpPr txBox="1"/>
            <p:nvPr/>
          </p:nvSpPr>
          <p:spPr>
            <a:xfrm>
              <a:off x="759220" y="213844"/>
              <a:ext cx="28462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>
                  <a:solidFill>
                    <a:prstClr val="black"/>
                  </a:solidFill>
                  <a:latin typeface="Rockwell Extra Bold" panose="02060903040505020403" pitchFamily="18" charset="0"/>
                </a:rPr>
                <a:t>Battered Women Syndrome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 Extra Bold" panose="02060903040505020403" pitchFamily="18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808" y="3264408"/>
            <a:ext cx="3934896" cy="312724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2072" y="1124711"/>
            <a:ext cx="11453266" cy="5727531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    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3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Lenore Walker first coined the term in the 1979</a:t>
            </a:r>
            <a:br>
              <a:rPr lang="en-US" sz="3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400" dirty="0"/>
            </a:br>
            <a:r>
              <a:rPr lang="en-US" sz="2400" b="1" dirty="0"/>
              <a:t>Characterized by: </a:t>
            </a:r>
            <a:br>
              <a:rPr lang="en-US" sz="2400" b="1" dirty="0"/>
            </a:br>
            <a:r>
              <a:rPr lang="en-US" sz="2400" b="1" dirty="0"/>
              <a:t>     </a:t>
            </a:r>
            <a:br>
              <a:rPr lang="en-US" sz="2400" dirty="0"/>
            </a:br>
            <a:r>
              <a:rPr lang="en-US" sz="2400" dirty="0"/>
              <a:t>a. </a:t>
            </a:r>
            <a:r>
              <a:rPr lang="en-US" sz="2400" dirty="0">
                <a:solidFill>
                  <a:srgbClr val="FF0000"/>
                </a:solidFill>
              </a:rPr>
              <a:t>Anxiety </a:t>
            </a:r>
            <a:r>
              <a:rPr lang="en-US" sz="2400" dirty="0"/>
              <a:t>    </a:t>
            </a:r>
            <a:br>
              <a:rPr lang="en-US" sz="2400" dirty="0"/>
            </a:br>
            <a:r>
              <a:rPr lang="en-US" sz="2400" dirty="0"/>
              <a:t>b. </a:t>
            </a:r>
            <a:r>
              <a:rPr lang="en-US" sz="2400" dirty="0">
                <a:solidFill>
                  <a:srgbClr val="FF0000"/>
                </a:solidFill>
              </a:rPr>
              <a:t>Depression </a:t>
            </a:r>
            <a:r>
              <a:rPr lang="en-US" sz="2400" dirty="0"/>
              <a:t>    </a:t>
            </a:r>
            <a:br>
              <a:rPr lang="en-US" sz="2400" dirty="0"/>
            </a:br>
            <a:r>
              <a:rPr lang="en-US" sz="2400" dirty="0"/>
              <a:t>c. </a:t>
            </a:r>
            <a:r>
              <a:rPr lang="en-US" sz="2400" dirty="0">
                <a:solidFill>
                  <a:srgbClr val="FF0000"/>
                </a:solidFill>
              </a:rPr>
              <a:t>Feelings of helplessness and hopelessness </a:t>
            </a:r>
            <a:br>
              <a:rPr lang="en-US" sz="2400" dirty="0"/>
            </a:br>
            <a:r>
              <a:rPr lang="en-US" sz="2400" dirty="0"/>
              <a:t>d. </a:t>
            </a:r>
            <a:r>
              <a:rPr lang="en-US" sz="2400" dirty="0">
                <a:solidFill>
                  <a:srgbClr val="FF0000"/>
                </a:solidFill>
              </a:rPr>
              <a:t>Post-traumatic stress disorder (PTSD)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b="1" dirty="0"/>
              <a:t>Factors contributing to a woman being 'battered': </a:t>
            </a:r>
            <a:br>
              <a:rPr lang="en-US" sz="2400" b="1" dirty="0"/>
            </a:br>
            <a:r>
              <a:rPr lang="en-US" sz="2400" b="1" dirty="0"/>
              <a:t>     </a:t>
            </a:r>
            <a:br>
              <a:rPr lang="en-US" sz="2400" dirty="0"/>
            </a:br>
            <a:r>
              <a:rPr lang="en-US" sz="2400" dirty="0"/>
              <a:t>a. </a:t>
            </a:r>
            <a:r>
              <a:rPr lang="en-US" sz="2400" dirty="0">
                <a:solidFill>
                  <a:srgbClr val="FF0000"/>
                </a:solidFill>
              </a:rPr>
              <a:t>Isolation</a:t>
            </a:r>
            <a:br>
              <a:rPr lang="en-US" sz="2400" dirty="0"/>
            </a:br>
            <a:r>
              <a:rPr lang="en-US" sz="2400" dirty="0"/>
              <a:t>b. </a:t>
            </a:r>
            <a:r>
              <a:rPr lang="en-US" sz="2400" dirty="0">
                <a:solidFill>
                  <a:srgbClr val="FF0000"/>
                </a:solidFill>
              </a:rPr>
              <a:t>Parental restriction     </a:t>
            </a:r>
            <a:br>
              <a:rPr lang="en-US" sz="2400" dirty="0"/>
            </a:br>
            <a:r>
              <a:rPr lang="en-US" sz="2400" dirty="0"/>
              <a:t>c. </a:t>
            </a:r>
            <a:r>
              <a:rPr lang="en-US" sz="2400" dirty="0">
                <a:solidFill>
                  <a:srgbClr val="FF0000"/>
                </a:solidFill>
              </a:rPr>
              <a:t>Lack of support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/>
              <a:t>d. </a:t>
            </a:r>
            <a:r>
              <a:rPr lang="en-US" sz="2400" dirty="0">
                <a:solidFill>
                  <a:srgbClr val="FF0000"/>
                </a:solidFill>
              </a:rPr>
              <a:t>Low self-esteem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190" y="2476500"/>
            <a:ext cx="1531620" cy="1905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50535563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11176" y="-14901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Cycle of Violence?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/>
              <a:t>                          </a:t>
            </a:r>
          </a:p>
          <a:p>
            <a:pPr marL="2114550" lvl="4" indent="-28575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The Tension Building Phase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                        </a:t>
            </a:r>
          </a:p>
          <a:p>
            <a:pPr marL="2114550" lvl="4" indent="-285750"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</a:rPr>
              <a:t> The Acute Battering Phase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                          </a:t>
            </a:r>
          </a:p>
          <a:p>
            <a:pPr marL="2114550" lvl="4" indent="-285750"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</a:rPr>
              <a:t> The Reconciliation Phase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87D423C-7080-E9DA-3E1F-ADFE7BFC5078}"/>
              </a:ext>
            </a:extLst>
          </p:cNvPr>
          <p:cNvGrpSpPr/>
          <p:nvPr/>
        </p:nvGrpSpPr>
        <p:grpSpPr>
          <a:xfrm>
            <a:off x="535047" y="61344"/>
            <a:ext cx="4184906" cy="897534"/>
            <a:chOff x="88391" y="31248"/>
            <a:chExt cx="3415509" cy="89753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A3D5D0-04A0-D673-F940-DC5B8823C9D3}"/>
                </a:ext>
              </a:extLst>
            </p:cNvPr>
            <p:cNvGrpSpPr/>
            <p:nvPr/>
          </p:nvGrpSpPr>
          <p:grpSpPr>
            <a:xfrm>
              <a:off x="88391" y="31248"/>
              <a:ext cx="3374137" cy="897534"/>
              <a:chOff x="3791713" y="2276856"/>
              <a:chExt cx="3621025" cy="997146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674DDC6-AB2D-4D93-D555-26499EF1E103}"/>
                  </a:ext>
                </a:extLst>
              </p:cNvPr>
              <p:cNvSpPr/>
              <p:nvPr/>
            </p:nvSpPr>
            <p:spPr>
              <a:xfrm>
                <a:off x="4038600" y="2286450"/>
                <a:ext cx="3374138" cy="9875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12A76F7E-175B-9084-A86E-281C91CE3CE2}"/>
                  </a:ext>
                </a:extLst>
              </p:cNvPr>
              <p:cNvSpPr/>
              <p:nvPr/>
            </p:nvSpPr>
            <p:spPr>
              <a:xfrm>
                <a:off x="3791713" y="2276856"/>
                <a:ext cx="839258" cy="997146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83E1BA-CAE8-2A2C-94F8-7C067454F433}"/>
                  </a:ext>
                </a:extLst>
              </p:cNvPr>
              <p:cNvSpPr txBox="1"/>
              <p:nvPr/>
            </p:nvSpPr>
            <p:spPr>
              <a:xfrm>
                <a:off x="3791713" y="2478244"/>
                <a:ext cx="7818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ernard MT Condensed" panose="02050806060905020404" pitchFamily="18" charset="0"/>
                    <a:ea typeface="+mn-ea"/>
                    <a:cs typeface="+mn-cs"/>
                  </a:rPr>
                  <a:t>2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rnard MT Condensed" panose="020508060609050204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1D6DF4-353A-DB66-3364-776030DC54FB}"/>
                </a:ext>
              </a:extLst>
            </p:cNvPr>
            <p:cNvSpPr txBox="1"/>
            <p:nvPr/>
          </p:nvSpPr>
          <p:spPr>
            <a:xfrm>
              <a:off x="870426" y="299667"/>
              <a:ext cx="26334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 Extra Bold" panose="02060903040505020403" pitchFamily="18" charset="0"/>
                  <a:ea typeface="+mn-ea"/>
                  <a:cs typeface="+mn-cs"/>
                </a:rPr>
                <a:t>The Cycle of Violence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</p:grpSp>
      <p:pic>
        <p:nvPicPr>
          <p:cNvPr id="9" name="صورة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986" y="1207008"/>
            <a:ext cx="5314950" cy="53054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185212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3048" y="-27432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87D423C-7080-E9DA-3E1F-ADFE7BFC5078}"/>
              </a:ext>
            </a:extLst>
          </p:cNvPr>
          <p:cNvGrpSpPr/>
          <p:nvPr/>
        </p:nvGrpSpPr>
        <p:grpSpPr>
          <a:xfrm>
            <a:off x="535047" y="61343"/>
            <a:ext cx="4408809" cy="903856"/>
            <a:chOff x="88391" y="31247"/>
            <a:chExt cx="3598248" cy="90385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A3D5D0-04A0-D673-F940-DC5B8823C9D3}"/>
                </a:ext>
              </a:extLst>
            </p:cNvPr>
            <p:cNvGrpSpPr/>
            <p:nvPr/>
          </p:nvGrpSpPr>
          <p:grpSpPr>
            <a:xfrm>
              <a:off x="88391" y="31247"/>
              <a:ext cx="3598248" cy="903856"/>
              <a:chOff x="3791713" y="2276856"/>
              <a:chExt cx="3861534" cy="1004170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674DDC6-AB2D-4D93-D555-26499EF1E103}"/>
                  </a:ext>
                </a:extLst>
              </p:cNvPr>
              <p:cNvSpPr/>
              <p:nvPr/>
            </p:nvSpPr>
            <p:spPr>
              <a:xfrm>
                <a:off x="4038600" y="2286450"/>
                <a:ext cx="3614647" cy="9875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12A76F7E-175B-9084-A86E-281C91CE3CE2}"/>
                  </a:ext>
                </a:extLst>
              </p:cNvPr>
              <p:cNvSpPr/>
              <p:nvPr/>
            </p:nvSpPr>
            <p:spPr>
              <a:xfrm>
                <a:off x="3791713" y="2276856"/>
                <a:ext cx="786104" cy="1004170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83E1BA-CAE8-2A2C-94F8-7C067454F433}"/>
                  </a:ext>
                </a:extLst>
              </p:cNvPr>
              <p:cNvSpPr txBox="1"/>
              <p:nvPr/>
            </p:nvSpPr>
            <p:spPr>
              <a:xfrm>
                <a:off x="3791713" y="2478244"/>
                <a:ext cx="781811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ernard MT Condensed" panose="02050806060905020404" pitchFamily="18" charset="0"/>
                    <a:ea typeface="+mn-ea"/>
                    <a:cs typeface="+mn-cs"/>
                  </a:rPr>
                  <a:t>3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rnard MT Condensed" panose="020508060609050204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1D6DF4-353A-DB66-3364-776030DC54FB}"/>
                </a:ext>
              </a:extLst>
            </p:cNvPr>
            <p:cNvSpPr txBox="1"/>
            <p:nvPr/>
          </p:nvSpPr>
          <p:spPr>
            <a:xfrm>
              <a:off x="932839" y="315056"/>
              <a:ext cx="26334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 Extra Bold" panose="02060903040505020403" pitchFamily="18" charset="0"/>
                  <a:ea typeface="+mn-ea"/>
                  <a:cs typeface="+mn-cs"/>
                </a:rPr>
                <a:t>Learned Helplessness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</p:grpSp>
      <p:pic>
        <p:nvPicPr>
          <p:cNvPr id="8" name="صورة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768" y="3511296"/>
            <a:ext cx="2962494" cy="19476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عنوان 8"/>
          <p:cNvSpPr>
            <a:spLocks noGrp="1"/>
          </p:cNvSpPr>
          <p:nvPr>
            <p:ph type="title"/>
          </p:nvPr>
        </p:nvSpPr>
        <p:spPr>
          <a:xfrm>
            <a:off x="358103" y="242615"/>
            <a:ext cx="10995697" cy="65879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-What is Learned Helplessness?</a:t>
            </a:r>
            <a:br>
              <a:rPr lang="en-US" sz="3200" b="1" dirty="0"/>
            </a:br>
            <a:r>
              <a:rPr lang="en-US" sz="3200" b="1" dirty="0"/>
              <a:t>-The Experiment</a:t>
            </a:r>
            <a:br>
              <a:rPr lang="en-US" sz="3200" b="1" dirty="0"/>
            </a:br>
            <a:r>
              <a:rPr lang="en-US" sz="3200" b="1" dirty="0"/>
              <a:t>-Symptoms of Learned Helplessness</a:t>
            </a:r>
            <a:br>
              <a:rPr lang="en-US" sz="3200" b="1" dirty="0"/>
            </a:br>
            <a:r>
              <a:rPr lang="en-US" sz="3200" b="1" dirty="0"/>
              <a:t>-Causes of Learned Helplessness</a:t>
            </a:r>
            <a:br>
              <a:rPr lang="en-US" sz="3200" b="1" dirty="0"/>
            </a:br>
            <a:r>
              <a:rPr lang="en-US" sz="3200" b="1" dirty="0"/>
              <a:t>-Effects of Learned Helplessness</a:t>
            </a:r>
          </a:p>
        </p:txBody>
      </p:sp>
      <p:sp>
        <p:nvSpPr>
          <p:cNvPr id="10" name="تمرير عمودي 9"/>
          <p:cNvSpPr/>
          <p:nvPr/>
        </p:nvSpPr>
        <p:spPr>
          <a:xfrm>
            <a:off x="6589776" y="-27432"/>
            <a:ext cx="3538647" cy="2696485"/>
          </a:xfrm>
          <a:prstGeom prst="verticalScroll">
            <a:avLst/>
          </a:prstGeom>
          <a:ln/>
          <a:scene3d>
            <a:camera prst="orthographicFront">
              <a:rot lat="350920" lon="21003015" rev="20671906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Martin Seligman </a:t>
            </a:r>
          </a:p>
        </p:txBody>
      </p:sp>
      <p:sp>
        <p:nvSpPr>
          <p:cNvPr id="11" name="الرمز &quot;ممنوع&quot; 10"/>
          <p:cNvSpPr/>
          <p:nvPr/>
        </p:nvSpPr>
        <p:spPr>
          <a:xfrm>
            <a:off x="11277600" y="3922776"/>
            <a:ext cx="914400" cy="914400"/>
          </a:xfrm>
          <a:prstGeom prst="noSmoking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برق 11"/>
          <p:cNvSpPr/>
          <p:nvPr/>
        </p:nvSpPr>
        <p:spPr>
          <a:xfrm>
            <a:off x="8317992" y="4745736"/>
            <a:ext cx="914400" cy="914400"/>
          </a:xfrm>
          <a:prstGeom prst="lightningBol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FFFF0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348" y="2193915"/>
            <a:ext cx="1594104" cy="10704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288530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A7AE4A-26E9-B7A6-E389-674233E770DE}"/>
              </a:ext>
            </a:extLst>
          </p:cNvPr>
          <p:cNvSpPr/>
          <p:nvPr/>
        </p:nvSpPr>
        <p:spPr>
          <a:xfrm>
            <a:off x="0" y="-27432"/>
            <a:ext cx="12188952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84574D-767F-C729-17EE-40975C9F4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723">
            <a:off x="152363" y="623372"/>
            <a:ext cx="411480" cy="70794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87D423C-7080-E9DA-3E1F-ADFE7BFC5078}"/>
              </a:ext>
            </a:extLst>
          </p:cNvPr>
          <p:cNvGrpSpPr/>
          <p:nvPr/>
        </p:nvGrpSpPr>
        <p:grpSpPr>
          <a:xfrm>
            <a:off x="535046" y="61345"/>
            <a:ext cx="4134214" cy="916000"/>
            <a:chOff x="88390" y="31249"/>
            <a:chExt cx="3374138" cy="9160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A3D5D0-04A0-D673-F940-DC5B8823C9D3}"/>
                </a:ext>
              </a:extLst>
            </p:cNvPr>
            <p:cNvGrpSpPr/>
            <p:nvPr/>
          </p:nvGrpSpPr>
          <p:grpSpPr>
            <a:xfrm>
              <a:off x="88390" y="31249"/>
              <a:ext cx="3374138" cy="916000"/>
              <a:chOff x="3791712" y="2276856"/>
              <a:chExt cx="3621026" cy="1017661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674DDC6-AB2D-4D93-D555-26499EF1E103}"/>
                  </a:ext>
                </a:extLst>
              </p:cNvPr>
              <p:cNvSpPr/>
              <p:nvPr/>
            </p:nvSpPr>
            <p:spPr>
              <a:xfrm>
                <a:off x="4038600" y="2286450"/>
                <a:ext cx="3374138" cy="9875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12A76F7E-175B-9084-A86E-281C91CE3CE2}"/>
                  </a:ext>
                </a:extLst>
              </p:cNvPr>
              <p:cNvSpPr/>
              <p:nvPr/>
            </p:nvSpPr>
            <p:spPr>
              <a:xfrm>
                <a:off x="3791712" y="2276856"/>
                <a:ext cx="813355" cy="1017661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83E1BA-CAE8-2A2C-94F8-7C067454F433}"/>
                  </a:ext>
                </a:extLst>
              </p:cNvPr>
              <p:cNvSpPr txBox="1"/>
              <p:nvPr/>
            </p:nvSpPr>
            <p:spPr>
              <a:xfrm>
                <a:off x="3791712" y="2478244"/>
                <a:ext cx="781812" cy="341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endParaRPr lang="en-US" sz="1400" dirty="0">
                  <a:solidFill>
                    <a:prstClr val="white"/>
                  </a:solidFill>
                  <a:latin typeface="Bernard MT Condensed" panose="02050806060905020404" pitchFamily="18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1D6DF4-353A-DB66-3364-776030DC54FB}"/>
                </a:ext>
              </a:extLst>
            </p:cNvPr>
            <p:cNvSpPr txBox="1"/>
            <p:nvPr/>
          </p:nvSpPr>
          <p:spPr>
            <a:xfrm>
              <a:off x="664175" y="107064"/>
              <a:ext cx="2753801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en-US" sz="2400" dirty="0">
                  <a:solidFill>
                    <a:prstClr val="black"/>
                  </a:solidFill>
                  <a:latin typeface="Rockwell Extra Bold" panose="02060903040505020403" pitchFamily="18" charset="0"/>
                </a:rPr>
                <a:t>Symptoms &amp; Effects</a:t>
              </a:r>
              <a:endParaRPr lang="en-US" sz="2400" dirty="0">
                <a:solidFill>
                  <a:prstClr val="black"/>
                </a:solidFill>
                <a:latin typeface="Rockwell Extra Bold" panose="02060903040505020403" pitchFamily="18" charset="0"/>
              </a:endParaRPr>
            </a:p>
          </p:txBody>
        </p:sp>
      </p:grpSp>
      <p:pic>
        <p:nvPicPr>
          <p:cNvPr id="9" name="صورة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936" y="1289304"/>
            <a:ext cx="8476488" cy="4675707"/>
          </a:xfrm>
          <a:prstGeom prst="rect">
            <a:avLst/>
          </a:prstGeom>
        </p:spPr>
      </p:pic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0" y="768972"/>
            <a:ext cx="11353800" cy="6061596"/>
          </a:xfrm>
        </p:spPr>
        <p:txBody>
          <a:bodyPr/>
          <a:lstStyle/>
          <a:p>
            <a:r>
              <a:rPr lang="en-US" dirty="0"/>
              <a:t>   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-powerlessness</a:t>
            </a:r>
            <a:b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-hopelessness</a:t>
            </a:r>
            <a:b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-depression</a:t>
            </a:r>
            <a:b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-lack of motivation</a:t>
            </a:r>
            <a:b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-despair</a:t>
            </a:r>
          </a:p>
        </p:txBody>
      </p:sp>
    </p:spTree>
    <p:extLst>
      <p:ext uri="{BB962C8B-B14F-4D97-AF65-F5344CB8AC3E}">
        <p14:creationId xmlns:p14="http://schemas.microsoft.com/office/powerpoint/2010/main" val="2087774932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تدرج الرمادي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75000"/>
          </a:schemeClr>
        </a:solidFill>
        <a:ln w="28575">
          <a:solidFill>
            <a:schemeClr val="tx1"/>
          </a:solidFill>
        </a:ln>
        <a:effectLst>
          <a:glow rad="101600">
            <a:schemeClr val="accent5">
              <a:satMod val="175000"/>
              <a:alpha val="40000"/>
            </a:schemeClr>
          </a:glow>
        </a:effectLst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24910</TotalTime>
  <Words>405</Words>
  <Application>Microsoft Office PowerPoint</Application>
  <PresentationFormat>Widescreen</PresentationFormat>
  <Paragraphs>82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Arial Black</vt:lpstr>
      <vt:lpstr>Bernard MT Condensed</vt:lpstr>
      <vt:lpstr>Bodoni MT Black</vt:lpstr>
      <vt:lpstr>Broadway</vt:lpstr>
      <vt:lpstr>Calibri</vt:lpstr>
      <vt:lpstr>Calibri Light</vt:lpstr>
      <vt:lpstr>Elephant</vt:lpstr>
      <vt:lpstr>Rockwell</vt:lpstr>
      <vt:lpstr>Rockwell Extra Bold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    Gain   Understand   Realise</vt:lpstr>
      <vt:lpstr>               Lenore Walker first coined the term in the 1979  Characterized by:        a. Anxiety      b. Depression      c. Feelings of helplessness and hopelessness  d. Post-traumatic stress disorder (PTSD)    Factors contributing to a woman being 'battered':        a. Isolation b. Parental restriction      c. Lack of support d. Low self-esteem             </vt:lpstr>
      <vt:lpstr>PowerPoint Presentation</vt:lpstr>
      <vt:lpstr>-What is Learned Helplessness? -The Experiment -Symptoms of Learned Helplessness -Causes of Learned Helplessness -Effects of Learned Helplessness</vt:lpstr>
      <vt:lpstr>    -powerlessness     -hopelessness     -depression     -lack of motivation     -despair</vt:lpstr>
      <vt:lpstr>      -Verbal Abuse       -Physical Abuse       -Spiritual Abuse       - Social Abuse       -Psychological Abuse       -Sexual Abuse       -Emotional Abuse       -Financial Abuse       -Using Children       -Using Culture 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hp</cp:lastModifiedBy>
  <cp:revision>319</cp:revision>
  <dcterms:created xsi:type="dcterms:W3CDTF">2023-03-30T05:56:50Z</dcterms:created>
  <dcterms:modified xsi:type="dcterms:W3CDTF">2023-11-12T21:25:05Z</dcterms:modified>
</cp:coreProperties>
</file>