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 id="274" r:id="rId7"/>
    <p:sldId id="278" r:id="rId8"/>
    <p:sldId id="270" r:id="rId9"/>
    <p:sldId id="275" r:id="rId10"/>
    <p:sldId id="261" r:id="rId11"/>
    <p:sldId id="280" r:id="rId12"/>
    <p:sldId id="262" r:id="rId13"/>
    <p:sldId id="264" r:id="rId14"/>
    <p:sldId id="277" r:id="rId15"/>
    <p:sldId id="279" r:id="rId16"/>
    <p:sldId id="281" r:id="rId17"/>
    <p:sldId id="282" r:id="rId18"/>
    <p:sldId id="28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4"/>
  </p:normalViewPr>
  <p:slideViewPr>
    <p:cSldViewPr snapToGrid="0" snapToObjects="1">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840C44-E1BD-6944-9A32-82695563EC7B}" type="datetimeFigureOut">
              <a:rPr lang="x-none" smtClean="0"/>
              <a:t>11/13/2023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6057A19-4DA5-E648-A4BC-B27B64FAD891}" type="slidenum">
              <a:rPr lang="x-none" smtClean="0"/>
              <a:t>‹#›</a:t>
            </a:fld>
            <a:endParaRPr lang="x-none"/>
          </a:p>
        </p:txBody>
      </p:sp>
    </p:spTree>
    <p:extLst>
      <p:ext uri="{BB962C8B-B14F-4D97-AF65-F5344CB8AC3E}">
        <p14:creationId xmlns:p14="http://schemas.microsoft.com/office/powerpoint/2010/main" val="165867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840C44-E1BD-6944-9A32-82695563EC7B}" type="datetimeFigureOut">
              <a:rPr lang="x-none" smtClean="0"/>
              <a:t>11/13/2023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667759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840C44-E1BD-6944-9A32-82695563EC7B}" type="datetimeFigureOut">
              <a:rPr lang="x-none" smtClean="0"/>
              <a:t>11/13/2023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1566843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840C44-E1BD-6944-9A32-82695563EC7B}" type="datetimeFigureOut">
              <a:rPr lang="x-none" smtClean="0"/>
              <a:t>11/13/2023</a:t>
            </a:fld>
            <a:endParaRPr lang="x-none"/>
          </a:p>
        </p:txBody>
      </p:sp>
      <p:sp>
        <p:nvSpPr>
          <p:cNvPr id="5" name="Footer Placeholder 4"/>
          <p:cNvSpPr>
            <a:spLocks noGrp="1"/>
          </p:cNvSpPr>
          <p:nvPr>
            <p:ph type="ftr" sz="quarter" idx="11"/>
          </p:nvPr>
        </p:nvSpPr>
        <p:spPr/>
        <p:txBody>
          <a:bodyPr/>
          <a:lstStyle/>
          <a:p>
            <a:endParaRPr lang="x-none"/>
          </a:p>
        </p:txBody>
      </p:sp>
      <p:sp>
        <p:nvSpPr>
          <p:cNvPr id="6" name="Slide Number Placeholder 5"/>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319198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67840C44-E1BD-6944-9A32-82695563EC7B}" type="datetimeFigureOut">
              <a:rPr lang="x-none" smtClean="0"/>
              <a:t>11/13/2023</a:t>
            </a:fld>
            <a:endParaRPr lang="x-none"/>
          </a:p>
        </p:txBody>
      </p:sp>
      <p:sp>
        <p:nvSpPr>
          <p:cNvPr id="5" name="Footer Placeholder 4"/>
          <p:cNvSpPr>
            <a:spLocks noGrp="1"/>
          </p:cNvSpPr>
          <p:nvPr>
            <p:ph type="ftr" sz="quarter" idx="11"/>
          </p:nvPr>
        </p:nvSpPr>
        <p:spPr>
          <a:xfrm>
            <a:off x="2182708" y="6272784"/>
            <a:ext cx="6327648" cy="365125"/>
          </a:xfrm>
        </p:spPr>
        <p:txBody>
          <a:bodyPr/>
          <a:lstStyle/>
          <a:p>
            <a:endParaRPr lang="x-none"/>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6057A19-4DA5-E648-A4BC-B27B64FAD891}" type="slidenum">
              <a:rPr lang="x-none" smtClean="0"/>
              <a:t>‹#›</a:t>
            </a:fld>
            <a:endParaRPr lang="x-none"/>
          </a:p>
        </p:txBody>
      </p:sp>
    </p:spTree>
    <p:extLst>
      <p:ext uri="{BB962C8B-B14F-4D97-AF65-F5344CB8AC3E}">
        <p14:creationId xmlns:p14="http://schemas.microsoft.com/office/powerpoint/2010/main" val="2953875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840C44-E1BD-6944-9A32-82695563EC7B}" type="datetimeFigureOut">
              <a:rPr lang="x-none" smtClean="0"/>
              <a:t>11/13/2023</a:t>
            </a:fld>
            <a:endParaRPr lang="x-none"/>
          </a:p>
        </p:txBody>
      </p:sp>
      <p:sp>
        <p:nvSpPr>
          <p:cNvPr id="6" name="Footer Placeholder 5"/>
          <p:cNvSpPr>
            <a:spLocks noGrp="1"/>
          </p:cNvSpPr>
          <p:nvPr>
            <p:ph type="ftr" sz="quarter" idx="11"/>
          </p:nvPr>
        </p:nvSpPr>
        <p:spPr/>
        <p:txBody>
          <a:bodyPr/>
          <a:lstStyle/>
          <a:p>
            <a:endParaRPr lang="x-none"/>
          </a:p>
        </p:txBody>
      </p:sp>
      <p:sp>
        <p:nvSpPr>
          <p:cNvPr id="7" name="Slide Number Placeholder 6"/>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3993291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840C44-E1BD-6944-9A32-82695563EC7B}" type="datetimeFigureOut">
              <a:rPr lang="x-none" smtClean="0"/>
              <a:t>11/13/2023</a:t>
            </a:fld>
            <a:endParaRPr lang="x-none"/>
          </a:p>
        </p:txBody>
      </p:sp>
      <p:sp>
        <p:nvSpPr>
          <p:cNvPr id="8" name="Footer Placeholder 7"/>
          <p:cNvSpPr>
            <a:spLocks noGrp="1"/>
          </p:cNvSpPr>
          <p:nvPr>
            <p:ph type="ftr" sz="quarter" idx="11"/>
          </p:nvPr>
        </p:nvSpPr>
        <p:spPr/>
        <p:txBody>
          <a:bodyPr/>
          <a:lstStyle/>
          <a:p>
            <a:endParaRPr lang="x-none"/>
          </a:p>
        </p:txBody>
      </p:sp>
      <p:sp>
        <p:nvSpPr>
          <p:cNvPr id="9" name="Slide Number Placeholder 8"/>
          <p:cNvSpPr>
            <a:spLocks noGrp="1"/>
          </p:cNvSpPr>
          <p:nvPr>
            <p:ph type="sldNum" sz="quarter" idx="12"/>
          </p:nvPr>
        </p:nvSpPr>
        <p:spPr/>
        <p:txBody>
          <a:bodyPr/>
          <a:lstStyle/>
          <a:p>
            <a:fld id="{F6057A19-4DA5-E648-A4BC-B27B64FAD891}" type="slidenum">
              <a:rPr lang="x-none" smtClean="0"/>
              <a:t>‹#›</a:t>
            </a:fld>
            <a:endParaRPr lang="x-none"/>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1834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840C44-E1BD-6944-9A32-82695563EC7B}" type="datetimeFigureOut">
              <a:rPr lang="x-none" smtClean="0"/>
              <a:t>11/13/2023</a:t>
            </a:fld>
            <a:endParaRPr lang="x-none"/>
          </a:p>
        </p:txBody>
      </p:sp>
      <p:sp>
        <p:nvSpPr>
          <p:cNvPr id="4" name="Footer Placeholder 3"/>
          <p:cNvSpPr>
            <a:spLocks noGrp="1"/>
          </p:cNvSpPr>
          <p:nvPr>
            <p:ph type="ftr" sz="quarter" idx="11"/>
          </p:nvPr>
        </p:nvSpPr>
        <p:spPr/>
        <p:txBody>
          <a:bodyPr/>
          <a:lstStyle/>
          <a:p>
            <a:endParaRPr lang="x-none"/>
          </a:p>
        </p:txBody>
      </p:sp>
      <p:sp>
        <p:nvSpPr>
          <p:cNvPr id="5" name="Slide Number Placeholder 4"/>
          <p:cNvSpPr>
            <a:spLocks noGrp="1"/>
          </p:cNvSpPr>
          <p:nvPr>
            <p:ph type="sldNum" sz="quarter" idx="12"/>
          </p:nvPr>
        </p:nvSpPr>
        <p:spPr/>
        <p:txBody>
          <a:bodyPr/>
          <a:lstStyle/>
          <a:p>
            <a:fld id="{F6057A19-4DA5-E648-A4BC-B27B64FAD891}" type="slidenum">
              <a:rPr lang="x-none" smtClean="0"/>
              <a:t>‹#›</a:t>
            </a:fld>
            <a:endParaRPr lang="x-none"/>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3056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40C44-E1BD-6944-9A32-82695563EC7B}" type="datetimeFigureOut">
              <a:rPr lang="x-none" smtClean="0"/>
              <a:t>11/13/2023</a:t>
            </a:fld>
            <a:endParaRPr lang="x-none"/>
          </a:p>
        </p:txBody>
      </p:sp>
      <p:sp>
        <p:nvSpPr>
          <p:cNvPr id="3" name="Footer Placeholder 2"/>
          <p:cNvSpPr>
            <a:spLocks noGrp="1"/>
          </p:cNvSpPr>
          <p:nvPr>
            <p:ph type="ftr" sz="quarter" idx="11"/>
          </p:nvPr>
        </p:nvSpPr>
        <p:spPr/>
        <p:txBody>
          <a:bodyPr/>
          <a:lstStyle/>
          <a:p>
            <a:endParaRPr lang="x-none"/>
          </a:p>
        </p:txBody>
      </p:sp>
      <p:sp>
        <p:nvSpPr>
          <p:cNvPr id="4" name="Slide Number Placeholder 3"/>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2434553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40C44-E1BD-6944-9A32-82695563EC7B}" type="datetimeFigureOut">
              <a:rPr lang="x-none" smtClean="0"/>
              <a:t>11/13/2023</a:t>
            </a:fld>
            <a:endParaRPr lang="x-none"/>
          </a:p>
        </p:txBody>
      </p:sp>
      <p:sp>
        <p:nvSpPr>
          <p:cNvPr id="6" name="Footer Placeholder 5"/>
          <p:cNvSpPr>
            <a:spLocks noGrp="1"/>
          </p:cNvSpPr>
          <p:nvPr>
            <p:ph type="ftr" sz="quarter" idx="11"/>
          </p:nvPr>
        </p:nvSpPr>
        <p:spPr/>
        <p:txBody>
          <a:bodyPr/>
          <a:lstStyle/>
          <a:p>
            <a:endParaRPr lang="x-none"/>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261328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0" y="0"/>
            <a:ext cx="8303740" cy="6858000"/>
          </a:xfrm>
          <a:solidFill>
            <a:schemeClr val="tx2">
              <a:lumMod val="20000"/>
              <a:lumOff val="80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840C44-E1BD-6944-9A32-82695563EC7B}" type="datetimeFigureOut">
              <a:rPr lang="x-none" smtClean="0"/>
              <a:t>11/13/2023</a:t>
            </a:fld>
            <a:endParaRPr lang="x-none"/>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7" name="Slide Number Placeholder 6"/>
          <p:cNvSpPr>
            <a:spLocks noGrp="1"/>
          </p:cNvSpPr>
          <p:nvPr>
            <p:ph type="sldNum" sz="quarter" idx="12"/>
          </p:nvPr>
        </p:nvSpPr>
        <p:spPr/>
        <p:txBody>
          <a:bodyPr/>
          <a:lstStyle/>
          <a:p>
            <a:fld id="{F6057A19-4DA5-E648-A4BC-B27B64FAD891}" type="slidenum">
              <a:rPr lang="x-none" smtClean="0"/>
              <a:t>‹#›</a:t>
            </a:fld>
            <a:endParaRPr lang="x-none"/>
          </a:p>
        </p:txBody>
      </p:sp>
    </p:spTree>
    <p:extLst>
      <p:ext uri="{BB962C8B-B14F-4D97-AF65-F5344CB8AC3E}">
        <p14:creationId xmlns:p14="http://schemas.microsoft.com/office/powerpoint/2010/main" val="1350807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67840C44-E1BD-6944-9A32-82695563EC7B}" type="datetimeFigureOut">
              <a:rPr lang="x-none" smtClean="0"/>
              <a:t>11/13/2023</a:t>
            </a:fld>
            <a:endParaRPr lang="x-none"/>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x-none"/>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6057A19-4DA5-E648-A4BC-B27B64FAD891}" type="slidenum">
              <a:rPr lang="x-none" smtClean="0"/>
              <a:t>‹#›</a:t>
            </a:fld>
            <a:endParaRPr lang="x-none"/>
          </a:p>
        </p:txBody>
      </p:sp>
    </p:spTree>
    <p:extLst>
      <p:ext uri="{BB962C8B-B14F-4D97-AF65-F5344CB8AC3E}">
        <p14:creationId xmlns:p14="http://schemas.microsoft.com/office/powerpoint/2010/main" val="33091633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01E95-6BC5-4440-AF61-F7F657E9B4BB}"/>
              </a:ext>
            </a:extLst>
          </p:cNvPr>
          <p:cNvSpPr>
            <a:spLocks noGrp="1"/>
          </p:cNvSpPr>
          <p:nvPr>
            <p:ph type="ctrTitle"/>
          </p:nvPr>
        </p:nvSpPr>
        <p:spPr>
          <a:xfrm>
            <a:off x="1455821" y="1608321"/>
            <a:ext cx="9204158" cy="3189872"/>
          </a:xfrm>
        </p:spPr>
        <p:txBody>
          <a:bodyPr>
            <a:normAutofit fontScale="90000"/>
          </a:bodyPr>
          <a:lstStyle/>
          <a:p>
            <a:pPr algn="ctr"/>
            <a:br>
              <a:rPr lang="x-none" dirty="0"/>
            </a:br>
            <a:r>
              <a:rPr lang="x-none" b="1" i="1" dirty="0"/>
              <a:t> </a:t>
            </a:r>
            <a:br>
              <a:rPr lang="x-none" dirty="0"/>
            </a:br>
            <a:r>
              <a:rPr lang="x-none" b="1" dirty="0"/>
              <a:t> </a:t>
            </a:r>
            <a:r>
              <a:rPr lang="x-none" sz="5300" b="1" dirty="0">
                <a:latin typeface="Times New Roman" panose="02020603050405020304" pitchFamily="18" charset="0"/>
                <a:cs typeface="Times New Roman" panose="02020603050405020304" pitchFamily="18" charset="0"/>
              </a:rPr>
              <a:t>Memory, War and Children in J. D. Salinger’s </a:t>
            </a:r>
            <a:r>
              <a:rPr lang="x-none" sz="5300" b="1" i="1" dirty="0">
                <a:latin typeface="Times New Roman" panose="02020603050405020304" pitchFamily="18" charset="0"/>
                <a:cs typeface="Times New Roman" panose="02020603050405020304" pitchFamily="18" charset="0"/>
              </a:rPr>
              <a:t>Nine Stories </a:t>
            </a:r>
            <a:br>
              <a:rPr lang="x-none" sz="5300" b="1" dirty="0">
                <a:latin typeface="Times New Roman" panose="02020603050405020304" pitchFamily="18" charset="0"/>
                <a:cs typeface="Times New Roman" panose="02020603050405020304" pitchFamily="18" charset="0"/>
              </a:rPr>
            </a:br>
            <a:br>
              <a:rPr lang="x-none" sz="5300" b="1" dirty="0">
                <a:latin typeface="Times New Roman" panose="02020603050405020304" pitchFamily="18" charset="0"/>
                <a:cs typeface="Times New Roman" panose="02020603050405020304" pitchFamily="18" charset="0"/>
              </a:rPr>
            </a:br>
            <a:br>
              <a:rPr lang="x-none" dirty="0"/>
            </a:br>
            <a:r>
              <a:rPr lang="x-none" b="1" dirty="0"/>
              <a:t> </a:t>
            </a:r>
            <a:br>
              <a:rPr lang="x-none" dirty="0"/>
            </a:br>
            <a:endParaRPr lang="x-none" dirty="0"/>
          </a:p>
        </p:txBody>
      </p:sp>
      <p:sp>
        <p:nvSpPr>
          <p:cNvPr id="3" name="Subtitle 2">
            <a:extLst>
              <a:ext uri="{FF2B5EF4-FFF2-40B4-BE49-F238E27FC236}">
                <a16:creationId xmlns:a16="http://schemas.microsoft.com/office/drawing/2014/main" id="{24648788-B420-4048-BF77-E255506017E3}"/>
              </a:ext>
            </a:extLst>
          </p:cNvPr>
          <p:cNvSpPr>
            <a:spLocks noGrp="1"/>
          </p:cNvSpPr>
          <p:nvPr>
            <p:ph type="subTitle" idx="1"/>
          </p:nvPr>
        </p:nvSpPr>
        <p:spPr>
          <a:xfrm>
            <a:off x="1569911" y="4989195"/>
            <a:ext cx="7891272" cy="1069848"/>
          </a:xfrm>
        </p:spPr>
        <p:txBody>
          <a:bodyPr>
            <a:normAutofit fontScale="92500" lnSpcReduction="10000"/>
          </a:bodyPr>
          <a:lstStyle/>
          <a:p>
            <a:r>
              <a:rPr lang="en-US" b="1" dirty="0" err="1">
                <a:solidFill>
                  <a:srgbClr val="FF0000"/>
                </a:solidFill>
              </a:rPr>
              <a:t>Maysaa</a:t>
            </a:r>
            <a:r>
              <a:rPr lang="en-US" b="1" dirty="0">
                <a:solidFill>
                  <a:srgbClr val="FF0000"/>
                </a:solidFill>
              </a:rPr>
              <a:t> Jaber, PhD </a:t>
            </a:r>
            <a:br>
              <a:rPr lang="x-none" dirty="0">
                <a:solidFill>
                  <a:srgbClr val="FF0000"/>
                </a:solidFill>
              </a:rPr>
            </a:br>
            <a:r>
              <a:rPr lang="en-US" b="1" dirty="0">
                <a:solidFill>
                  <a:srgbClr val="FF0000"/>
                </a:solidFill>
              </a:rPr>
              <a:t>The Psychological Research Center </a:t>
            </a:r>
            <a:br>
              <a:rPr lang="x-none" dirty="0">
                <a:solidFill>
                  <a:srgbClr val="FF0000"/>
                </a:solidFill>
              </a:rPr>
            </a:br>
            <a:r>
              <a:rPr lang="en-US" b="1" dirty="0">
                <a:solidFill>
                  <a:srgbClr val="FF0000"/>
                </a:solidFill>
              </a:rPr>
              <a:t>13 November 2023</a:t>
            </a:r>
            <a:br>
              <a:rPr lang="x-none" dirty="0">
                <a:solidFill>
                  <a:srgbClr val="FF0000"/>
                </a:solidFill>
              </a:rPr>
            </a:br>
            <a:endParaRPr lang="x-none" dirty="0">
              <a:solidFill>
                <a:srgbClr val="FF0000"/>
              </a:solidFill>
            </a:endParaRPr>
          </a:p>
        </p:txBody>
      </p:sp>
    </p:spTree>
    <p:extLst>
      <p:ext uri="{BB962C8B-B14F-4D97-AF65-F5344CB8AC3E}">
        <p14:creationId xmlns:p14="http://schemas.microsoft.com/office/powerpoint/2010/main" val="1230615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1E63B-C2AF-7C44-827A-17C2B652FDC7}"/>
              </a:ext>
            </a:extLst>
          </p:cNvPr>
          <p:cNvSpPr>
            <a:spLocks noGrp="1"/>
          </p:cNvSpPr>
          <p:nvPr>
            <p:ph type="title"/>
          </p:nvPr>
        </p:nvSpPr>
        <p:spPr>
          <a:xfrm>
            <a:off x="3197312" y="370332"/>
            <a:ext cx="3816774" cy="1609344"/>
          </a:xfrm>
          <a:ln>
            <a:noFill/>
          </a:ln>
        </p:spPr>
        <p:txBody>
          <a:bodyPr>
            <a:normAutofit/>
          </a:bodyPr>
          <a:lstStyle/>
          <a:p>
            <a:r>
              <a:rPr lang="x-none" sz="3200" dirty="0">
                <a:solidFill>
                  <a:srgbClr val="FF0000"/>
                </a:solidFill>
              </a:rPr>
              <a:t>War Trauma </a:t>
            </a:r>
          </a:p>
        </p:txBody>
      </p:sp>
      <p:sp>
        <p:nvSpPr>
          <p:cNvPr id="21" name="Content Placeholder 8">
            <a:extLst>
              <a:ext uri="{FF2B5EF4-FFF2-40B4-BE49-F238E27FC236}">
                <a16:creationId xmlns:a16="http://schemas.microsoft.com/office/drawing/2014/main" id="{2D165CC5-B4B8-4286-846D-DA122948DD34}"/>
              </a:ext>
            </a:extLst>
          </p:cNvPr>
          <p:cNvSpPr>
            <a:spLocks noGrp="1"/>
          </p:cNvSpPr>
          <p:nvPr>
            <p:ph idx="1"/>
          </p:nvPr>
        </p:nvSpPr>
        <p:spPr>
          <a:xfrm>
            <a:off x="444500" y="2121408"/>
            <a:ext cx="11255885" cy="4050792"/>
          </a:xfrm>
        </p:spPr>
        <p:txBody>
          <a:bodyPr>
            <a:normAutofit/>
          </a:bodyPr>
          <a:lstStyle/>
          <a:p>
            <a:pPr lvl="1"/>
            <a:r>
              <a:rPr lang="x-none" sz="2800" b="1" dirty="0">
                <a:solidFill>
                  <a:srgbClr val="FF0000"/>
                </a:solidFill>
                <a:effectLst/>
                <a:latin typeface="Times New Roman" panose="02020603050405020304" pitchFamily="18" charset="0"/>
                <a:ea typeface="Times New Roman" panose="02020603050405020304" pitchFamily="18" charset="0"/>
              </a:rPr>
              <a:t>War trauma </a:t>
            </a:r>
            <a:r>
              <a:rPr lang="x-none" sz="2800" b="1" dirty="0">
                <a:effectLst/>
                <a:latin typeface="Times New Roman" panose="02020603050405020304" pitchFamily="18" charset="0"/>
                <a:ea typeface="Times New Roman" panose="02020603050405020304" pitchFamily="18" charset="0"/>
              </a:rPr>
              <a:t>is a prime example of how trauma causes a fundamental breakdown in psychological functions including behavior, emotions and memory</a:t>
            </a:r>
            <a:r>
              <a:rPr lang="en-US" sz="2800" b="1" dirty="0">
                <a:effectLst/>
                <a:latin typeface="Times New Roman" panose="02020603050405020304" pitchFamily="18" charset="0"/>
                <a:ea typeface="Times New Roman" panose="02020603050405020304" pitchFamily="18" charset="0"/>
              </a:rPr>
              <a:t>. </a:t>
            </a:r>
          </a:p>
          <a:p>
            <a:pPr lvl="1"/>
            <a:r>
              <a:rPr lang="x-none" sz="2800" b="1" dirty="0">
                <a:effectLst/>
                <a:latin typeface="Times New Roman" panose="02020603050405020304" pitchFamily="18" charset="0"/>
                <a:ea typeface="Times New Roman" panose="02020603050405020304" pitchFamily="18" charset="0"/>
              </a:rPr>
              <a:t>These experiences formulate traumatic memories which involve the traumatic response to the war and might cause physical symptoms, difficulty in coping, emotional detachment, among other </a:t>
            </a:r>
            <a:r>
              <a:rPr lang="en-US" sz="2800" b="1" dirty="0">
                <a:effectLst/>
                <a:latin typeface="Times New Roman" panose="02020603050405020304" pitchFamily="18" charset="0"/>
                <a:ea typeface="Times New Roman" panose="02020603050405020304" pitchFamily="18" charset="0"/>
              </a:rPr>
              <a:t>variety</a:t>
            </a:r>
            <a:r>
              <a:rPr lang="x-none" sz="2800" b="1" dirty="0">
                <a:effectLst/>
                <a:latin typeface="Times New Roman" panose="02020603050405020304" pitchFamily="18" charset="0"/>
                <a:ea typeface="Times New Roman" panose="02020603050405020304" pitchFamily="18" charset="0"/>
              </a:rPr>
              <a:t> of problems</a:t>
            </a:r>
            <a:r>
              <a:rPr lang="x-none" sz="2800" b="1" dirty="0">
                <a:effectLst/>
              </a:rPr>
              <a:t> </a:t>
            </a:r>
            <a:endParaRPr lang="en-US" sz="2800" b="1" dirty="0"/>
          </a:p>
        </p:txBody>
      </p:sp>
    </p:spTree>
    <p:extLst>
      <p:ext uri="{BB962C8B-B14F-4D97-AF65-F5344CB8AC3E}">
        <p14:creationId xmlns:p14="http://schemas.microsoft.com/office/powerpoint/2010/main" val="4158962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DA3C-8A6A-869C-ACDB-1590D1EB6956}"/>
              </a:ext>
            </a:extLst>
          </p:cNvPr>
          <p:cNvSpPr>
            <a:spLocks noGrp="1"/>
          </p:cNvSpPr>
          <p:nvPr>
            <p:ph type="title"/>
          </p:nvPr>
        </p:nvSpPr>
        <p:spPr/>
        <p:txBody>
          <a:bodyPr/>
          <a:lstStyle/>
          <a:p>
            <a:r>
              <a:rPr lang="x-none" b="1" dirty="0">
                <a:solidFill>
                  <a:srgbClr val="FF0000"/>
                </a:solidFill>
              </a:rPr>
              <a:t>The Child</a:t>
            </a:r>
          </a:p>
        </p:txBody>
      </p:sp>
      <p:sp>
        <p:nvSpPr>
          <p:cNvPr id="3" name="Content Placeholder 2">
            <a:extLst>
              <a:ext uri="{FF2B5EF4-FFF2-40B4-BE49-F238E27FC236}">
                <a16:creationId xmlns:a16="http://schemas.microsoft.com/office/drawing/2014/main" id="{E3DC1358-883F-2F68-78EA-95A63AA6FC16}"/>
              </a:ext>
            </a:extLst>
          </p:cNvPr>
          <p:cNvSpPr>
            <a:spLocks noGrp="1"/>
          </p:cNvSpPr>
          <p:nvPr>
            <p:ph idx="1"/>
          </p:nvPr>
        </p:nvSpPr>
        <p:spPr/>
        <p:txBody>
          <a:bodyPr>
            <a:normAutofit/>
          </a:bodyPr>
          <a:lstStyle/>
          <a:p>
            <a:r>
              <a:rPr lang="x-none" sz="2800" b="1" dirty="0">
                <a:effectLst/>
                <a:latin typeface="Times New Roman" panose="02020603050405020304" pitchFamily="18" charset="0"/>
                <a:ea typeface="Times New Roman" panose="02020603050405020304" pitchFamily="18" charset="0"/>
              </a:rPr>
              <a:t>Leslie Fiedler categorizes Salinger within a group of writers who are interested in what he called “</a:t>
            </a:r>
            <a:r>
              <a:rPr lang="x-none" sz="2800" b="1" dirty="0">
                <a:solidFill>
                  <a:srgbClr val="FF0000"/>
                </a:solidFill>
                <a:effectLst/>
                <a:latin typeface="Times New Roman" panose="02020603050405020304" pitchFamily="18" charset="0"/>
                <a:ea typeface="Times New Roman" panose="02020603050405020304" pitchFamily="18" charset="0"/>
              </a:rPr>
              <a:t>Cult of the Child</a:t>
            </a:r>
            <a:r>
              <a:rPr lang="x-none" sz="2800" b="1" dirty="0">
                <a:effectLst/>
                <a:latin typeface="Times New Roman" panose="02020603050405020304" pitchFamily="18" charset="0"/>
                <a:ea typeface="Times New Roman" panose="02020603050405020304" pitchFamily="18" charset="0"/>
              </a:rPr>
              <a:t>” which refers to the “nostalgia for innocence” and the redemptive qualities that the innocence of children brings about (242)</a:t>
            </a:r>
            <a:r>
              <a:rPr lang="x-none" sz="2800" b="1" dirty="0">
                <a:effectLst/>
              </a:rPr>
              <a:t> </a:t>
            </a:r>
          </a:p>
          <a:p>
            <a:endParaRPr lang="x-none" sz="2800" b="1" dirty="0"/>
          </a:p>
          <a:p>
            <a:r>
              <a:rPr lang="x-none" sz="2800" b="1" dirty="0">
                <a:effectLst/>
                <a:latin typeface="Times New Roman" panose="02020603050405020304" pitchFamily="18" charset="0"/>
                <a:ea typeface="Times New Roman" panose="02020603050405020304" pitchFamily="18" charset="0"/>
              </a:rPr>
              <a:t>In</a:t>
            </a:r>
            <a:r>
              <a:rPr lang="x-none" sz="2800" b="1" i="1" dirty="0">
                <a:effectLst/>
                <a:latin typeface="Times New Roman" panose="02020603050405020304" pitchFamily="18" charset="0"/>
                <a:ea typeface="Times New Roman" panose="02020603050405020304" pitchFamily="18" charset="0"/>
              </a:rPr>
              <a:t> Radical Innocence: Studies in the Contemporary American Novel </a:t>
            </a:r>
            <a:r>
              <a:rPr lang="x-none" sz="2800" b="1" dirty="0">
                <a:effectLst/>
                <a:latin typeface="Times New Roman" panose="02020603050405020304" pitchFamily="18" charset="0"/>
                <a:ea typeface="Times New Roman" panose="02020603050405020304" pitchFamily="18" charset="0"/>
              </a:rPr>
              <a:t>(1961), Ihab Hassan addresses the “</a:t>
            </a:r>
            <a:r>
              <a:rPr lang="x-none" sz="2800" b="1" dirty="0">
                <a:solidFill>
                  <a:srgbClr val="FF0000"/>
                </a:solidFill>
                <a:effectLst/>
                <a:latin typeface="Times New Roman" panose="02020603050405020304" pitchFamily="18" charset="0"/>
                <a:ea typeface="Times New Roman" panose="02020603050405020304" pitchFamily="18" charset="0"/>
              </a:rPr>
              <a:t>encounter between a “vision of innocence and the reality of guilt</a:t>
            </a:r>
            <a:r>
              <a:rPr lang="x-none" sz="2800" b="1" dirty="0">
                <a:effectLst/>
                <a:latin typeface="Times New Roman" panose="02020603050405020304" pitchFamily="18" charset="0"/>
                <a:ea typeface="Times New Roman" panose="02020603050405020304" pitchFamily="18" charset="0"/>
              </a:rPr>
              <a:t>” in Salinger’s work (260</a:t>
            </a:r>
            <a:r>
              <a:rPr lang="x-none" sz="2800" b="1" dirty="0">
                <a:effectLst/>
              </a:rPr>
              <a:t> </a:t>
            </a:r>
            <a:endParaRPr lang="x-none" sz="2800" b="1" dirty="0"/>
          </a:p>
        </p:txBody>
      </p:sp>
    </p:spTree>
    <p:extLst>
      <p:ext uri="{BB962C8B-B14F-4D97-AF65-F5344CB8AC3E}">
        <p14:creationId xmlns:p14="http://schemas.microsoft.com/office/powerpoint/2010/main" val="19293380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3">
            <a:extLst>
              <a:ext uri="{FF2B5EF4-FFF2-40B4-BE49-F238E27FC236}">
                <a16:creationId xmlns:a16="http://schemas.microsoft.com/office/drawing/2014/main" id="{2A0E4E09-FC02-4ADC-951A-3FFA90B6FE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CC0C6D-1A97-FC40-A32A-79B927956502}"/>
              </a:ext>
            </a:extLst>
          </p:cNvPr>
          <p:cNvSpPr>
            <a:spLocks noGrp="1"/>
          </p:cNvSpPr>
          <p:nvPr>
            <p:ph type="title"/>
          </p:nvPr>
        </p:nvSpPr>
        <p:spPr>
          <a:xfrm>
            <a:off x="6550924" y="685800"/>
            <a:ext cx="4920019" cy="2021553"/>
          </a:xfrm>
        </p:spPr>
        <p:txBody>
          <a:bodyPr>
            <a:normAutofit/>
          </a:bodyPr>
          <a:lstStyle/>
          <a:p>
            <a:r>
              <a:rPr lang="x-none" dirty="0">
                <a:solidFill>
                  <a:schemeClr val="accent1">
                    <a:lumMod val="60000"/>
                    <a:lumOff val="40000"/>
                  </a:schemeClr>
                </a:solidFill>
              </a:rPr>
              <a:t>Nine Stories </a:t>
            </a:r>
          </a:p>
        </p:txBody>
      </p:sp>
      <p:sp>
        <p:nvSpPr>
          <p:cNvPr id="13" name="Freeform: Shape 15">
            <a:extLst>
              <a:ext uri="{FF2B5EF4-FFF2-40B4-BE49-F238E27FC236}">
                <a16:creationId xmlns:a16="http://schemas.microsoft.com/office/drawing/2014/main" id="{9453FF84-60C1-4EA8-B49B-1B8C2D0C5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
            <a:ext cx="5859484" cy="6857997"/>
          </a:xfrm>
          <a:custGeom>
            <a:avLst/>
            <a:gdLst>
              <a:gd name="connsiteX0" fmla="*/ 3198825 w 5859484"/>
              <a:gd name="connsiteY0" fmla="*/ 0 h 6857997"/>
              <a:gd name="connsiteX1" fmla="*/ 3962351 w 5859484"/>
              <a:gd name="connsiteY1" fmla="*/ 0 h 6857997"/>
              <a:gd name="connsiteX2" fmla="*/ 4129776 w 5859484"/>
              <a:gd name="connsiteY2" fmla="*/ 128761 h 6857997"/>
              <a:gd name="connsiteX3" fmla="*/ 5859484 w 5859484"/>
              <a:gd name="connsiteY3" fmla="*/ 3718209 h 6857997"/>
              <a:gd name="connsiteX4" fmla="*/ 4624700 w 5859484"/>
              <a:gd name="connsiteY4" fmla="*/ 6845880 h 6857997"/>
              <a:gd name="connsiteX5" fmla="*/ 4612896 w 5859484"/>
              <a:gd name="connsiteY5" fmla="*/ 6857997 h 6857997"/>
              <a:gd name="connsiteX6" fmla="*/ 4017658 w 5859484"/>
              <a:gd name="connsiteY6" fmla="*/ 6857997 h 6857997"/>
              <a:gd name="connsiteX7" fmla="*/ 4173230 w 5859484"/>
              <a:gd name="connsiteY7" fmla="*/ 6719623 h 6857997"/>
              <a:gd name="connsiteX8" fmla="*/ 5443583 w 5859484"/>
              <a:gd name="connsiteY8" fmla="*/ 3718209 h 6857997"/>
              <a:gd name="connsiteX9" fmla="*/ 3355352 w 5859484"/>
              <a:gd name="connsiteY9" fmla="*/ 88079 h 6857997"/>
              <a:gd name="connsiteX10" fmla="*/ 0 w 5859484"/>
              <a:gd name="connsiteY10" fmla="*/ 0 h 6857997"/>
              <a:gd name="connsiteX11" fmla="*/ 2941255 w 5859484"/>
              <a:gd name="connsiteY11" fmla="*/ 0 h 6857997"/>
              <a:gd name="connsiteX12" fmla="*/ 3117080 w 5859484"/>
              <a:gd name="connsiteY12" fmla="*/ 88129 h 6857997"/>
              <a:gd name="connsiteX13" fmla="*/ 5324754 w 5859484"/>
              <a:gd name="connsiteY13" fmla="*/ 3718209 h 6857997"/>
              <a:gd name="connsiteX14" fmla="*/ 4089206 w 5859484"/>
              <a:gd name="connsiteY14" fmla="*/ 6637392 h 6857997"/>
              <a:gd name="connsiteX15" fmla="*/ 3841183 w 5859484"/>
              <a:gd name="connsiteY15" fmla="*/ 6857997 h 6857997"/>
              <a:gd name="connsiteX16" fmla="*/ 0 w 5859484"/>
              <a:gd name="connsiteY16" fmla="*/ 6857997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859484" h="6857997">
                <a:moveTo>
                  <a:pt x="3198825" y="0"/>
                </a:moveTo>
                <a:lnTo>
                  <a:pt x="3962351" y="0"/>
                </a:lnTo>
                <a:lnTo>
                  <a:pt x="4129776" y="128761"/>
                </a:lnTo>
                <a:cubicBezTo>
                  <a:pt x="5186152" y="981944"/>
                  <a:pt x="5859484" y="2273123"/>
                  <a:pt x="5859484" y="3718209"/>
                </a:cubicBezTo>
                <a:cubicBezTo>
                  <a:pt x="5859484" y="4922447"/>
                  <a:pt x="5391893" y="6019805"/>
                  <a:pt x="4624700" y="6845880"/>
                </a:cubicBezTo>
                <a:lnTo>
                  <a:pt x="4612896" y="6857997"/>
                </a:lnTo>
                <a:lnTo>
                  <a:pt x="4017658" y="6857997"/>
                </a:lnTo>
                <a:lnTo>
                  <a:pt x="4173230" y="6719623"/>
                </a:lnTo>
                <a:cubicBezTo>
                  <a:pt x="4958119" y="5951494"/>
                  <a:pt x="5443583" y="4890334"/>
                  <a:pt x="5443583" y="3718209"/>
                </a:cubicBezTo>
                <a:cubicBezTo>
                  <a:pt x="5443583" y="2179795"/>
                  <a:pt x="4607295" y="832535"/>
                  <a:pt x="3355352" y="88079"/>
                </a:cubicBezTo>
                <a:close/>
                <a:moveTo>
                  <a:pt x="0" y="0"/>
                </a:moveTo>
                <a:lnTo>
                  <a:pt x="2941255" y="0"/>
                </a:lnTo>
                <a:lnTo>
                  <a:pt x="3117080" y="88129"/>
                </a:lnTo>
                <a:cubicBezTo>
                  <a:pt x="4432070" y="787221"/>
                  <a:pt x="5324754" y="2150692"/>
                  <a:pt x="5324754" y="3718209"/>
                </a:cubicBezTo>
                <a:cubicBezTo>
                  <a:pt x="5324754" y="4858221"/>
                  <a:pt x="4852591" y="5890308"/>
                  <a:pt x="4089206" y="6637392"/>
                </a:cubicBezTo>
                <a:lnTo>
                  <a:pt x="3841183" y="6857997"/>
                </a:lnTo>
                <a:lnTo>
                  <a:pt x="0" y="6857997"/>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Content Placeholder 8">
            <a:extLst>
              <a:ext uri="{FF2B5EF4-FFF2-40B4-BE49-F238E27FC236}">
                <a16:creationId xmlns:a16="http://schemas.microsoft.com/office/drawing/2014/main" id="{17E6AB19-02DB-447E-9D08-E2A8E182A0A9}"/>
              </a:ext>
            </a:extLst>
          </p:cNvPr>
          <p:cNvSpPr>
            <a:spLocks noGrp="1"/>
          </p:cNvSpPr>
          <p:nvPr>
            <p:ph idx="1"/>
          </p:nvPr>
        </p:nvSpPr>
        <p:spPr>
          <a:xfrm>
            <a:off x="6007100" y="2927444"/>
            <a:ext cx="5463843" cy="3244755"/>
          </a:xfrm>
        </p:spPr>
        <p:txBody>
          <a:bodyPr>
            <a:normAutofit/>
          </a:bodyPr>
          <a:lstStyle/>
          <a:p>
            <a:pPr indent="0" fontAlgn="base">
              <a:buNone/>
            </a:pPr>
            <a:r>
              <a:rPr lang="x-none" sz="2400" dirty="0">
                <a:effectLst/>
                <a:latin typeface="Times New Roman" panose="02020603050405020304" pitchFamily="18" charset="0"/>
                <a:ea typeface="Times New Roman" panose="02020603050405020304" pitchFamily="18" charset="0"/>
              </a:rPr>
              <a:t>It  is only through the opposition between child and adult; innocence and corruption that we are able to read </a:t>
            </a:r>
            <a:r>
              <a:rPr lang="x-none" sz="2400" i="1" dirty="0">
                <a:effectLst/>
                <a:latin typeface="Times New Roman" panose="02020603050405020304" pitchFamily="18" charset="0"/>
                <a:ea typeface="Times New Roman" panose="02020603050405020304" pitchFamily="18" charset="0"/>
              </a:rPr>
              <a:t>Nine Stories</a:t>
            </a:r>
            <a:r>
              <a:rPr lang="x-none" sz="2400" dirty="0">
                <a:effectLst/>
                <a:latin typeface="Times New Roman" panose="02020603050405020304" pitchFamily="18" charset="0"/>
                <a:ea typeface="Times New Roman" panose="02020603050405020304" pitchFamily="18" charset="0"/>
              </a:rPr>
              <a:t> as a collection of war memories navigated through the eye of the child.  </a:t>
            </a:r>
          </a:p>
          <a:p>
            <a:endParaRPr lang="en-US" sz="2400" b="1" i="1" dirty="0">
              <a:solidFill>
                <a:schemeClr val="tx1">
                  <a:lumMod val="9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52024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A9F01-8C38-2A45-9CF6-AE1A97C2559B}"/>
              </a:ext>
            </a:extLst>
          </p:cNvPr>
          <p:cNvSpPr>
            <a:spLocks noGrp="1"/>
          </p:cNvSpPr>
          <p:nvPr>
            <p:ph type="title"/>
          </p:nvPr>
        </p:nvSpPr>
        <p:spPr/>
        <p:txBody>
          <a:bodyPr/>
          <a:lstStyle/>
          <a:p>
            <a:r>
              <a:rPr lang="en-US" dirty="0">
                <a:solidFill>
                  <a:srgbClr val="FF0000"/>
                </a:solidFill>
              </a:rPr>
              <a:t> </a:t>
            </a:r>
            <a:endParaRPr lang="x-none" dirty="0">
              <a:solidFill>
                <a:srgbClr val="FF0000"/>
              </a:solidFill>
            </a:endParaRPr>
          </a:p>
        </p:txBody>
      </p:sp>
      <p:sp>
        <p:nvSpPr>
          <p:cNvPr id="3" name="Content Placeholder 2">
            <a:extLst>
              <a:ext uri="{FF2B5EF4-FFF2-40B4-BE49-F238E27FC236}">
                <a16:creationId xmlns:a16="http://schemas.microsoft.com/office/drawing/2014/main" id="{EBBAF58A-CA12-B040-A097-B289722244C1}"/>
              </a:ext>
            </a:extLst>
          </p:cNvPr>
          <p:cNvSpPr>
            <a:spLocks noGrp="1"/>
          </p:cNvSpPr>
          <p:nvPr>
            <p:ph idx="1"/>
          </p:nvPr>
        </p:nvSpPr>
        <p:spPr>
          <a:xfrm>
            <a:off x="723525" y="861782"/>
            <a:ext cx="10058400" cy="4961501"/>
          </a:xfrm>
        </p:spPr>
        <p:txBody>
          <a:bodyPr>
            <a:noAutofit/>
          </a:bodyPr>
          <a:lstStyle/>
          <a:p>
            <a:r>
              <a:rPr lang="x-none" sz="2800" dirty="0">
                <a:effectLst/>
                <a:latin typeface="Times New Roman" panose="02020603050405020304" pitchFamily="18" charset="0"/>
                <a:ea typeface="Times New Roman" panose="02020603050405020304" pitchFamily="18" charset="0"/>
              </a:rPr>
              <a:t>In </a:t>
            </a:r>
            <a:r>
              <a:rPr lang="x-none" sz="2800" i="1" dirty="0">
                <a:effectLst/>
                <a:latin typeface="Times New Roman" panose="02020603050405020304" pitchFamily="18" charset="0"/>
                <a:ea typeface="Times New Roman" panose="02020603050405020304" pitchFamily="18" charset="0"/>
              </a:rPr>
              <a:t>Nine Stories</a:t>
            </a:r>
            <a:r>
              <a:rPr lang="x-none" sz="2800" dirty="0">
                <a:effectLst/>
                <a:latin typeface="Times New Roman" panose="02020603050405020304" pitchFamily="18" charset="0"/>
                <a:ea typeface="Times New Roman" panose="02020603050405020304" pitchFamily="18" charset="0"/>
              </a:rPr>
              <a:t>, there are children living the post-World War Two milieu. </a:t>
            </a:r>
          </a:p>
          <a:p>
            <a:r>
              <a:rPr lang="x-none" sz="2800" dirty="0">
                <a:effectLst/>
                <a:latin typeface="Times New Roman" panose="02020603050405020304" pitchFamily="18" charset="0"/>
                <a:ea typeface="Times New Roman" panose="02020603050405020304" pitchFamily="18" charset="0"/>
              </a:rPr>
              <a:t>“A Perfect Day for Bananafish,” </a:t>
            </a:r>
          </a:p>
          <a:p>
            <a:r>
              <a:rPr lang="x-none" sz="2800" dirty="0">
                <a:effectLst/>
                <a:latin typeface="Times New Roman" panose="02020603050405020304" pitchFamily="18" charset="0"/>
                <a:ea typeface="Times New Roman" panose="02020603050405020304" pitchFamily="18" charset="0"/>
              </a:rPr>
              <a:t>“For Esme with Love and Squalor,” </a:t>
            </a:r>
          </a:p>
          <a:p>
            <a:r>
              <a:rPr lang="x-none" sz="2800" dirty="0">
                <a:effectLst/>
                <a:latin typeface="Times New Roman" panose="02020603050405020304" pitchFamily="18" charset="0"/>
                <a:ea typeface="Times New Roman" panose="02020603050405020304" pitchFamily="18" charset="0"/>
              </a:rPr>
              <a:t>“The Laughing Man,” </a:t>
            </a:r>
          </a:p>
          <a:p>
            <a:r>
              <a:rPr lang="x-none" sz="2800" dirty="0">
                <a:effectLst/>
                <a:latin typeface="Times New Roman" panose="02020603050405020304" pitchFamily="18" charset="0"/>
                <a:ea typeface="Times New Roman" panose="02020603050405020304" pitchFamily="18" charset="0"/>
              </a:rPr>
              <a:t>“Teddy”</a:t>
            </a:r>
          </a:p>
          <a:p>
            <a:r>
              <a:rPr lang="x-none" sz="2800" dirty="0">
                <a:effectLst/>
                <a:latin typeface="Times New Roman" panose="02020603050405020304" pitchFamily="18" charset="0"/>
                <a:ea typeface="Times New Roman" panose="02020603050405020304" pitchFamily="18" charset="0"/>
              </a:rPr>
              <a:t> “Uncle Wiggley” </a:t>
            </a:r>
          </a:p>
          <a:p>
            <a:pPr marL="0" indent="0">
              <a:buNone/>
            </a:pPr>
            <a:r>
              <a:rPr lang="en-US" sz="2800" dirty="0">
                <a:effectLst/>
                <a:latin typeface="Times New Roman" panose="02020603050405020304" pitchFamily="18" charset="0"/>
                <a:ea typeface="Times New Roman" panose="02020603050405020304" pitchFamily="18" charset="0"/>
              </a:rPr>
              <a:t>A</a:t>
            </a:r>
            <a:r>
              <a:rPr lang="x-none" sz="2800" dirty="0">
                <a:effectLst/>
                <a:latin typeface="Times New Roman" panose="02020603050405020304" pitchFamily="18" charset="0"/>
                <a:ea typeface="Times New Roman" panose="02020603050405020304" pitchFamily="18" charset="0"/>
              </a:rPr>
              <a:t>ll these stories feature children who function as barometer to measure the desperation and devastation in the post-war years</a:t>
            </a:r>
            <a:r>
              <a:rPr lang="x-none" sz="2800" dirty="0">
                <a:effectLst/>
              </a:rPr>
              <a:t> </a:t>
            </a:r>
          </a:p>
          <a:p>
            <a:endParaRPr lang="x-none" sz="2800" dirty="0"/>
          </a:p>
        </p:txBody>
      </p:sp>
    </p:spTree>
    <p:extLst>
      <p:ext uri="{BB962C8B-B14F-4D97-AF65-F5344CB8AC3E}">
        <p14:creationId xmlns:p14="http://schemas.microsoft.com/office/powerpoint/2010/main" val="3556140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97387-E5CE-795F-FD54-0C6BBB9DF15B}"/>
              </a:ext>
            </a:extLst>
          </p:cNvPr>
          <p:cNvSpPr>
            <a:spLocks noGrp="1"/>
          </p:cNvSpPr>
          <p:nvPr>
            <p:ph type="title"/>
          </p:nvPr>
        </p:nvSpPr>
        <p:spPr>
          <a:xfrm>
            <a:off x="180474" y="484632"/>
            <a:ext cx="10947774" cy="1609344"/>
          </a:xfrm>
        </p:spPr>
        <p:txBody>
          <a:bodyPr>
            <a:normAutofit/>
          </a:bodyPr>
          <a:lstStyle/>
          <a:p>
            <a:r>
              <a:rPr lang="x-none" sz="4800" b="1" dirty="0">
                <a:solidFill>
                  <a:srgbClr val="FF0000"/>
                </a:solidFill>
                <a:effectLst/>
                <a:latin typeface="Times New Roman" panose="02020603050405020304" pitchFamily="18" charset="0"/>
                <a:ea typeface="Times New Roman" panose="02020603050405020304" pitchFamily="18" charset="0"/>
              </a:rPr>
              <a:t>A Perfect Day for Bananafish</a:t>
            </a:r>
            <a:endParaRPr lang="x-none" sz="4800" b="1" dirty="0">
              <a:solidFill>
                <a:srgbClr val="FF0000"/>
              </a:solidFill>
            </a:endParaRPr>
          </a:p>
        </p:txBody>
      </p:sp>
      <p:sp>
        <p:nvSpPr>
          <p:cNvPr id="3" name="Content Placeholder 2">
            <a:extLst>
              <a:ext uri="{FF2B5EF4-FFF2-40B4-BE49-F238E27FC236}">
                <a16:creationId xmlns:a16="http://schemas.microsoft.com/office/drawing/2014/main" id="{A3E55614-F489-5F15-3037-359C006E77E4}"/>
              </a:ext>
            </a:extLst>
          </p:cNvPr>
          <p:cNvSpPr>
            <a:spLocks noGrp="1"/>
          </p:cNvSpPr>
          <p:nvPr>
            <p:ph idx="1"/>
          </p:nvPr>
        </p:nvSpPr>
        <p:spPr>
          <a:xfrm>
            <a:off x="829217" y="1688271"/>
            <a:ext cx="10058400" cy="5037381"/>
          </a:xfrm>
        </p:spPr>
        <p:txBody>
          <a:bodyPr>
            <a:noAutofit/>
          </a:bodyPr>
          <a:lstStyle/>
          <a:p>
            <a:r>
              <a:rPr lang="x-none" sz="2800" b="1" dirty="0">
                <a:effectLst/>
                <a:latin typeface="Times New Roman" panose="02020603050405020304" pitchFamily="18" charset="0"/>
                <a:ea typeface="Times New Roman" panose="02020603050405020304" pitchFamily="18" charset="0"/>
              </a:rPr>
              <a:t>the collection opens with the suicide story of  Seymour Glass in “A Perfect Day for Bananafish” after his brief encounter with a child, Sybil. The story makes a strong statement about the role of the child to create clarity in protagonists who experienced the atrocities of war</a:t>
            </a:r>
            <a:r>
              <a:rPr lang="x-none" sz="2800" b="1" dirty="0">
                <a:effectLst/>
              </a:rPr>
              <a:t> </a:t>
            </a:r>
          </a:p>
          <a:p>
            <a:endParaRPr lang="x-none" sz="2800" b="1" dirty="0"/>
          </a:p>
          <a:p>
            <a:r>
              <a:rPr lang="x-none" sz="2800" b="1" dirty="0">
                <a:effectLst/>
                <a:latin typeface="Times New Roman" panose="02020603050405020304" pitchFamily="18" charset="0"/>
                <a:ea typeface="Times New Roman" panose="02020603050405020304" pitchFamily="18" charset="0"/>
              </a:rPr>
              <a:t>It  tells the story of the last day of Seymour’s life when he spends the day on the beach with a young girl, Sybil Carpenter, avoiding his wife in the hotel room, before returning to his hotel room and killing himself. </a:t>
            </a:r>
            <a:endParaRPr lang="x-none" sz="2800" b="1" dirty="0"/>
          </a:p>
        </p:txBody>
      </p:sp>
    </p:spTree>
    <p:extLst>
      <p:ext uri="{BB962C8B-B14F-4D97-AF65-F5344CB8AC3E}">
        <p14:creationId xmlns:p14="http://schemas.microsoft.com/office/powerpoint/2010/main" val="4270770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E4EF3-090B-2DA4-C8FC-3E3F285191D5}"/>
              </a:ext>
            </a:extLst>
          </p:cNvPr>
          <p:cNvSpPr>
            <a:spLocks noGrp="1"/>
          </p:cNvSpPr>
          <p:nvPr>
            <p:ph type="title"/>
          </p:nvPr>
        </p:nvSpPr>
        <p:spPr>
          <a:xfrm>
            <a:off x="1063752" y="0"/>
            <a:ext cx="10058400" cy="1609344"/>
          </a:xfrm>
        </p:spPr>
        <p:txBody>
          <a:bodyPr>
            <a:normAutofit/>
          </a:bodyPr>
          <a:lstStyle/>
          <a:p>
            <a:r>
              <a:rPr lang="x-none" sz="4400" b="1" dirty="0">
                <a:solidFill>
                  <a:srgbClr val="FF0000"/>
                </a:solidFill>
                <a:effectLst/>
                <a:latin typeface="Times New Roman" panose="02020603050405020304" pitchFamily="18" charset="0"/>
                <a:ea typeface="Times New Roman" panose="02020603050405020304" pitchFamily="18" charset="0"/>
              </a:rPr>
              <a:t>A Perfect Day for Bananafish</a:t>
            </a:r>
            <a:endParaRPr lang="x-none" sz="4400" b="1" dirty="0"/>
          </a:p>
        </p:txBody>
      </p:sp>
      <p:sp>
        <p:nvSpPr>
          <p:cNvPr id="3" name="Content Placeholder 2">
            <a:extLst>
              <a:ext uri="{FF2B5EF4-FFF2-40B4-BE49-F238E27FC236}">
                <a16:creationId xmlns:a16="http://schemas.microsoft.com/office/drawing/2014/main" id="{0122D5F2-5584-569A-0516-C9CF3831D829}"/>
              </a:ext>
            </a:extLst>
          </p:cNvPr>
          <p:cNvSpPr>
            <a:spLocks noGrp="1"/>
          </p:cNvSpPr>
          <p:nvPr>
            <p:ph idx="1"/>
          </p:nvPr>
        </p:nvSpPr>
        <p:spPr>
          <a:xfrm>
            <a:off x="1063752" y="1090783"/>
            <a:ext cx="10058400" cy="5767217"/>
          </a:xfrm>
        </p:spPr>
        <p:txBody>
          <a:bodyPr>
            <a:noAutofit/>
          </a:bodyPr>
          <a:lstStyle/>
          <a:p>
            <a:r>
              <a:rPr lang="x-none" sz="2800" b="1" dirty="0">
                <a:effectLst/>
                <a:latin typeface="Times New Roman" panose="02020603050405020304" pitchFamily="18" charset="0"/>
                <a:ea typeface="Times New Roman" panose="02020603050405020304" pitchFamily="18" charset="0"/>
              </a:rPr>
              <a:t>The story presents the post-war setting and mood that sets the tone of the collection of short stories as a whole, and at the same time establi</a:t>
            </a:r>
          </a:p>
          <a:p>
            <a:r>
              <a:rPr lang="x-none" sz="2800" b="1" dirty="0">
                <a:effectLst/>
                <a:latin typeface="Times New Roman" panose="02020603050405020304" pitchFamily="18" charset="0"/>
                <a:ea typeface="Times New Roman" panose="02020603050405020304" pitchFamily="18" charset="0"/>
              </a:rPr>
              <a:t>The story captures the effects of the war through situating the soldier protagonist against the witty, funny and intelligent child. Using short, almost objective language the story shows the connection between war and memories on the one hand, and the role of the child, on the other. </a:t>
            </a:r>
          </a:p>
          <a:p>
            <a:endParaRPr lang="x-none" sz="2800" b="1" dirty="0">
              <a:latin typeface="Times New Roman" panose="02020603050405020304" pitchFamily="18" charset="0"/>
              <a:ea typeface="Times New Roman" panose="02020603050405020304" pitchFamily="18" charset="0"/>
            </a:endParaRPr>
          </a:p>
          <a:p>
            <a:r>
              <a:rPr lang="x-none" sz="2800" b="1" dirty="0">
                <a:effectLst/>
                <a:latin typeface="Times New Roman" panose="02020603050405020304" pitchFamily="18" charset="0"/>
                <a:ea typeface="Times New Roman" panose="02020603050405020304" pitchFamily="18" charset="0"/>
              </a:rPr>
              <a:t>More than anything “A Perfect Day” establishes the war as a memory, a traumatic one that shapes the male protagonist and causes the shocking ending of the story.</a:t>
            </a:r>
            <a:r>
              <a:rPr lang="x-none" sz="2800" b="1" dirty="0">
                <a:effectLst/>
              </a:rPr>
              <a:t> </a:t>
            </a:r>
            <a:r>
              <a:rPr lang="x-none" sz="2800" b="1" dirty="0">
                <a:effectLst/>
                <a:latin typeface="Times New Roman" panose="02020603050405020304" pitchFamily="18" charset="0"/>
                <a:ea typeface="Times New Roman" panose="02020603050405020304" pitchFamily="18" charset="0"/>
              </a:rPr>
              <a:t>shes the significant role of the child in the narratives</a:t>
            </a:r>
            <a:r>
              <a:rPr lang="x-none" sz="2800" b="1" dirty="0">
                <a:effectLst/>
              </a:rPr>
              <a:t> </a:t>
            </a:r>
            <a:endParaRPr lang="x-none" sz="2800" b="1" dirty="0"/>
          </a:p>
        </p:txBody>
      </p:sp>
    </p:spTree>
    <p:extLst>
      <p:ext uri="{BB962C8B-B14F-4D97-AF65-F5344CB8AC3E}">
        <p14:creationId xmlns:p14="http://schemas.microsoft.com/office/powerpoint/2010/main" val="1122066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D31A0-F793-1066-3DE7-BA0A10226B8D}"/>
              </a:ext>
            </a:extLst>
          </p:cNvPr>
          <p:cNvSpPr>
            <a:spLocks noGrp="1"/>
          </p:cNvSpPr>
          <p:nvPr>
            <p:ph type="title"/>
          </p:nvPr>
        </p:nvSpPr>
        <p:spPr/>
        <p:txBody>
          <a:bodyPr>
            <a:normAutofit/>
          </a:bodyPr>
          <a:lstStyle/>
          <a:p>
            <a:r>
              <a:rPr lang="x-none" sz="4000" b="1" dirty="0">
                <a:solidFill>
                  <a:srgbClr val="FF0000"/>
                </a:solidFill>
                <a:effectLst/>
                <a:latin typeface="Times New Roman" panose="02020603050405020304" pitchFamily="18" charset="0"/>
                <a:ea typeface="Times New Roman" panose="02020603050405020304" pitchFamily="18" charset="0"/>
              </a:rPr>
              <a:t>“For Esmé—with Love and Squalor”</a:t>
            </a:r>
            <a:r>
              <a:rPr lang="x-none" sz="4000" dirty="0">
                <a:solidFill>
                  <a:srgbClr val="FF0000"/>
                </a:solidFill>
                <a:effectLst/>
                <a:latin typeface="Times New Roman" panose="02020603050405020304" pitchFamily="18" charset="0"/>
                <a:ea typeface="Times New Roman" panose="02020603050405020304" pitchFamily="18" charset="0"/>
              </a:rPr>
              <a:t> </a:t>
            </a:r>
            <a:endParaRPr lang="x-none" sz="4000" dirty="0">
              <a:solidFill>
                <a:srgbClr val="FF0000"/>
              </a:solidFill>
            </a:endParaRPr>
          </a:p>
        </p:txBody>
      </p:sp>
      <p:sp>
        <p:nvSpPr>
          <p:cNvPr id="3" name="Content Placeholder 2">
            <a:extLst>
              <a:ext uri="{FF2B5EF4-FFF2-40B4-BE49-F238E27FC236}">
                <a16:creationId xmlns:a16="http://schemas.microsoft.com/office/drawing/2014/main" id="{37AF8D24-78B8-843F-9749-44E17863E19D}"/>
              </a:ext>
            </a:extLst>
          </p:cNvPr>
          <p:cNvSpPr>
            <a:spLocks noGrp="1"/>
          </p:cNvSpPr>
          <p:nvPr>
            <p:ph idx="1"/>
          </p:nvPr>
        </p:nvSpPr>
        <p:spPr>
          <a:xfrm>
            <a:off x="1063752" y="1856712"/>
            <a:ext cx="10058400" cy="4772687"/>
          </a:xfrm>
        </p:spPr>
        <p:txBody>
          <a:bodyPr>
            <a:noAutofit/>
          </a:bodyPr>
          <a:lstStyle/>
          <a:p>
            <a:r>
              <a:rPr lang="x-none" sz="2400" dirty="0">
                <a:effectLst/>
                <a:latin typeface="Times New Roman" panose="02020603050405020304" pitchFamily="18" charset="0"/>
                <a:ea typeface="Times New Roman" panose="02020603050405020304" pitchFamily="18" charset="0"/>
              </a:rPr>
              <a:t>Named as "one of the greatest stories of the last decade” "For Esme-with Love and Squalor” revolves aro</a:t>
            </a:r>
          </a:p>
          <a:p>
            <a:r>
              <a:rPr lang="x-none" sz="2400" dirty="0">
                <a:effectLst/>
                <a:latin typeface="Times New Roman" panose="02020603050405020304" pitchFamily="18" charset="0"/>
                <a:ea typeface="Times New Roman" panose="02020603050405020304" pitchFamily="18" charset="0"/>
              </a:rPr>
              <a:t>The story is told in three parts: </a:t>
            </a:r>
          </a:p>
          <a:p>
            <a:pPr lvl="1"/>
            <a:r>
              <a:rPr lang="x-none" sz="2400" dirty="0">
                <a:effectLst/>
                <a:latin typeface="Times New Roman" panose="02020603050405020304" pitchFamily="18" charset="0"/>
                <a:ea typeface="Times New Roman" panose="02020603050405020304" pitchFamily="18" charset="0"/>
              </a:rPr>
              <a:t>At the start, we learn that the narrator, a solider five years after the World War Two (we learn his name is  Sargent X later) declines a wedding invitation in England. </a:t>
            </a:r>
          </a:p>
          <a:p>
            <a:pPr lvl="1"/>
            <a:r>
              <a:rPr lang="x-none" sz="2400" dirty="0">
                <a:effectLst/>
                <a:latin typeface="Times New Roman" panose="02020603050405020304" pitchFamily="18" charset="0"/>
                <a:ea typeface="Times New Roman" panose="02020603050405020304" pitchFamily="18" charset="0"/>
              </a:rPr>
              <a:t>Later we learn that the letter is from Esmé, the titular character and the female protagonist. </a:t>
            </a:r>
          </a:p>
          <a:p>
            <a:pPr lvl="1"/>
            <a:r>
              <a:rPr lang="x-none" sz="2400" dirty="0">
                <a:effectLst/>
                <a:latin typeface="Times New Roman" panose="02020603050405020304" pitchFamily="18" charset="0"/>
                <a:ea typeface="Times New Roman" panose="02020603050405020304" pitchFamily="18" charset="0"/>
              </a:rPr>
              <a:t>The story then shifts back in time to the past in England to the evening of the invasion of Normandy during World War Two. This is when we see the brief meeting between the narrator and Esmé, a thirteen-year-old who lost her parents in the war. und a soldier and his relationship with a young girl, Esme. </a:t>
            </a:r>
            <a:endParaRPr lang="x-none" sz="2400" dirty="0"/>
          </a:p>
        </p:txBody>
      </p:sp>
    </p:spTree>
    <p:extLst>
      <p:ext uri="{BB962C8B-B14F-4D97-AF65-F5344CB8AC3E}">
        <p14:creationId xmlns:p14="http://schemas.microsoft.com/office/powerpoint/2010/main" val="3539525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AC6F3-5346-6EF2-8550-1E06B3288C97}"/>
              </a:ext>
            </a:extLst>
          </p:cNvPr>
          <p:cNvSpPr>
            <a:spLocks noGrp="1"/>
          </p:cNvSpPr>
          <p:nvPr>
            <p:ph type="title"/>
          </p:nvPr>
        </p:nvSpPr>
        <p:spPr/>
        <p:txBody>
          <a:bodyPr>
            <a:normAutofit/>
          </a:bodyPr>
          <a:lstStyle/>
          <a:p>
            <a:r>
              <a:rPr lang="x-none" sz="3600" b="1" dirty="0">
                <a:solidFill>
                  <a:srgbClr val="FF0000"/>
                </a:solidFill>
                <a:effectLst/>
                <a:latin typeface="Times New Roman" panose="02020603050405020304" pitchFamily="18" charset="0"/>
                <a:ea typeface="Times New Roman" panose="02020603050405020304" pitchFamily="18" charset="0"/>
              </a:rPr>
              <a:t>“For Esmé—with Love and Squalor”</a:t>
            </a:r>
            <a:r>
              <a:rPr lang="x-none" sz="3600" dirty="0">
                <a:solidFill>
                  <a:srgbClr val="FF0000"/>
                </a:solidFill>
                <a:effectLst/>
                <a:latin typeface="Times New Roman" panose="02020603050405020304" pitchFamily="18" charset="0"/>
                <a:ea typeface="Times New Roman" panose="02020603050405020304" pitchFamily="18" charset="0"/>
              </a:rPr>
              <a:t> </a:t>
            </a:r>
            <a:endParaRPr lang="x-none" sz="3600" dirty="0"/>
          </a:p>
        </p:txBody>
      </p:sp>
      <p:sp>
        <p:nvSpPr>
          <p:cNvPr id="3" name="Content Placeholder 2">
            <a:extLst>
              <a:ext uri="{FF2B5EF4-FFF2-40B4-BE49-F238E27FC236}">
                <a16:creationId xmlns:a16="http://schemas.microsoft.com/office/drawing/2014/main" id="{0207A740-965B-EAB9-B785-289C7559CA98}"/>
              </a:ext>
            </a:extLst>
          </p:cNvPr>
          <p:cNvSpPr>
            <a:spLocks noGrp="1"/>
          </p:cNvSpPr>
          <p:nvPr>
            <p:ph idx="1"/>
          </p:nvPr>
        </p:nvSpPr>
        <p:spPr/>
        <p:txBody>
          <a:bodyPr>
            <a:normAutofit/>
          </a:bodyPr>
          <a:lstStyle/>
          <a:p>
            <a:r>
              <a:rPr lang="x-none" sz="2800" dirty="0">
                <a:effectLst/>
                <a:latin typeface="Times New Roman" panose="02020603050405020304" pitchFamily="18" charset="0"/>
                <a:ea typeface="Times New Roman" panose="02020603050405020304" pitchFamily="18" charset="0"/>
              </a:rPr>
              <a:t>Esmé asks the solider who was also a writer before the war, to write </a:t>
            </a:r>
            <a:r>
              <a:rPr lang="x-none" sz="2800" dirty="0">
                <a:solidFill>
                  <a:srgbClr val="FF0000"/>
                </a:solidFill>
                <a:effectLst/>
                <a:latin typeface="Times New Roman" panose="02020603050405020304" pitchFamily="18" charset="0"/>
                <a:ea typeface="Times New Roman" panose="02020603050405020304" pitchFamily="18" charset="0"/>
              </a:rPr>
              <a:t>a story of “love and squalor” </a:t>
            </a:r>
            <a:r>
              <a:rPr lang="x-none" sz="2800" dirty="0">
                <a:effectLst/>
                <a:latin typeface="Times New Roman" panose="02020603050405020304" pitchFamily="18" charset="0"/>
                <a:ea typeface="Times New Roman" panose="02020603050405020304" pitchFamily="18" charset="0"/>
              </a:rPr>
              <a:t>and tells him she hopes that he returns from the war with “all his faculties intact.” </a:t>
            </a:r>
          </a:p>
          <a:p>
            <a:r>
              <a:rPr lang="x-none" sz="2800" dirty="0">
                <a:effectLst/>
                <a:latin typeface="Times New Roman" panose="02020603050405020304" pitchFamily="18" charset="0"/>
                <a:ea typeface="Times New Roman" panose="02020603050405020304" pitchFamily="18" charset="0"/>
              </a:rPr>
              <a:t>The third and final section is set in Germany after the war and sees Sergeant X, who was discharged from a hospital due to “battle fatigue” receives a letter and a gift from Esmé and tries to attain hope of “again becoming a man with all his fac – with all his f-a-c-u-l-t-i-e-s intact.”</a:t>
            </a:r>
          </a:p>
          <a:p>
            <a:endParaRPr lang="x-none" sz="2800" dirty="0"/>
          </a:p>
        </p:txBody>
      </p:sp>
    </p:spTree>
    <p:extLst>
      <p:ext uri="{BB962C8B-B14F-4D97-AF65-F5344CB8AC3E}">
        <p14:creationId xmlns:p14="http://schemas.microsoft.com/office/powerpoint/2010/main" val="24796691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6E02B-6363-E240-3BB7-0B973AF6B2AC}"/>
              </a:ext>
            </a:extLst>
          </p:cNvPr>
          <p:cNvSpPr>
            <a:spLocks noGrp="1"/>
          </p:cNvSpPr>
          <p:nvPr>
            <p:ph type="title"/>
          </p:nvPr>
        </p:nvSpPr>
        <p:spPr/>
        <p:txBody>
          <a:bodyPr>
            <a:normAutofit/>
          </a:bodyPr>
          <a:lstStyle/>
          <a:p>
            <a:r>
              <a:rPr lang="x-none" sz="3600" b="1" dirty="0">
                <a:solidFill>
                  <a:srgbClr val="FF0000"/>
                </a:solidFill>
                <a:effectLst/>
                <a:latin typeface="Times New Roman" panose="02020603050405020304" pitchFamily="18" charset="0"/>
                <a:ea typeface="Times New Roman" panose="02020603050405020304" pitchFamily="18" charset="0"/>
              </a:rPr>
              <a:t>“For Esmé—with Love and Squalor” </a:t>
            </a:r>
            <a:endParaRPr lang="x-none" sz="3600" b="1" dirty="0"/>
          </a:p>
        </p:txBody>
      </p:sp>
      <p:sp>
        <p:nvSpPr>
          <p:cNvPr id="3" name="Content Placeholder 2">
            <a:extLst>
              <a:ext uri="{FF2B5EF4-FFF2-40B4-BE49-F238E27FC236}">
                <a16:creationId xmlns:a16="http://schemas.microsoft.com/office/drawing/2014/main" id="{4861C40E-1AA4-F35B-8A69-598DB0450B86}"/>
              </a:ext>
            </a:extLst>
          </p:cNvPr>
          <p:cNvSpPr>
            <a:spLocks noGrp="1"/>
          </p:cNvSpPr>
          <p:nvPr>
            <p:ph idx="1"/>
          </p:nvPr>
        </p:nvSpPr>
        <p:spPr>
          <a:xfrm>
            <a:off x="1069848" y="2121408"/>
            <a:ext cx="10058400" cy="4736592"/>
          </a:xfrm>
        </p:spPr>
        <p:txBody>
          <a:bodyPr>
            <a:noAutofit/>
          </a:bodyPr>
          <a:lstStyle/>
          <a:p>
            <a:r>
              <a:rPr lang="x-none" sz="2400" dirty="0">
                <a:effectLst/>
                <a:latin typeface="Times New Roman" panose="02020603050405020304" pitchFamily="18" charset="0"/>
                <a:ea typeface="Times New Roman" panose="02020603050405020304" pitchFamily="18" charset="0"/>
              </a:rPr>
              <a:t>The </a:t>
            </a:r>
            <a:r>
              <a:rPr lang="x-none" sz="2400" dirty="0">
                <a:solidFill>
                  <a:srgbClr val="FF0000"/>
                </a:solidFill>
                <a:effectLst/>
                <a:latin typeface="Times New Roman" panose="02020603050405020304" pitchFamily="18" charset="0"/>
                <a:ea typeface="Times New Roman" panose="02020603050405020304" pitchFamily="18" charset="0"/>
              </a:rPr>
              <a:t>memory of the meeting between the Esme and the narrator</a:t>
            </a:r>
            <a:r>
              <a:rPr lang="x-none" sz="2400" dirty="0">
                <a:effectLst/>
                <a:latin typeface="Times New Roman" panose="02020603050405020304" pitchFamily="18" charset="0"/>
                <a:ea typeface="Times New Roman" panose="02020603050405020304" pitchFamily="18" charset="0"/>
              </a:rPr>
              <a:t> is the focal point of the story, </a:t>
            </a:r>
          </a:p>
          <a:p>
            <a:r>
              <a:rPr lang="x-none" sz="2400" dirty="0">
                <a:effectLst/>
                <a:latin typeface="Times New Roman" panose="02020603050405020304" pitchFamily="18" charset="0"/>
                <a:ea typeface="Times New Roman" panose="02020603050405020304" pitchFamily="18" charset="0"/>
              </a:rPr>
              <a:t>It </a:t>
            </a:r>
            <a:r>
              <a:rPr lang="x-none" sz="2400" dirty="0">
                <a:solidFill>
                  <a:srgbClr val="FF0000"/>
                </a:solidFill>
                <a:effectLst/>
                <a:latin typeface="Times New Roman" panose="02020603050405020304" pitchFamily="18" charset="0"/>
                <a:ea typeface="Times New Roman" panose="02020603050405020304" pitchFamily="18" charset="0"/>
              </a:rPr>
              <a:t>shows a time of innocence before the darkness and the horror of the war took over the narrator’s life.</a:t>
            </a:r>
          </a:p>
          <a:p>
            <a:r>
              <a:rPr lang="x-none" sz="2400" dirty="0">
                <a:effectLst/>
                <a:latin typeface="Times New Roman" panose="02020603050405020304" pitchFamily="18" charset="0"/>
                <a:ea typeface="Times New Roman" panose="02020603050405020304" pitchFamily="18" charset="0"/>
              </a:rPr>
              <a:t> It also reveals a unique and an innocent friendship between a child and a young man on the verge of leaving for the war.</a:t>
            </a:r>
          </a:p>
          <a:p>
            <a:r>
              <a:rPr lang="x-none" sz="2400" dirty="0">
                <a:effectLst/>
                <a:latin typeface="Times New Roman" panose="02020603050405020304" pitchFamily="18" charset="0"/>
                <a:ea typeface="Times New Roman" panose="02020603050405020304" pitchFamily="18" charset="0"/>
              </a:rPr>
              <a:t>Memory here serves as a means not only between past and present, but also between hope and despair; love and squalor. </a:t>
            </a:r>
          </a:p>
          <a:p>
            <a:r>
              <a:rPr lang="x-none" sz="2400" dirty="0">
                <a:effectLst/>
                <a:latin typeface="Times New Roman" panose="02020603050405020304" pitchFamily="18" charset="0"/>
                <a:ea typeface="Times New Roman" panose="02020603050405020304" pitchFamily="18" charset="0"/>
              </a:rPr>
              <a:t>Indeed the story </a:t>
            </a:r>
            <a:r>
              <a:rPr lang="x-none" sz="2400" dirty="0">
                <a:solidFill>
                  <a:srgbClr val="FF0000"/>
                </a:solidFill>
                <a:effectLst/>
                <a:latin typeface="Times New Roman" panose="02020603050405020304" pitchFamily="18" charset="0"/>
                <a:ea typeface="Times New Roman" panose="02020603050405020304" pitchFamily="18" charset="0"/>
              </a:rPr>
              <a:t>plays with dualities</a:t>
            </a:r>
            <a:r>
              <a:rPr lang="x-none" sz="2400" dirty="0">
                <a:effectLst/>
                <a:latin typeface="Times New Roman" panose="02020603050405020304" pitchFamily="18" charset="0"/>
                <a:ea typeface="Times New Roman" panose="02020603050405020304" pitchFamily="18" charset="0"/>
              </a:rPr>
              <a:t>, its very title is based on a duality, to furnish the complicated war milieu and at the same time diffuse the sharp distinctions between present and past; it all becomes blurry in the unreliable memory of the soldier</a:t>
            </a:r>
            <a:endParaRPr lang="x-none" sz="2400" dirty="0"/>
          </a:p>
        </p:txBody>
      </p:sp>
    </p:spTree>
    <p:extLst>
      <p:ext uri="{BB962C8B-B14F-4D97-AF65-F5344CB8AC3E}">
        <p14:creationId xmlns:p14="http://schemas.microsoft.com/office/powerpoint/2010/main" val="9132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289F-EFFA-044C-903B-59F384BBC9AF}"/>
              </a:ext>
            </a:extLst>
          </p:cNvPr>
          <p:cNvSpPr>
            <a:spLocks noGrp="1"/>
          </p:cNvSpPr>
          <p:nvPr>
            <p:ph type="title"/>
          </p:nvPr>
        </p:nvSpPr>
        <p:spPr>
          <a:xfrm>
            <a:off x="2875548" y="4364072"/>
            <a:ext cx="4543683" cy="1767141"/>
          </a:xfrm>
        </p:spPr>
        <p:txBody>
          <a:bodyPr>
            <a:normAutofit/>
          </a:bodyPr>
          <a:lstStyle/>
          <a:p>
            <a:pPr algn="r"/>
            <a:r>
              <a:rPr lang="en-US" dirty="0"/>
              <a:t>Salinger </a:t>
            </a:r>
            <a:endParaRPr lang="x-none" dirty="0"/>
          </a:p>
        </p:txBody>
      </p:sp>
      <p:pic>
        <p:nvPicPr>
          <p:cNvPr id="5" name="Picture 4" descr="A book cover with a variety of colors&#10;&#10;Description automatically generated with medium confidence">
            <a:extLst>
              <a:ext uri="{FF2B5EF4-FFF2-40B4-BE49-F238E27FC236}">
                <a16:creationId xmlns:a16="http://schemas.microsoft.com/office/drawing/2014/main" id="{8A30C707-C14D-E003-CDF5-6BEF692DF3DB}"/>
              </a:ext>
            </a:extLst>
          </p:cNvPr>
          <p:cNvPicPr>
            <a:picLocks noChangeAspect="1"/>
          </p:cNvPicPr>
          <p:nvPr/>
        </p:nvPicPr>
        <p:blipFill>
          <a:blip r:embed="rId2"/>
          <a:stretch>
            <a:fillRect/>
          </a:stretch>
        </p:blipFill>
        <p:spPr>
          <a:xfrm>
            <a:off x="1071564" y="879633"/>
            <a:ext cx="2958264" cy="4952979"/>
          </a:xfrm>
          <a:prstGeom prst="rect">
            <a:avLst/>
          </a:prstGeom>
        </p:spPr>
      </p:pic>
      <p:pic>
        <p:nvPicPr>
          <p:cNvPr id="7" name="Picture 6" descr="A row of tablet computers&#10;&#10;Description automatically generated">
            <a:extLst>
              <a:ext uri="{FF2B5EF4-FFF2-40B4-BE49-F238E27FC236}">
                <a16:creationId xmlns:a16="http://schemas.microsoft.com/office/drawing/2014/main" id="{948BB078-CCA4-7BED-1B73-EF8E1E6EB646}"/>
              </a:ext>
            </a:extLst>
          </p:cNvPr>
          <p:cNvPicPr>
            <a:picLocks noChangeAspect="1"/>
          </p:cNvPicPr>
          <p:nvPr/>
        </p:nvPicPr>
        <p:blipFill>
          <a:blip r:embed="rId3"/>
          <a:stretch>
            <a:fillRect/>
          </a:stretch>
        </p:blipFill>
        <p:spPr>
          <a:xfrm>
            <a:off x="6096000" y="883932"/>
            <a:ext cx="5241174" cy="3480140"/>
          </a:xfrm>
          <a:prstGeom prst="rect">
            <a:avLst/>
          </a:prstGeom>
        </p:spPr>
      </p:pic>
    </p:spTree>
    <p:extLst>
      <p:ext uri="{BB962C8B-B14F-4D97-AF65-F5344CB8AC3E}">
        <p14:creationId xmlns:p14="http://schemas.microsoft.com/office/powerpoint/2010/main" val="1254772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982A3-4522-B941-A10D-DBEC64D2AD51}"/>
              </a:ext>
            </a:extLst>
          </p:cNvPr>
          <p:cNvSpPr>
            <a:spLocks noGrp="1"/>
          </p:cNvSpPr>
          <p:nvPr>
            <p:ph type="title"/>
          </p:nvPr>
        </p:nvSpPr>
        <p:spPr/>
        <p:txBody>
          <a:bodyPr/>
          <a:lstStyle/>
          <a:p>
            <a:r>
              <a:rPr lang="x-none" dirty="0">
                <a:solidFill>
                  <a:srgbClr val="FF0000"/>
                </a:solidFill>
              </a:rPr>
              <a:t>Salinger’s World </a:t>
            </a:r>
          </a:p>
        </p:txBody>
      </p:sp>
      <p:sp>
        <p:nvSpPr>
          <p:cNvPr id="3" name="Content Placeholder 2">
            <a:extLst>
              <a:ext uri="{FF2B5EF4-FFF2-40B4-BE49-F238E27FC236}">
                <a16:creationId xmlns:a16="http://schemas.microsoft.com/office/drawing/2014/main" id="{5B0D78E3-E922-C445-B9C2-E568CBBFEA26}"/>
              </a:ext>
            </a:extLst>
          </p:cNvPr>
          <p:cNvSpPr>
            <a:spLocks noGrp="1"/>
          </p:cNvSpPr>
          <p:nvPr>
            <p:ph idx="1"/>
          </p:nvPr>
        </p:nvSpPr>
        <p:spPr/>
        <p:txBody>
          <a:bodyPr>
            <a:normAutofit/>
          </a:bodyPr>
          <a:lstStyle/>
          <a:p>
            <a:pPr marL="274320" indent="0" fontAlgn="base">
              <a:buNone/>
            </a:pPr>
            <a:r>
              <a:rPr lang="x-none" sz="4000" dirty="0">
                <a:effectLst/>
                <a:latin typeface="Times New Roman" panose="02020603050405020304" pitchFamily="18" charset="0"/>
                <a:ea typeface="Times New Roman" panose="02020603050405020304" pitchFamily="18" charset="0"/>
              </a:rPr>
              <a:t>“</a:t>
            </a:r>
            <a:r>
              <a:rPr lang="x-none" sz="4000" dirty="0">
                <a:solidFill>
                  <a:srgbClr val="002060"/>
                </a:solidFill>
                <a:effectLst/>
                <a:latin typeface="Times New Roman" panose="02020603050405020304" pitchFamily="18" charset="0"/>
                <a:ea typeface="Times New Roman" panose="02020603050405020304" pitchFamily="18" charset="0"/>
              </a:rPr>
              <a:t>The past is never dead. It’s not even past</a:t>
            </a:r>
            <a:r>
              <a:rPr lang="x-none" sz="4000" dirty="0">
                <a:effectLst/>
                <a:latin typeface="Times New Roman" panose="02020603050405020304" pitchFamily="18" charset="0"/>
                <a:ea typeface="Times New Roman" panose="02020603050405020304" pitchFamily="18" charset="0"/>
              </a:rPr>
              <a:t>”</a:t>
            </a:r>
            <a:r>
              <a:rPr lang="x-none" sz="4000" b="1" dirty="0">
                <a:effectLst/>
                <a:latin typeface="Times New Roman" panose="02020603050405020304" pitchFamily="18" charset="0"/>
                <a:ea typeface="Times New Roman" panose="02020603050405020304" pitchFamily="18" charset="0"/>
              </a:rPr>
              <a:t> </a:t>
            </a:r>
          </a:p>
          <a:p>
            <a:pPr marL="457200" fontAlgn="base"/>
            <a:endParaRPr lang="x-none" sz="4000" b="1" dirty="0">
              <a:latin typeface="Times New Roman" panose="02020603050405020304" pitchFamily="18" charset="0"/>
              <a:ea typeface="Times New Roman" panose="02020603050405020304" pitchFamily="18" charset="0"/>
            </a:endParaRPr>
          </a:p>
          <a:p>
            <a:pPr marL="274320" indent="0" fontAlgn="base">
              <a:buNone/>
            </a:pPr>
            <a:r>
              <a:rPr lang="x-none" sz="2800" b="1" dirty="0">
                <a:effectLst/>
                <a:latin typeface="Times New Roman" panose="02020603050405020304" pitchFamily="18" charset="0"/>
                <a:ea typeface="Times New Roman" panose="02020603050405020304" pitchFamily="18" charset="0"/>
              </a:rPr>
              <a:t>					(</a:t>
            </a:r>
            <a:r>
              <a:rPr lang="x-none" sz="2800" dirty="0">
                <a:effectLst/>
                <a:latin typeface="Times New Roman" panose="02020603050405020304" pitchFamily="18" charset="0"/>
                <a:ea typeface="Times New Roman" panose="02020603050405020304" pitchFamily="18" charset="0"/>
              </a:rPr>
              <a:t>Faulkner </a:t>
            </a:r>
            <a:r>
              <a:rPr lang="x-none" sz="2800" i="1" dirty="0">
                <a:effectLst/>
                <a:latin typeface="Times New Roman" panose="02020603050405020304" pitchFamily="18" charset="0"/>
                <a:ea typeface="Times New Roman" panose="02020603050405020304" pitchFamily="18" charset="0"/>
              </a:rPr>
              <a:t>Requiem for a Nun</a:t>
            </a:r>
            <a:r>
              <a:rPr lang="x-none" sz="2800" b="1" dirty="0">
                <a:effectLst/>
                <a:latin typeface="Times New Roman" panose="02020603050405020304" pitchFamily="18" charset="0"/>
                <a:ea typeface="Times New Roman" panose="02020603050405020304" pitchFamily="18" charset="0"/>
              </a:rPr>
              <a:t>)</a:t>
            </a:r>
            <a:r>
              <a:rPr lang="x-none" sz="2800" dirty="0">
                <a:effectLst/>
                <a:latin typeface="Times New Roman" panose="02020603050405020304" pitchFamily="18" charset="0"/>
                <a:ea typeface="Times New Roman" panose="02020603050405020304" pitchFamily="18" charset="0"/>
              </a:rPr>
              <a:t> </a:t>
            </a:r>
          </a:p>
          <a:p>
            <a:pPr marL="548640" lvl="2" indent="0">
              <a:lnSpc>
                <a:spcPct val="150000"/>
              </a:lnSpc>
              <a:buNone/>
            </a:pPr>
            <a:r>
              <a:rPr lang="en-US" sz="4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x-none"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286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62CB-2B64-894B-9FC0-E6982531591B}"/>
              </a:ext>
            </a:extLst>
          </p:cNvPr>
          <p:cNvSpPr>
            <a:spLocks noGrp="1"/>
          </p:cNvSpPr>
          <p:nvPr>
            <p:ph type="title"/>
          </p:nvPr>
        </p:nvSpPr>
        <p:spPr>
          <a:xfrm>
            <a:off x="1066800" y="352284"/>
            <a:ext cx="10058400" cy="1609344"/>
          </a:xfrm>
        </p:spPr>
        <p:txBody>
          <a:bodyPr/>
          <a:lstStyle/>
          <a:p>
            <a:r>
              <a:rPr lang="x-none" b="1" dirty="0">
                <a:solidFill>
                  <a:srgbClr val="FF0000"/>
                </a:solidFill>
              </a:rPr>
              <a:t>J. D. SALINGER </a:t>
            </a:r>
          </a:p>
        </p:txBody>
      </p:sp>
      <p:sp>
        <p:nvSpPr>
          <p:cNvPr id="3" name="Content Placeholder 2">
            <a:extLst>
              <a:ext uri="{FF2B5EF4-FFF2-40B4-BE49-F238E27FC236}">
                <a16:creationId xmlns:a16="http://schemas.microsoft.com/office/drawing/2014/main" id="{A078AE5F-172E-CE46-BFF1-F3BD68AECDAF}"/>
              </a:ext>
            </a:extLst>
          </p:cNvPr>
          <p:cNvSpPr>
            <a:spLocks noGrp="1"/>
          </p:cNvSpPr>
          <p:nvPr>
            <p:ph idx="1"/>
          </p:nvPr>
        </p:nvSpPr>
        <p:spPr>
          <a:xfrm>
            <a:off x="312526" y="1684421"/>
            <a:ext cx="10396247" cy="4355432"/>
          </a:xfrm>
        </p:spPr>
        <p:txBody>
          <a:bodyPr>
            <a:normAutofit lnSpcReduction="10000"/>
          </a:bodyPr>
          <a:lstStyle/>
          <a:p>
            <a:r>
              <a:rPr lang="x-none" sz="2800" b="1" i="1" dirty="0">
                <a:latin typeface="Times New Roman" panose="02020603050405020304" pitchFamily="18" charset="0"/>
              </a:rPr>
              <a:t>Nine Stories </a:t>
            </a:r>
            <a:r>
              <a:rPr lang="x-none" sz="2800" b="1" dirty="0">
                <a:latin typeface="Times New Roman" panose="02020603050405020304" pitchFamily="18" charset="0"/>
              </a:rPr>
              <a:t>(1953) is J. D. Salinger’s second book and his only collection of short stories. </a:t>
            </a:r>
          </a:p>
          <a:p>
            <a:r>
              <a:rPr lang="x-none" sz="2800" b="1" dirty="0">
                <a:latin typeface="Times New Roman" panose="02020603050405020304" pitchFamily="18" charset="0"/>
              </a:rPr>
              <a:t>It is a book about </a:t>
            </a:r>
            <a:r>
              <a:rPr lang="x-none" sz="2800" b="1" dirty="0">
                <a:solidFill>
                  <a:srgbClr val="FF0000"/>
                </a:solidFill>
                <a:latin typeface="Times New Roman" panose="02020603050405020304" pitchFamily="18" charset="0"/>
              </a:rPr>
              <a:t>war and the traumatic memories </a:t>
            </a:r>
            <a:r>
              <a:rPr lang="x-none" sz="2800" b="1" dirty="0">
                <a:latin typeface="Times New Roman" panose="02020603050405020304" pitchFamily="18" charset="0"/>
              </a:rPr>
              <a:t>of the atrocities and horrors experienced by characters during the World War Two. </a:t>
            </a:r>
          </a:p>
          <a:p>
            <a:r>
              <a:rPr lang="x-none" sz="2800" b="1" dirty="0">
                <a:latin typeface="Times New Roman" panose="02020603050405020304" pitchFamily="18" charset="0"/>
              </a:rPr>
              <a:t>The collection also features </a:t>
            </a:r>
            <a:r>
              <a:rPr lang="x-none" sz="2800" b="1" dirty="0">
                <a:solidFill>
                  <a:srgbClr val="FF0000"/>
                </a:solidFill>
                <a:latin typeface="Times New Roman" panose="02020603050405020304" pitchFamily="18" charset="0"/>
              </a:rPr>
              <a:t>children as protagonists </a:t>
            </a:r>
            <a:r>
              <a:rPr lang="x-none" sz="2800" b="1" dirty="0">
                <a:latin typeface="Times New Roman" panose="02020603050405020304" pitchFamily="18" charset="0"/>
              </a:rPr>
              <a:t>who are often set against struggling adults. </a:t>
            </a:r>
          </a:p>
          <a:p>
            <a:r>
              <a:rPr lang="en-US" sz="2800" b="1" dirty="0">
                <a:effectLst/>
                <a:latin typeface="Times New Roman" panose="02020603050405020304" pitchFamily="18" charset="0"/>
                <a:ea typeface="Times New Roman" panose="02020603050405020304" pitchFamily="18" charset="0"/>
              </a:rPr>
              <a:t> It showcases the </a:t>
            </a:r>
            <a:r>
              <a:rPr lang="x-none" sz="2800" b="1" dirty="0">
                <a:effectLst/>
                <a:latin typeface="Times New Roman" panose="02020603050405020304" pitchFamily="18" charset="0"/>
                <a:ea typeface="Times New Roman" panose="02020603050405020304" pitchFamily="18" charset="0"/>
              </a:rPr>
              <a:t>conflict between the innocence of children and the brokenness of people and society at large in post-war America. </a:t>
            </a:r>
            <a:r>
              <a:rPr lang="x-none" sz="1800" b="1" dirty="0">
                <a:effectLst/>
                <a:latin typeface="Times New Roman" panose="02020603050405020304" pitchFamily="18" charset="0"/>
                <a:ea typeface="Times New Roman" panose="02020603050405020304" pitchFamily="18" charset="0"/>
              </a:rPr>
              <a:t> </a:t>
            </a:r>
            <a:r>
              <a:rPr lang="x-none" sz="2400" b="1" dirty="0">
                <a:effectLst/>
              </a:rPr>
              <a:t> </a:t>
            </a:r>
            <a:endParaRPr lang="x-none" sz="2800" b="1" dirty="0"/>
          </a:p>
        </p:txBody>
      </p:sp>
    </p:spTree>
    <p:extLst>
      <p:ext uri="{BB962C8B-B14F-4D97-AF65-F5344CB8AC3E}">
        <p14:creationId xmlns:p14="http://schemas.microsoft.com/office/powerpoint/2010/main" val="1411978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42F47-499A-564A-A363-7DE773E7C93F}"/>
              </a:ext>
            </a:extLst>
          </p:cNvPr>
          <p:cNvSpPr>
            <a:spLocks noGrp="1"/>
          </p:cNvSpPr>
          <p:nvPr>
            <p:ph type="title"/>
          </p:nvPr>
        </p:nvSpPr>
        <p:spPr/>
        <p:txBody>
          <a:bodyPr/>
          <a:lstStyle/>
          <a:p>
            <a:r>
              <a:rPr lang="x-none" dirty="0">
                <a:solidFill>
                  <a:srgbClr val="FF0000"/>
                </a:solidFill>
              </a:rPr>
              <a:t>This paper argues that .. </a:t>
            </a:r>
          </a:p>
        </p:txBody>
      </p:sp>
      <p:sp>
        <p:nvSpPr>
          <p:cNvPr id="3" name="Content Placeholder 2">
            <a:extLst>
              <a:ext uri="{FF2B5EF4-FFF2-40B4-BE49-F238E27FC236}">
                <a16:creationId xmlns:a16="http://schemas.microsoft.com/office/drawing/2014/main" id="{2EBCDD72-08DA-2F48-AEB3-F8C09B2FA1CF}"/>
              </a:ext>
            </a:extLst>
          </p:cNvPr>
          <p:cNvSpPr>
            <a:spLocks noGrp="1"/>
          </p:cNvSpPr>
          <p:nvPr>
            <p:ph idx="1"/>
          </p:nvPr>
        </p:nvSpPr>
        <p:spPr>
          <a:xfrm>
            <a:off x="600617" y="2093976"/>
            <a:ext cx="10058400" cy="4050792"/>
          </a:xfrm>
        </p:spPr>
        <p:txBody>
          <a:bodyPr>
            <a:normAutofit/>
          </a:bodyPr>
          <a:lstStyle/>
          <a:p>
            <a:endParaRPr lang="en-US" sz="2800" b="1" dirty="0">
              <a:latin typeface="Times New Roman" panose="02020603050405020304" pitchFamily="18" charset="0"/>
            </a:endParaRPr>
          </a:p>
          <a:p>
            <a:pPr marL="0" indent="0">
              <a:buNone/>
            </a:pPr>
            <a:r>
              <a:rPr lang="x-none" sz="2800" b="1" dirty="0">
                <a:latin typeface="Times New Roman" panose="02020603050405020304" pitchFamily="18" charset="0"/>
              </a:rPr>
              <a:t>Salinger’s Nine Stories utilizes </a:t>
            </a:r>
            <a:r>
              <a:rPr lang="x-none" sz="2800" b="1" dirty="0">
                <a:solidFill>
                  <a:srgbClr val="FF0000"/>
                </a:solidFill>
                <a:latin typeface="Times New Roman" panose="02020603050405020304" pitchFamily="18" charset="0"/>
              </a:rPr>
              <a:t>traumatic memory as a structural and thematic device </a:t>
            </a:r>
            <a:r>
              <a:rPr lang="x-none" sz="2800" b="1" dirty="0">
                <a:latin typeface="Times New Roman" panose="02020603050405020304" pitchFamily="18" charset="0"/>
              </a:rPr>
              <a:t>throughout the collection </a:t>
            </a:r>
            <a:r>
              <a:rPr lang="x-none" sz="2800" b="1" dirty="0">
                <a:solidFill>
                  <a:srgbClr val="FF0000"/>
                </a:solidFill>
                <a:latin typeface="Times New Roman" panose="02020603050405020304" pitchFamily="18" charset="0"/>
              </a:rPr>
              <a:t>by setting the characters’ frazzled and traumatic memories of the war against the innocence and intelligence of children </a:t>
            </a:r>
            <a:r>
              <a:rPr lang="x-none" sz="2800" b="1" dirty="0">
                <a:latin typeface="Times New Roman" panose="02020603050405020304" pitchFamily="18" charset="0"/>
              </a:rPr>
              <a:t>to reveal the effect of the war and unravel the fragmented and fragile psyche of America after the war. </a:t>
            </a:r>
          </a:p>
          <a:p>
            <a:endParaRPr lang="x-none" sz="2800" b="1" dirty="0"/>
          </a:p>
          <a:p>
            <a:endParaRPr lang="x-none" sz="2800" b="1" dirty="0"/>
          </a:p>
        </p:txBody>
      </p:sp>
    </p:spTree>
    <p:extLst>
      <p:ext uri="{BB962C8B-B14F-4D97-AF65-F5344CB8AC3E}">
        <p14:creationId xmlns:p14="http://schemas.microsoft.com/office/powerpoint/2010/main" val="117664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31B7A-7019-96FC-5A2C-6C75150E5691}"/>
              </a:ext>
            </a:extLst>
          </p:cNvPr>
          <p:cNvSpPr>
            <a:spLocks noGrp="1"/>
          </p:cNvSpPr>
          <p:nvPr>
            <p:ph type="title"/>
          </p:nvPr>
        </p:nvSpPr>
        <p:spPr/>
        <p:txBody>
          <a:bodyPr/>
          <a:lstStyle/>
          <a:p>
            <a:r>
              <a:rPr lang="x-none" dirty="0">
                <a:solidFill>
                  <a:srgbClr val="FF0000"/>
                </a:solidFill>
              </a:rPr>
              <a:t>Arguemnt </a:t>
            </a:r>
          </a:p>
        </p:txBody>
      </p:sp>
      <p:sp>
        <p:nvSpPr>
          <p:cNvPr id="3" name="Content Placeholder 2">
            <a:extLst>
              <a:ext uri="{FF2B5EF4-FFF2-40B4-BE49-F238E27FC236}">
                <a16:creationId xmlns:a16="http://schemas.microsoft.com/office/drawing/2014/main" id="{3015B14B-B6D8-7524-AC7F-43B75B2FB53D}"/>
              </a:ext>
            </a:extLst>
          </p:cNvPr>
          <p:cNvSpPr>
            <a:spLocks noGrp="1"/>
          </p:cNvSpPr>
          <p:nvPr>
            <p:ph idx="1"/>
          </p:nvPr>
        </p:nvSpPr>
        <p:spPr>
          <a:xfrm>
            <a:off x="901406" y="2093976"/>
            <a:ext cx="10058400" cy="5193792"/>
          </a:xfrm>
        </p:spPr>
        <p:txBody>
          <a:bodyPr>
            <a:noAutofit/>
          </a:bodyPr>
          <a:lstStyle/>
          <a:p>
            <a:r>
              <a:rPr lang="x-none" sz="2800" b="1" dirty="0">
                <a:effectLst/>
                <a:latin typeface="Times New Roman" panose="02020603050405020304" pitchFamily="18" charset="0"/>
                <a:ea typeface="Times New Roman" panose="02020603050405020304" pitchFamily="18" charset="0"/>
              </a:rPr>
              <a:t>Salinger's collection establishes </a:t>
            </a:r>
            <a:r>
              <a:rPr lang="x-none" sz="2800" b="1" dirty="0">
                <a:solidFill>
                  <a:srgbClr val="FF0000"/>
                </a:solidFill>
                <a:effectLst/>
                <a:latin typeface="Times New Roman" panose="02020603050405020304" pitchFamily="18" charset="0"/>
                <a:ea typeface="Times New Roman" panose="02020603050405020304" pitchFamily="18" charset="0"/>
              </a:rPr>
              <a:t>the war itself as a memory </a:t>
            </a:r>
            <a:r>
              <a:rPr lang="x-none" sz="2800" b="1" dirty="0">
                <a:effectLst/>
                <a:latin typeface="Times New Roman" panose="02020603050405020304" pitchFamily="18" charset="0"/>
                <a:ea typeface="Times New Roman" panose="02020603050405020304" pitchFamily="18" charset="0"/>
              </a:rPr>
              <a:t>and builds a </a:t>
            </a:r>
            <a:r>
              <a:rPr lang="x-none" sz="2800" b="1" dirty="0">
                <a:solidFill>
                  <a:srgbClr val="FF0000"/>
                </a:solidFill>
                <a:effectLst/>
                <a:latin typeface="Times New Roman" panose="02020603050405020304" pitchFamily="18" charset="0"/>
                <a:ea typeface="Times New Roman" panose="02020603050405020304" pitchFamily="18" charset="0"/>
              </a:rPr>
              <a:t>connection between the war and children </a:t>
            </a:r>
            <a:r>
              <a:rPr lang="x-none" sz="2800" b="1" dirty="0">
                <a:effectLst/>
                <a:latin typeface="Times New Roman" panose="02020603050405020304" pitchFamily="18" charset="0"/>
                <a:ea typeface="Times New Roman" panose="02020603050405020304" pitchFamily="18" charset="0"/>
              </a:rPr>
              <a:t>not only to display the contrast between the ugliness of the war and the purity of children, but also to </a:t>
            </a:r>
            <a:r>
              <a:rPr lang="x-none" sz="2800" b="1" dirty="0">
                <a:solidFill>
                  <a:srgbClr val="FF0000"/>
                </a:solidFill>
                <a:effectLst/>
                <a:latin typeface="Times New Roman" panose="02020603050405020304" pitchFamily="18" charset="0"/>
                <a:ea typeface="Times New Roman" panose="02020603050405020304" pitchFamily="18" charset="0"/>
              </a:rPr>
              <a:t>construct trauma as the force that drives the characters </a:t>
            </a:r>
            <a:r>
              <a:rPr lang="x-none" sz="2800" b="1" dirty="0">
                <a:effectLst/>
                <a:latin typeface="Times New Roman" panose="02020603050405020304" pitchFamily="18" charset="0"/>
                <a:ea typeface="Times New Roman" panose="02020603050405020304" pitchFamily="18" charset="0"/>
              </a:rPr>
              <a:t>in the short stories and the collection in its totality.  </a:t>
            </a:r>
          </a:p>
          <a:p>
            <a:r>
              <a:rPr lang="x-none" sz="2800" b="1" dirty="0">
                <a:effectLst/>
                <a:latin typeface="Times New Roman" panose="02020603050405020304" pitchFamily="18" charset="0"/>
                <a:ea typeface="Times New Roman" panose="02020603050405020304" pitchFamily="18" charset="0"/>
              </a:rPr>
              <a:t>Salinger </a:t>
            </a:r>
            <a:r>
              <a:rPr lang="x-none" sz="2800" b="1" dirty="0">
                <a:solidFill>
                  <a:srgbClr val="FF0000"/>
                </a:solidFill>
                <a:effectLst/>
                <a:latin typeface="Times New Roman" panose="02020603050405020304" pitchFamily="18" charset="0"/>
                <a:ea typeface="Times New Roman" panose="02020603050405020304" pitchFamily="18" charset="0"/>
              </a:rPr>
              <a:t>uses the child to map out the war and its painful and traumatic effects</a:t>
            </a:r>
            <a:r>
              <a:rPr lang="x-none" sz="2800" b="1" dirty="0">
                <a:solidFill>
                  <a:srgbClr val="002060"/>
                </a:solidFill>
                <a:effectLst/>
                <a:latin typeface="Times New Roman" panose="02020603050405020304" pitchFamily="18" charset="0"/>
                <a:ea typeface="Times New Roman" panose="02020603050405020304" pitchFamily="18" charset="0"/>
              </a:rPr>
              <a:t> </a:t>
            </a:r>
            <a:r>
              <a:rPr lang="x-none" sz="2800" b="1" dirty="0">
                <a:effectLst/>
                <a:latin typeface="Times New Roman" panose="02020603050405020304" pitchFamily="18" charset="0"/>
                <a:ea typeface="Times New Roman" panose="02020603050405020304" pitchFamily="18" charset="0"/>
              </a:rPr>
              <a:t>on memory and history</a:t>
            </a:r>
            <a:r>
              <a:rPr lang="x-none" sz="2800" b="1" dirty="0">
                <a:effectLst/>
              </a:rPr>
              <a:t> </a:t>
            </a:r>
            <a:endParaRPr lang="x-none" sz="2800" b="1" dirty="0"/>
          </a:p>
          <a:p>
            <a:endParaRPr lang="x-none" sz="2800" b="1" dirty="0"/>
          </a:p>
        </p:txBody>
      </p:sp>
    </p:spTree>
    <p:extLst>
      <p:ext uri="{BB962C8B-B14F-4D97-AF65-F5344CB8AC3E}">
        <p14:creationId xmlns:p14="http://schemas.microsoft.com/office/powerpoint/2010/main" val="2834732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599AC-48F0-BB8E-2C95-ADBFED1501C8}"/>
              </a:ext>
            </a:extLst>
          </p:cNvPr>
          <p:cNvSpPr>
            <a:spLocks noGrp="1"/>
          </p:cNvSpPr>
          <p:nvPr>
            <p:ph type="title"/>
          </p:nvPr>
        </p:nvSpPr>
        <p:spPr/>
        <p:txBody>
          <a:bodyPr/>
          <a:lstStyle/>
          <a:p>
            <a:r>
              <a:rPr lang="x-none" sz="5400" b="1" dirty="0">
                <a:solidFill>
                  <a:srgbClr val="FF0000"/>
                </a:solidFill>
                <a:latin typeface="Times New Roman" panose="02020603050405020304" pitchFamily="18" charset="0"/>
                <a:ea typeface="Times New Roman" panose="02020603050405020304" pitchFamily="18" charset="0"/>
              </a:rPr>
              <a:t>This paper shows</a:t>
            </a:r>
            <a:endParaRPr lang="x-none" dirty="0">
              <a:solidFill>
                <a:srgbClr val="FF0000"/>
              </a:solidFill>
            </a:endParaRPr>
          </a:p>
        </p:txBody>
      </p:sp>
      <p:sp>
        <p:nvSpPr>
          <p:cNvPr id="3" name="Content Placeholder 2">
            <a:extLst>
              <a:ext uri="{FF2B5EF4-FFF2-40B4-BE49-F238E27FC236}">
                <a16:creationId xmlns:a16="http://schemas.microsoft.com/office/drawing/2014/main" id="{3228A6EF-A7D9-DD66-EC1B-D1A07FA3B68D}"/>
              </a:ext>
            </a:extLst>
          </p:cNvPr>
          <p:cNvSpPr>
            <a:spLocks noGrp="1"/>
          </p:cNvSpPr>
          <p:nvPr>
            <p:ph idx="1"/>
          </p:nvPr>
        </p:nvSpPr>
        <p:spPr/>
        <p:txBody>
          <a:bodyPr/>
          <a:lstStyle/>
          <a:p>
            <a:r>
              <a:rPr lang="x-none" sz="3200" b="1" i="1" dirty="0">
                <a:effectLst/>
                <a:latin typeface="Times New Roman" panose="02020603050405020304" pitchFamily="18" charset="0"/>
                <a:ea typeface="Times New Roman" panose="02020603050405020304" pitchFamily="18" charset="0"/>
              </a:rPr>
              <a:t>Nine Stories</a:t>
            </a:r>
            <a:r>
              <a:rPr lang="x-none" sz="3200" b="1" dirty="0">
                <a:effectLst/>
                <a:latin typeface="Times New Roman" panose="02020603050405020304" pitchFamily="18" charset="0"/>
                <a:ea typeface="Times New Roman" panose="02020603050405020304" pitchFamily="18" charset="0"/>
              </a:rPr>
              <a:t> as a collection about </a:t>
            </a:r>
            <a:r>
              <a:rPr lang="x-none" sz="3200" b="1" dirty="0">
                <a:solidFill>
                  <a:srgbClr val="FF0000"/>
                </a:solidFill>
                <a:effectLst/>
                <a:latin typeface="Times New Roman" panose="02020603050405020304" pitchFamily="18" charset="0"/>
                <a:ea typeface="Times New Roman" panose="02020603050405020304" pitchFamily="18" charset="0"/>
              </a:rPr>
              <a:t>war trauma and how it is addressed via memory.</a:t>
            </a:r>
          </a:p>
          <a:p>
            <a:r>
              <a:rPr lang="x-none" sz="3200" b="1" dirty="0">
                <a:solidFill>
                  <a:srgbClr val="FF0000"/>
                </a:solidFill>
                <a:latin typeface="Times New Roman" panose="02020603050405020304" pitchFamily="18" charset="0"/>
                <a:ea typeface="Times New Roman" panose="02020603050405020304" pitchFamily="18" charset="0"/>
              </a:rPr>
              <a:t>And</a:t>
            </a:r>
            <a:endParaRPr lang="x-none" sz="3200" b="1" dirty="0">
              <a:solidFill>
                <a:srgbClr val="FF0000"/>
              </a:solidFill>
              <a:effectLst/>
              <a:latin typeface="Times New Roman" panose="02020603050405020304" pitchFamily="18" charset="0"/>
              <a:ea typeface="Times New Roman" panose="02020603050405020304" pitchFamily="18" charset="0"/>
            </a:endParaRPr>
          </a:p>
          <a:p>
            <a:r>
              <a:rPr lang="x-none" sz="3200" b="1" dirty="0">
                <a:effectLst/>
                <a:latin typeface="Times New Roman" panose="02020603050405020304" pitchFamily="18" charset="0"/>
                <a:ea typeface="Times New Roman" panose="02020603050405020304" pitchFamily="18" charset="0"/>
              </a:rPr>
              <a:t>how the stories use memories – often traumatic memories of the war – to expose the disillusionment and despondency of post-war America.   </a:t>
            </a:r>
          </a:p>
          <a:p>
            <a:endParaRPr lang="x-none" b="1" dirty="0"/>
          </a:p>
        </p:txBody>
      </p:sp>
    </p:spTree>
    <p:extLst>
      <p:ext uri="{BB962C8B-B14F-4D97-AF65-F5344CB8AC3E}">
        <p14:creationId xmlns:p14="http://schemas.microsoft.com/office/powerpoint/2010/main" val="156344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CE438-1157-4AE8-DFB2-8756406A1A83}"/>
              </a:ext>
            </a:extLst>
          </p:cNvPr>
          <p:cNvSpPr>
            <a:spLocks noGrp="1"/>
          </p:cNvSpPr>
          <p:nvPr>
            <p:ph type="title"/>
          </p:nvPr>
        </p:nvSpPr>
        <p:spPr>
          <a:xfrm>
            <a:off x="1063752" y="316189"/>
            <a:ext cx="10058400" cy="1609344"/>
          </a:xfrm>
        </p:spPr>
        <p:txBody>
          <a:bodyPr/>
          <a:lstStyle/>
          <a:p>
            <a:r>
              <a:rPr lang="x-none" dirty="0">
                <a:solidFill>
                  <a:srgbClr val="FF0000"/>
                </a:solidFill>
              </a:rPr>
              <a:t>memory</a:t>
            </a:r>
          </a:p>
        </p:txBody>
      </p:sp>
      <p:sp>
        <p:nvSpPr>
          <p:cNvPr id="3" name="Content Placeholder 2">
            <a:extLst>
              <a:ext uri="{FF2B5EF4-FFF2-40B4-BE49-F238E27FC236}">
                <a16:creationId xmlns:a16="http://schemas.microsoft.com/office/drawing/2014/main" id="{D477697E-9E43-7624-11F9-C8F6B27024A3}"/>
              </a:ext>
            </a:extLst>
          </p:cNvPr>
          <p:cNvSpPr>
            <a:spLocks noGrp="1"/>
          </p:cNvSpPr>
          <p:nvPr>
            <p:ph idx="1"/>
          </p:nvPr>
        </p:nvSpPr>
        <p:spPr>
          <a:xfrm>
            <a:off x="757989" y="1403603"/>
            <a:ext cx="10364163" cy="5322049"/>
          </a:xfrm>
        </p:spPr>
        <p:txBody>
          <a:bodyPr>
            <a:noAutofit/>
          </a:bodyPr>
          <a:lstStyle/>
          <a:p>
            <a:pPr>
              <a:lnSpc>
                <a:spcPct val="150000"/>
              </a:lnSpc>
            </a:pPr>
            <a:r>
              <a:rPr lang="x-none" sz="2800" b="1" dirty="0">
                <a:effectLst/>
                <a:latin typeface="Times New Roman" panose="02020603050405020304" pitchFamily="18" charset="0"/>
                <a:ea typeface="Times New Roman" panose="02020603050405020304" pitchFamily="18" charset="0"/>
              </a:rPr>
              <a:t>Memory in </a:t>
            </a:r>
            <a:r>
              <a:rPr lang="x-none" sz="2800" b="1" i="1" dirty="0">
                <a:effectLst/>
                <a:latin typeface="Times New Roman" panose="02020603050405020304" pitchFamily="18" charset="0"/>
                <a:ea typeface="Times New Roman" panose="02020603050405020304" pitchFamily="18" charset="0"/>
              </a:rPr>
              <a:t>Nine Stories</a:t>
            </a:r>
            <a:r>
              <a:rPr lang="x-none" sz="2800" b="1" dirty="0">
                <a:effectLst/>
                <a:latin typeface="Times New Roman" panose="02020603050405020304" pitchFamily="18" charset="0"/>
                <a:ea typeface="Times New Roman" panose="02020603050405020304" pitchFamily="18" charset="0"/>
              </a:rPr>
              <a:t> is utilized both </a:t>
            </a:r>
            <a:r>
              <a:rPr lang="x-none" sz="2800" b="1" dirty="0">
                <a:solidFill>
                  <a:srgbClr val="FF0000"/>
                </a:solidFill>
                <a:effectLst/>
                <a:latin typeface="Times New Roman" panose="02020603050405020304" pitchFamily="18" charset="0"/>
                <a:ea typeface="Times New Roman" panose="02020603050405020304" pitchFamily="18" charset="0"/>
              </a:rPr>
              <a:t>as a theme and as a tool to navigate the war discourse</a:t>
            </a:r>
            <a:r>
              <a:rPr lang="x-none" sz="2800" b="1" dirty="0">
                <a:effectLst/>
                <a:latin typeface="Times New Roman" panose="02020603050405020304" pitchFamily="18" charset="0"/>
                <a:ea typeface="Times New Roman" panose="02020603050405020304" pitchFamily="18" charset="0"/>
              </a:rPr>
              <a:t> and to construct a new angle to examine the interconnections between the contradictory notions of salvation versus destruction, hope versus despair, innocence and integrity versus ugliness and corruption. </a:t>
            </a:r>
          </a:p>
          <a:p>
            <a:pPr>
              <a:lnSpc>
                <a:spcPct val="150000"/>
              </a:lnSpc>
            </a:pPr>
            <a:r>
              <a:rPr lang="x-none" sz="2800" b="1" dirty="0">
                <a:effectLst/>
                <a:latin typeface="Times New Roman" panose="02020603050405020304" pitchFamily="18" charset="0"/>
                <a:ea typeface="Times New Roman" panose="02020603050405020304" pitchFamily="18" charset="0"/>
              </a:rPr>
              <a:t>Memory in the stories </a:t>
            </a:r>
            <a:r>
              <a:rPr lang="x-none" sz="2800" b="1" dirty="0">
                <a:solidFill>
                  <a:srgbClr val="FF0000"/>
                </a:solidFill>
                <a:effectLst/>
                <a:latin typeface="Times New Roman" panose="02020603050405020304" pitchFamily="18" charset="0"/>
                <a:ea typeface="Times New Roman" panose="02020603050405020304" pitchFamily="18" charset="0"/>
              </a:rPr>
              <a:t>negotiates the past and the damage and hurt brought about by the war </a:t>
            </a:r>
            <a:r>
              <a:rPr lang="x-none" sz="2800" b="1" dirty="0">
                <a:effectLst/>
                <a:latin typeface="Times New Roman" panose="02020603050405020304" pitchFamily="18" charset="0"/>
                <a:ea typeface="Times New Roman" panose="02020603050405020304" pitchFamily="18" charset="0"/>
              </a:rPr>
              <a:t>and at the same time illustrates the ways to work through trauma</a:t>
            </a:r>
            <a:r>
              <a:rPr lang="x-none" sz="2800" b="1" dirty="0">
                <a:effectLst/>
              </a:rPr>
              <a:t> </a:t>
            </a:r>
            <a:endParaRPr lang="x-none" sz="2800" b="1" dirty="0"/>
          </a:p>
        </p:txBody>
      </p:sp>
    </p:spTree>
    <p:extLst>
      <p:ext uri="{BB962C8B-B14F-4D97-AF65-F5344CB8AC3E}">
        <p14:creationId xmlns:p14="http://schemas.microsoft.com/office/powerpoint/2010/main" val="126334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64F14-A66C-CBDA-DCBB-EA8DB1BE83C5}"/>
              </a:ext>
            </a:extLst>
          </p:cNvPr>
          <p:cNvSpPr>
            <a:spLocks noGrp="1"/>
          </p:cNvSpPr>
          <p:nvPr>
            <p:ph type="title"/>
          </p:nvPr>
        </p:nvSpPr>
        <p:spPr/>
        <p:txBody>
          <a:bodyPr/>
          <a:lstStyle/>
          <a:p>
            <a:r>
              <a:rPr lang="en-US" dirty="0">
                <a:solidFill>
                  <a:srgbClr val="FF0000"/>
                </a:solidFill>
              </a:rPr>
              <a:t>Memory and war</a:t>
            </a:r>
            <a:endParaRPr lang="x-none" dirty="0">
              <a:solidFill>
                <a:srgbClr val="FF0000"/>
              </a:solidFill>
            </a:endParaRPr>
          </a:p>
        </p:txBody>
      </p:sp>
      <p:sp>
        <p:nvSpPr>
          <p:cNvPr id="3" name="Content Placeholder 2">
            <a:extLst>
              <a:ext uri="{FF2B5EF4-FFF2-40B4-BE49-F238E27FC236}">
                <a16:creationId xmlns:a16="http://schemas.microsoft.com/office/drawing/2014/main" id="{7ED0AA6F-4325-D3C8-24C9-E94B8A564856}"/>
              </a:ext>
            </a:extLst>
          </p:cNvPr>
          <p:cNvSpPr>
            <a:spLocks noGrp="1"/>
          </p:cNvSpPr>
          <p:nvPr>
            <p:ph idx="1"/>
          </p:nvPr>
        </p:nvSpPr>
        <p:spPr/>
        <p:txBody>
          <a:bodyPr>
            <a:normAutofit/>
          </a:bodyPr>
          <a:lstStyle/>
          <a:p>
            <a:r>
              <a:rPr lang="x-none" sz="2800" b="1" dirty="0">
                <a:effectLst/>
                <a:latin typeface="Times New Roman" panose="02020603050405020304" pitchFamily="18" charset="0"/>
                <a:ea typeface="Times New Roman" panose="02020603050405020304" pitchFamily="18" charset="0"/>
              </a:rPr>
              <a:t>The stories present </a:t>
            </a:r>
            <a:r>
              <a:rPr lang="x-none" sz="2800" b="1" dirty="0">
                <a:solidFill>
                  <a:srgbClr val="FF0000"/>
                </a:solidFill>
                <a:effectLst/>
                <a:latin typeface="Times New Roman" panose="02020603050405020304" pitchFamily="18" charset="0"/>
                <a:ea typeface="Times New Roman" panose="02020603050405020304" pitchFamily="18" charset="0"/>
              </a:rPr>
              <a:t>memory in a symptomatic manner </a:t>
            </a:r>
            <a:r>
              <a:rPr lang="x-none" sz="2800" b="1" dirty="0">
                <a:effectLst/>
                <a:latin typeface="Times New Roman" panose="02020603050405020304" pitchFamily="18" charset="0"/>
                <a:ea typeface="Times New Roman" panose="02020603050405020304" pitchFamily="18" charset="0"/>
              </a:rPr>
              <a:t>as traumatic memories are treated as symptoms encountered and acted out by readers. </a:t>
            </a:r>
          </a:p>
          <a:p>
            <a:r>
              <a:rPr lang="en-US" sz="2800" b="1" dirty="0">
                <a:solidFill>
                  <a:srgbClr val="FF0000"/>
                </a:solidFill>
                <a:latin typeface="Times New Roman" panose="02020603050405020304" pitchFamily="18" charset="0"/>
                <a:ea typeface="Times New Roman" panose="02020603050405020304" pitchFamily="18" charset="0"/>
              </a:rPr>
              <a:t>R</a:t>
            </a:r>
            <a:r>
              <a:rPr lang="x-none" sz="2800" b="1" dirty="0">
                <a:solidFill>
                  <a:srgbClr val="FF0000"/>
                </a:solidFill>
                <a:effectLst/>
                <a:latin typeface="Times New Roman" panose="02020603050405020304" pitchFamily="18" charset="0"/>
                <a:ea typeface="Times New Roman" panose="02020603050405020304" pitchFamily="18" charset="0"/>
              </a:rPr>
              <a:t>eferences to the war itself </a:t>
            </a:r>
            <a:r>
              <a:rPr lang="x-none" sz="2800" b="1" dirty="0">
                <a:effectLst/>
                <a:latin typeface="Times New Roman" panose="02020603050405020304" pitchFamily="18" charset="0"/>
                <a:ea typeface="Times New Roman" panose="02020603050405020304" pitchFamily="18" charset="0"/>
              </a:rPr>
              <a:t>and the traumatic </a:t>
            </a:r>
            <a:r>
              <a:rPr lang="en-US" sz="2800" b="1" dirty="0">
                <a:effectLst/>
                <a:latin typeface="Times New Roman" panose="02020603050405020304" pitchFamily="18" charset="0"/>
                <a:ea typeface="Times New Roman" panose="02020603050405020304" pitchFamily="18" charset="0"/>
              </a:rPr>
              <a:t>war</a:t>
            </a:r>
            <a:r>
              <a:rPr lang="x-none" sz="2800" b="1" dirty="0">
                <a:effectLst/>
                <a:latin typeface="Times New Roman" panose="02020603050405020304" pitchFamily="18" charset="0"/>
                <a:ea typeface="Times New Roman" panose="02020603050405020304" pitchFamily="18" charset="0"/>
              </a:rPr>
              <a:t> experiences of the characters are strategically addressed throughout the collection but often are not directly narrated. </a:t>
            </a:r>
          </a:p>
          <a:p>
            <a:r>
              <a:rPr lang="x-none" sz="2800" b="1" dirty="0">
                <a:effectLst/>
                <a:latin typeface="Times New Roman" panose="02020603050405020304" pitchFamily="18" charset="0"/>
                <a:ea typeface="Times New Roman" panose="02020603050405020304" pitchFamily="18" charset="0"/>
              </a:rPr>
              <a:t>Thus, memories in the stories map out traumatic events associated with the war, which are often difficult to talk about or represent</a:t>
            </a:r>
            <a:r>
              <a:rPr lang="en-US" sz="2800" b="1" dirty="0">
                <a:effectLst/>
                <a:latin typeface="Times New Roman" panose="02020603050405020304" pitchFamily="18" charset="0"/>
                <a:ea typeface="Times New Roman" panose="02020603050405020304" pitchFamily="18" charset="0"/>
              </a:rPr>
              <a:t>. </a:t>
            </a:r>
            <a:endParaRPr lang="x-none" sz="2800" b="1" dirty="0">
              <a:effectLst/>
              <a:latin typeface="Times New Roman" panose="02020603050405020304" pitchFamily="18" charset="0"/>
              <a:ea typeface="Times New Roman" panose="02020603050405020304" pitchFamily="18" charset="0"/>
            </a:endParaRPr>
          </a:p>
          <a:p>
            <a:endParaRPr lang="x-none" sz="2800" b="1" dirty="0"/>
          </a:p>
        </p:txBody>
      </p:sp>
    </p:spTree>
    <p:extLst>
      <p:ext uri="{BB962C8B-B14F-4D97-AF65-F5344CB8AC3E}">
        <p14:creationId xmlns:p14="http://schemas.microsoft.com/office/powerpoint/2010/main" val="9766970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{2931331A-218E-9E47-9D75-76142048DE27}tf10001070</Template>
  <TotalTime>3356</TotalTime>
  <Words>1369</Words>
  <Application>Microsoft Office PowerPoint</Application>
  <PresentationFormat>Widescreen</PresentationFormat>
  <Paragraphs>71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Calibri</vt:lpstr>
      <vt:lpstr>Rockwell</vt:lpstr>
      <vt:lpstr>Rockwell Condensed</vt:lpstr>
      <vt:lpstr>Rockwell Extra Bold</vt:lpstr>
      <vt:lpstr>Times New Roman</vt:lpstr>
      <vt:lpstr>Wingdings</vt:lpstr>
      <vt:lpstr>Wood Type</vt:lpstr>
      <vt:lpstr>    Memory, War and Children in J. D. Salinger’s Nine Stories      </vt:lpstr>
      <vt:lpstr>Salinger </vt:lpstr>
      <vt:lpstr>Salinger’s World </vt:lpstr>
      <vt:lpstr>J. D. SALINGER </vt:lpstr>
      <vt:lpstr>This paper argues that .. </vt:lpstr>
      <vt:lpstr>Arguemnt </vt:lpstr>
      <vt:lpstr>This paper shows</vt:lpstr>
      <vt:lpstr>memory</vt:lpstr>
      <vt:lpstr>Memory and war</vt:lpstr>
      <vt:lpstr>War Trauma </vt:lpstr>
      <vt:lpstr>The Child</vt:lpstr>
      <vt:lpstr>Nine Stories </vt:lpstr>
      <vt:lpstr> </vt:lpstr>
      <vt:lpstr>A Perfect Day for Bananafish</vt:lpstr>
      <vt:lpstr>A Perfect Day for Bananafish</vt:lpstr>
      <vt:lpstr>“For Esmé—with Love and Squalor” </vt:lpstr>
      <vt:lpstr>“For Esmé—with Love and Squalor” </vt:lpstr>
      <vt:lpstr>“For Esmé—with Love and Squalor”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Child as a Killer in Stephen King’s Carrie</dc:title>
  <dc:creator>maysaa.h.jaber@gmail.com</dc:creator>
  <cp:lastModifiedBy>hp</cp:lastModifiedBy>
  <cp:revision>88</cp:revision>
  <dcterms:created xsi:type="dcterms:W3CDTF">2021-10-09T16:20:25Z</dcterms:created>
  <dcterms:modified xsi:type="dcterms:W3CDTF">2023-11-12T21:24:18Z</dcterms:modified>
</cp:coreProperties>
</file>