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11/13/2023</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8057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11/13/2023</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09527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11/13/2023</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68375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11/13/2023</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93960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11/13/2023</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68775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11/13/2023</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08381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11/13/2023</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84181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11/13/2023</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6688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11/13/2023</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93528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11/13/2023</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66973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11/13/2023</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93040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11/13/2023</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059115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BA10EFB-A0C8-4F9F-AB14-5BDF29BF8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556E5-97D3-695E-3F38-16AEB610F1FA}"/>
              </a:ext>
            </a:extLst>
          </p:cNvPr>
          <p:cNvSpPr>
            <a:spLocks noGrp="1"/>
          </p:cNvSpPr>
          <p:nvPr>
            <p:ph type="ctrTitle"/>
          </p:nvPr>
        </p:nvSpPr>
        <p:spPr>
          <a:xfrm>
            <a:off x="174436" y="547734"/>
            <a:ext cx="5921563" cy="3459187"/>
          </a:xfrm>
        </p:spPr>
        <p:txBody>
          <a:bodyPr anchor="t">
            <a:normAutofit/>
          </a:bodyPr>
          <a:lstStyle/>
          <a:p>
            <a:pPr algn="ctr"/>
            <a:r>
              <a:rPr lang="en-US" sz="3600" i="0" kern="100" dirty="0">
                <a:effectLst/>
                <a:latin typeface="Times New Roman" panose="02020603050405020304" pitchFamily="18" charset="0"/>
                <a:ea typeface="Calibri" panose="020F0502020204030204" pitchFamily="34" charset="0"/>
                <a:cs typeface="Arial" panose="020B0604020202020204" pitchFamily="34" charset="0"/>
              </a:rPr>
              <a:t>August Wilson’s Last Vision of African Americans’ Home in </a:t>
            </a:r>
            <a:r>
              <a:rPr lang="en-US" sz="3600" kern="100" dirty="0">
                <a:effectLst/>
                <a:latin typeface="Times New Roman" panose="02020603050405020304" pitchFamily="18" charset="0"/>
                <a:ea typeface="Calibri" panose="020F0502020204030204" pitchFamily="34" charset="0"/>
                <a:cs typeface="Arial" panose="020B0604020202020204" pitchFamily="34" charset="0"/>
              </a:rPr>
              <a:t>Radio Golf</a:t>
            </a:r>
            <a:br>
              <a:rPr lang="en-US" sz="3600" kern="100" dirty="0">
                <a:effectLst/>
                <a:latin typeface="Calibri" panose="020F0502020204030204" pitchFamily="34" charset="0"/>
                <a:ea typeface="Calibri" panose="020F0502020204030204" pitchFamily="34" charset="0"/>
                <a:cs typeface="Arial" panose="020B0604020202020204" pitchFamily="34" charset="0"/>
              </a:rPr>
            </a:br>
            <a:endParaRPr lang="en-US" sz="3600" dirty="0"/>
          </a:p>
        </p:txBody>
      </p:sp>
      <p:sp>
        <p:nvSpPr>
          <p:cNvPr id="3" name="Subtitle 2">
            <a:extLst>
              <a:ext uri="{FF2B5EF4-FFF2-40B4-BE49-F238E27FC236}">
                <a16:creationId xmlns:a16="http://schemas.microsoft.com/office/drawing/2014/main" id="{B8FB38F7-CA5B-CADB-6068-032805F4B2AE}"/>
              </a:ext>
            </a:extLst>
          </p:cNvPr>
          <p:cNvSpPr>
            <a:spLocks noGrp="1"/>
          </p:cNvSpPr>
          <p:nvPr>
            <p:ph type="subTitle" idx="1"/>
          </p:nvPr>
        </p:nvSpPr>
        <p:spPr>
          <a:xfrm>
            <a:off x="353476" y="3429000"/>
            <a:ext cx="5641617" cy="2783093"/>
          </a:xfrm>
        </p:spPr>
        <p:txBody>
          <a:bodyPr>
            <a:normAutofit/>
          </a:bodyPr>
          <a:lstStyle/>
          <a:p>
            <a:pPr algn="ctr"/>
            <a:r>
              <a:rPr lang="en-US" sz="2400" dirty="0">
                <a:latin typeface="Times New Roman" panose="02020603050405020304" pitchFamily="18" charset="0"/>
                <a:cs typeface="Times New Roman" panose="02020603050405020304" pitchFamily="18" charset="0"/>
              </a:rPr>
              <a:t>Prof. Marwa G. Mohammed, PhD</a:t>
            </a:r>
          </a:p>
          <a:p>
            <a:pPr algn="ctr"/>
            <a:r>
              <a:rPr lang="en-US" sz="2400" dirty="0">
                <a:latin typeface="Times New Roman" panose="02020603050405020304" pitchFamily="18" charset="0"/>
                <a:cs typeface="Times New Roman" panose="02020603050405020304" pitchFamily="18" charset="0"/>
              </a:rPr>
              <a:t>College of Education for Women</a:t>
            </a:r>
          </a:p>
          <a:p>
            <a:pPr algn="ctr"/>
            <a:r>
              <a:rPr lang="en-US" sz="2400" dirty="0">
                <a:latin typeface="Times New Roman" panose="02020603050405020304" pitchFamily="18" charset="0"/>
                <a:cs typeface="Times New Roman" panose="02020603050405020304" pitchFamily="18" charset="0"/>
              </a:rPr>
              <a:t>University of Baghdad</a:t>
            </a:r>
          </a:p>
          <a:p>
            <a:pPr algn="ctr"/>
            <a:endParaRPr lang="en-US" sz="2400" dirty="0"/>
          </a:p>
        </p:txBody>
      </p:sp>
      <p:pic>
        <p:nvPicPr>
          <p:cNvPr id="5" name="Picture 4" descr="A book cover with a person walking in front of a building&#10;&#10;Description automatically generated">
            <a:extLst>
              <a:ext uri="{FF2B5EF4-FFF2-40B4-BE49-F238E27FC236}">
                <a16:creationId xmlns:a16="http://schemas.microsoft.com/office/drawing/2014/main" id="{CB993A56-8D0A-F8D9-AC0E-D015AA88E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723900"/>
            <a:ext cx="5410200" cy="5410200"/>
          </a:xfrm>
          <a:prstGeom prst="rect">
            <a:avLst/>
          </a:prstGeom>
        </p:spPr>
      </p:pic>
      <p:grpSp>
        <p:nvGrpSpPr>
          <p:cNvPr id="18" name="Group 17">
            <a:extLst>
              <a:ext uri="{FF2B5EF4-FFF2-40B4-BE49-F238E27FC236}">
                <a16:creationId xmlns:a16="http://schemas.microsoft.com/office/drawing/2014/main" id="{74135E37-A761-481E-9A4F-0BE65EDC4D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3" name="Group 12">
              <a:extLst>
                <a:ext uri="{FF2B5EF4-FFF2-40B4-BE49-F238E27FC236}">
                  <a16:creationId xmlns:a16="http://schemas.microsoft.com/office/drawing/2014/main" id="{BE4B76E0-C306-4FD0-B2AC-668FA36E5B3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5" name="Straight Connector 14">
                <a:extLst>
                  <a:ext uri="{FF2B5EF4-FFF2-40B4-BE49-F238E27FC236}">
                    <a16:creationId xmlns:a16="http://schemas.microsoft.com/office/drawing/2014/main" id="{E9F88490-F996-4801-8331-09F20E2E5C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F57B529-A7FC-43A6-AC18-C4DE05357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id="{D76CA3AA-8F67-44E8-AB53-70B6947C5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622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3E2EEE-5E2B-473D-B932-CC1CB6659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97E0D0-5FC7-BB09-71AD-2171140683C9}"/>
              </a:ext>
            </a:extLst>
          </p:cNvPr>
          <p:cNvSpPr>
            <a:spLocks noGrp="1"/>
          </p:cNvSpPr>
          <p:nvPr>
            <p:ph type="title"/>
          </p:nvPr>
        </p:nvSpPr>
        <p:spPr>
          <a:xfrm>
            <a:off x="1219200" y="365125"/>
            <a:ext cx="10287000" cy="1577975"/>
          </a:xfrm>
        </p:spPr>
        <p:txBody>
          <a:bodyPr>
            <a:normAutofit/>
          </a:bodyPr>
          <a:lstStyle/>
          <a:p>
            <a:r>
              <a:rPr lang="en-US" sz="5400" i="0" dirty="0">
                <a:effectLst/>
                <a:latin typeface="Times New Roman" panose="02020603050405020304" pitchFamily="18" charset="0"/>
                <a:ea typeface="Calibri" panose="020F0502020204030204" pitchFamily="34" charset="0"/>
                <a:cs typeface="Times New Roman" panose="02020603050405020304" pitchFamily="18" charset="0"/>
              </a:rPr>
              <a:t>Pittsburgh Cycle</a:t>
            </a:r>
            <a:endParaRPr lang="en-US" sz="5400" i="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A4D0EB8-BC30-75A8-F80A-11B5BE806B97}"/>
              </a:ext>
            </a:extLst>
          </p:cNvPr>
          <p:cNvSpPr>
            <a:spLocks noGrp="1"/>
          </p:cNvSpPr>
          <p:nvPr>
            <p:ph idx="1"/>
          </p:nvPr>
        </p:nvSpPr>
        <p:spPr>
          <a:xfrm>
            <a:off x="1479480" y="2917860"/>
            <a:ext cx="10712521" cy="3566737"/>
          </a:xfrm>
        </p:spPr>
        <p:txBody>
          <a:bodyPr>
            <a:normAutofit/>
          </a:bodyPr>
          <a:lstStyle/>
          <a:p>
            <a:pPr algn="just"/>
            <a:r>
              <a:rPr lang="en-US" sz="2400" kern="100" dirty="0">
                <a:effectLst/>
                <a:latin typeface="Calibri" panose="020F0502020204030204" pitchFamily="34" charset="0"/>
                <a:ea typeface="Calibri" panose="020F0502020204030204" pitchFamily="34" charset="0"/>
                <a:cs typeface="Arial" panose="020B0604020202020204" pitchFamily="34" charset="0"/>
              </a:rPr>
              <a:t>Over the course of his playwriting career, August Wilson wrote his own cycle of ten plays collectively called the “American Century Cycle,” or the “Pittsburgh Cycle.” Wilson sets each of his ten plays in a different 20th-Century decade, offering insight into the complexities of the African American experience through changing social and historical landscapes over the course of 100 years. The plays in Wilson’s cycle, except </a:t>
            </a:r>
            <a:r>
              <a:rPr lang="en-US" sz="2400" i="1" kern="100" dirty="0">
                <a:effectLst/>
                <a:latin typeface="Calibri" panose="020F0502020204030204" pitchFamily="34" charset="0"/>
                <a:ea typeface="Calibri" panose="020F0502020204030204" pitchFamily="34" charset="0"/>
                <a:cs typeface="Arial" panose="020B0604020202020204" pitchFamily="34" charset="0"/>
              </a:rPr>
              <a:t>Ma Rainey’s Black Bottom</a:t>
            </a:r>
            <a:r>
              <a:rPr lang="en-US" sz="2400" kern="100" dirty="0">
                <a:effectLst/>
                <a:latin typeface="Calibri" panose="020F0502020204030204" pitchFamily="34" charset="0"/>
                <a:ea typeface="Calibri" panose="020F0502020204030204" pitchFamily="34" charset="0"/>
                <a:cs typeface="Arial" panose="020B0604020202020204" pitchFamily="34" charset="0"/>
              </a:rPr>
              <a:t>, are set in the Hill District of Pittsburgh, Pennsylvania—the area of Pittsburgh where Wilson grew up.</a:t>
            </a:r>
          </a:p>
          <a:p>
            <a:pPr algn="just"/>
            <a:endParaRPr lang="en-US" dirty="0"/>
          </a:p>
        </p:txBody>
      </p:sp>
      <p:grpSp>
        <p:nvGrpSpPr>
          <p:cNvPr id="10" name="Group 9">
            <a:extLst>
              <a:ext uri="{FF2B5EF4-FFF2-40B4-BE49-F238E27FC236}">
                <a16:creationId xmlns:a16="http://schemas.microsoft.com/office/drawing/2014/main" id="{022A4EFE-0FAE-441E-B2D5-21996A48DC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1" name="Group 10">
              <a:extLst>
                <a:ext uri="{FF2B5EF4-FFF2-40B4-BE49-F238E27FC236}">
                  <a16:creationId xmlns:a16="http://schemas.microsoft.com/office/drawing/2014/main" id="{2785A38D-4016-4F81-982F-D3F6305398E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3" name="Straight Connector 12">
                <a:extLst>
                  <a:ext uri="{FF2B5EF4-FFF2-40B4-BE49-F238E27FC236}">
                    <a16:creationId xmlns:a16="http://schemas.microsoft.com/office/drawing/2014/main" id="{AD3BBA26-50B7-407D-B968-0FD1F1999F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1CBB9C-7F53-453F-B850-AC6FB6EFB6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D8D5963D-3E99-4D4B-A67C-9D1CEA0AC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023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6" name="Group 15">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8" name="Straight Connector 17">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41" name="Rectangle 40">
            <a:extLst>
              <a:ext uri="{FF2B5EF4-FFF2-40B4-BE49-F238E27FC236}">
                <a16:creationId xmlns:a16="http://schemas.microsoft.com/office/drawing/2014/main" id="{99DC1F82-572A-4FFD-ACFB-E62DC7930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2CCABE-666F-8EC0-5FAF-B219EF8A4CBC}"/>
              </a:ext>
            </a:extLst>
          </p:cNvPr>
          <p:cNvSpPr>
            <a:spLocks noGrp="1"/>
          </p:cNvSpPr>
          <p:nvPr>
            <p:ph type="title"/>
          </p:nvPr>
        </p:nvSpPr>
        <p:spPr>
          <a:xfrm>
            <a:off x="174436" y="278906"/>
            <a:ext cx="6401025" cy="974542"/>
          </a:xfrm>
        </p:spPr>
        <p:txBody>
          <a:bodyPr vert="horz" lIns="91440" tIns="45720" rIns="91440" bIns="45720" rtlCol="0" anchor="b">
            <a:normAutofit/>
          </a:bodyPr>
          <a:lstStyle/>
          <a:p>
            <a:r>
              <a:rPr lang="en-US" sz="4000" i="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Hill District of Pittsburgh</a:t>
            </a:r>
            <a:endParaRPr lang="en-US" sz="4000" i="0" kern="1200" dirty="0">
              <a:solidFill>
                <a:srgbClr val="002060"/>
              </a:solidFill>
              <a:latin typeface="+mj-lt"/>
              <a:ea typeface="+mj-ea"/>
              <a:cs typeface="+mj-cs"/>
            </a:endParaRPr>
          </a:p>
        </p:txBody>
      </p:sp>
      <p:sp>
        <p:nvSpPr>
          <p:cNvPr id="42" name="Content Placeholder 11">
            <a:extLst>
              <a:ext uri="{FF2B5EF4-FFF2-40B4-BE49-F238E27FC236}">
                <a16:creationId xmlns:a16="http://schemas.microsoft.com/office/drawing/2014/main" id="{5FCEDE10-9939-EE17-DF90-422D49A2EEF4}"/>
              </a:ext>
            </a:extLst>
          </p:cNvPr>
          <p:cNvSpPr>
            <a:spLocks noGrp="1"/>
          </p:cNvSpPr>
          <p:nvPr>
            <p:ph sz="half" idx="1"/>
          </p:nvPr>
        </p:nvSpPr>
        <p:spPr>
          <a:xfrm>
            <a:off x="0" y="1349787"/>
            <a:ext cx="6164034" cy="5235707"/>
          </a:xfrm>
        </p:spPr>
        <p:txBody>
          <a:bodyPr vert="horz" lIns="91440" tIns="45720" rIns="91440" bIns="45720" rtlCol="0">
            <a:normAutofit fontScale="25000" lnSpcReduction="20000"/>
          </a:bodyPr>
          <a:lstStyle/>
          <a:p>
            <a:pPr algn="just"/>
            <a:r>
              <a:rPr lang="en-US" sz="7200" i="1" kern="100" dirty="0">
                <a:effectLst/>
                <a:latin typeface="Times New Roman" panose="02020603050405020304" pitchFamily="18" charset="0"/>
                <a:ea typeface="Calibri" panose="020F0502020204030204" pitchFamily="34" charset="0"/>
                <a:cs typeface="Times New Roman" panose="02020603050405020304" pitchFamily="18" charset="0"/>
              </a:rPr>
              <a:t>Radio Golf</a:t>
            </a:r>
            <a:r>
              <a:rPr lang="en-US" sz="7200" kern="100" dirty="0">
                <a:effectLst/>
                <a:latin typeface="Times New Roman" panose="02020603050405020304" pitchFamily="18" charset="0"/>
                <a:ea typeface="Calibri" panose="020F0502020204030204" pitchFamily="34" charset="0"/>
                <a:cs typeface="Times New Roman" panose="02020603050405020304" pitchFamily="18" charset="0"/>
              </a:rPr>
              <a:t>, like most of Wilson’s plays, takes place in the Hill District of Pittsburgh, Pennsylvania. Of the plays in his American Century Cycle. The Hill District acts as a character in its own right, growing, changing, and responding to the social and political issues facing its community throughout the cycle. Located northeast of downtown Pittsburgh, the Hill District’s history is as vast and diverse as its inhabitants over the years. It has gone by many names, being known at some points as “Little Haiti,” “Little Harlem,” and “the crossroads of the world.” By the 1930s, the Hill District was a predominantly Black neighborhood with a culture and social scene all its own. Even as poverty continued to plague the area, the Hill District became a flourishing epicenter of arts and kinship. As the documentary Wylie Avenue Days says, “from the 1930s to the 1950s, the Hill District emerged as one of the most prosperous and influential Black communities in America.” Indeed, the Hill District earned a reputation for its thriving jazz scene, boasting famous jazz artists.</a:t>
            </a:r>
          </a:p>
          <a:p>
            <a:endParaRPr lang="en-US" dirty="0"/>
          </a:p>
        </p:txBody>
      </p:sp>
      <p:sp>
        <p:nvSpPr>
          <p:cNvPr id="43" name="Freeform: Shape 42">
            <a:extLst>
              <a:ext uri="{FF2B5EF4-FFF2-40B4-BE49-F238E27FC236}">
                <a16:creationId xmlns:a16="http://schemas.microsoft.com/office/drawing/2014/main" id="{80222E03-D2AD-4594-B28C-BD93CA9A4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3656" y="1"/>
            <a:ext cx="5195733" cy="5804267"/>
          </a:xfrm>
          <a:custGeom>
            <a:avLst/>
            <a:gdLst>
              <a:gd name="connsiteX0" fmla="*/ 397240 w 5225982"/>
              <a:gd name="connsiteY0" fmla="*/ 0 h 5845277"/>
              <a:gd name="connsiteX1" fmla="*/ 5225982 w 5225982"/>
              <a:gd name="connsiteY1" fmla="*/ 0 h 5845277"/>
              <a:gd name="connsiteX2" fmla="*/ 5225982 w 5225982"/>
              <a:gd name="connsiteY2" fmla="*/ 1960688 h 5845277"/>
              <a:gd name="connsiteX3" fmla="*/ 4944766 w 5225982"/>
              <a:gd name="connsiteY3" fmla="*/ 5845277 h 5845277"/>
              <a:gd name="connsiteX4" fmla="*/ 0 w 5225982"/>
              <a:gd name="connsiteY4" fmla="*/ 5487313 h 584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982" h="5845277">
                <a:moveTo>
                  <a:pt x="397240" y="0"/>
                </a:moveTo>
                <a:lnTo>
                  <a:pt x="5225982" y="0"/>
                </a:lnTo>
                <a:lnTo>
                  <a:pt x="5225982" y="1960688"/>
                </a:lnTo>
                <a:lnTo>
                  <a:pt x="4944766" y="5845277"/>
                </a:lnTo>
                <a:lnTo>
                  <a:pt x="0" y="5487313"/>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D525AFFF-8FE3-4084-AAC3-A8CCB228D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2310" y="0"/>
            <a:ext cx="5071364" cy="5665354"/>
          </a:xfrm>
          <a:custGeom>
            <a:avLst/>
            <a:gdLst>
              <a:gd name="connsiteX0" fmla="*/ 385702 w 5071364"/>
              <a:gd name="connsiteY0" fmla="*/ 0 h 5665354"/>
              <a:gd name="connsiteX1" fmla="*/ 5071364 w 5071364"/>
              <a:gd name="connsiteY1" fmla="*/ 0 h 5665354"/>
              <a:gd name="connsiteX2" fmla="*/ 4661235 w 5071364"/>
              <a:gd name="connsiteY2" fmla="*/ 5665354 h 5665354"/>
              <a:gd name="connsiteX3" fmla="*/ 0 w 5071364"/>
              <a:gd name="connsiteY3" fmla="*/ 5327915 h 5665354"/>
            </a:gdLst>
            <a:ahLst/>
            <a:cxnLst>
              <a:cxn ang="0">
                <a:pos x="connsiteX0" y="connsiteY0"/>
              </a:cxn>
              <a:cxn ang="0">
                <a:pos x="connsiteX1" y="connsiteY1"/>
              </a:cxn>
              <a:cxn ang="0">
                <a:pos x="connsiteX2" y="connsiteY2"/>
              </a:cxn>
              <a:cxn ang="0">
                <a:pos x="connsiteX3" y="connsiteY3"/>
              </a:cxn>
            </a:cxnLst>
            <a:rect l="l" t="t" r="r" b="b"/>
            <a:pathLst>
              <a:path w="5071364" h="5665354">
                <a:moveTo>
                  <a:pt x="385702" y="0"/>
                </a:moveTo>
                <a:lnTo>
                  <a:pt x="5071364" y="0"/>
                </a:lnTo>
                <a:lnTo>
                  <a:pt x="4661235" y="5665354"/>
                </a:lnTo>
                <a:lnTo>
                  <a:pt x="0" y="5327915"/>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group of people sitting on a balcony&#10;&#10;Description automatically generated">
            <a:extLst>
              <a:ext uri="{FF2B5EF4-FFF2-40B4-BE49-F238E27FC236}">
                <a16:creationId xmlns:a16="http://schemas.microsoft.com/office/drawing/2014/main" id="{4E0ADFB0-9E7F-E7C7-D741-B5D5443A1A1F}"/>
              </a:ext>
            </a:extLst>
          </p:cNvPr>
          <p:cNvPicPr>
            <a:picLocks noChangeAspect="1"/>
          </p:cNvPicPr>
          <p:nvPr/>
        </p:nvPicPr>
        <p:blipFill rotWithShape="1">
          <a:blip r:embed="rId3">
            <a:alphaModFix amt="83000"/>
            <a:extLst>
              <a:ext uri="{28A0092B-C50C-407E-A947-70E740481C1C}">
                <a14:useLocalDpi xmlns:a14="http://schemas.microsoft.com/office/drawing/2010/main" val="0"/>
              </a:ext>
            </a:extLst>
          </a:blip>
          <a:srcRect l="15208" r="15640" b="-3"/>
          <a:stretch/>
        </p:blipFill>
        <p:spPr>
          <a:xfrm>
            <a:off x="7148202" y="-7"/>
            <a:ext cx="5071364" cy="5665354"/>
          </a:xfrm>
          <a:custGeom>
            <a:avLst/>
            <a:gdLst/>
            <a:ahLst/>
            <a:cxnLst/>
            <a:rect l="l" t="t" r="r" b="b"/>
            <a:pathLst>
              <a:path w="5071364" h="5665354">
                <a:moveTo>
                  <a:pt x="385702" y="0"/>
                </a:moveTo>
                <a:lnTo>
                  <a:pt x="5071364" y="0"/>
                </a:lnTo>
                <a:lnTo>
                  <a:pt x="4661235" y="5665354"/>
                </a:lnTo>
                <a:lnTo>
                  <a:pt x="0" y="5327915"/>
                </a:lnTo>
                <a:close/>
              </a:path>
            </a:pathLst>
          </a:custGeom>
        </p:spPr>
      </p:pic>
      <p:sp>
        <p:nvSpPr>
          <p:cNvPr id="45" name="Rectangle 44">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4543">
            <a:off x="6271528" y="4197478"/>
            <a:ext cx="3434460" cy="2440214"/>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FC26735-937E-4F83-BBC4-72CBC0C9C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54543">
            <a:off x="6901388" y="3838446"/>
            <a:ext cx="2190724" cy="3175232"/>
          </a:xfrm>
          <a:custGeom>
            <a:avLst/>
            <a:gdLst>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20715 w 4133905"/>
              <a:gd name="connsiteY4" fmla="*/ 5253724 h 6008991"/>
              <a:gd name="connsiteX5" fmla="*/ 4118441 w 4133905"/>
              <a:gd name="connsiteY5" fmla="*/ 5979216 h 6008991"/>
              <a:gd name="connsiteX6" fmla="*/ 4088583 w 4133905"/>
              <a:gd name="connsiteY6" fmla="*/ 6008990 h 6008991"/>
              <a:gd name="connsiteX7" fmla="*/ 4048036 w 4133905"/>
              <a:gd name="connsiteY7" fmla="*/ 6008990 h 6008991"/>
              <a:gd name="connsiteX8" fmla="*/ 4048034 w 4133905"/>
              <a:gd name="connsiteY8" fmla="*/ 6008991 h 6008991"/>
              <a:gd name="connsiteX9" fmla="*/ 46751 w 4133905"/>
              <a:gd name="connsiteY9" fmla="*/ 6008991 h 6008991"/>
              <a:gd name="connsiteX10" fmla="*/ 20989 w 4133905"/>
              <a:gd name="connsiteY10" fmla="*/ 5991582 h 6008991"/>
              <a:gd name="connsiteX11" fmla="*/ 20989 w 4133905"/>
              <a:gd name="connsiteY11" fmla="*/ 5200472 h 6008991"/>
              <a:gd name="connsiteX12" fmla="*/ 13740 w 4133905"/>
              <a:gd name="connsiteY12" fmla="*/ 5174650 h 6008991"/>
              <a:gd name="connsiteX13" fmla="*/ 20989 w 4133905"/>
              <a:gd name="connsiteY13" fmla="*/ 5148088 h 6008991"/>
              <a:gd name="connsiteX14" fmla="*/ 20989 w 4133905"/>
              <a:gd name="connsiteY14" fmla="*/ 4794139 h 6008991"/>
              <a:gd name="connsiteX15" fmla="*/ 20989 w 4133905"/>
              <a:gd name="connsiteY15" fmla="*/ 4747157 h 6008991"/>
              <a:gd name="connsiteX16" fmla="*/ 13263 w 4133905"/>
              <a:gd name="connsiteY16" fmla="*/ 4720915 h 6008991"/>
              <a:gd name="connsiteX17" fmla="*/ 4410 w 4133905"/>
              <a:gd name="connsiteY17" fmla="*/ 4694086 h 6008991"/>
              <a:gd name="connsiteX18" fmla="*/ 592 w 4133905"/>
              <a:gd name="connsiteY18" fmla="*/ 4668231 h 6008991"/>
              <a:gd name="connsiteX19" fmla="*/ 0 w 4133905"/>
              <a:gd name="connsiteY19" fmla="*/ 4648327 h 6008991"/>
              <a:gd name="connsiteX20" fmla="*/ 5225 w 4133905"/>
              <a:gd name="connsiteY20" fmla="*/ 4627475 h 6008991"/>
              <a:gd name="connsiteX21" fmla="*/ 3051 w 4133905"/>
              <a:gd name="connsiteY21" fmla="*/ 4613399 h 6008991"/>
              <a:gd name="connsiteX22" fmla="*/ 8650 w 4133905"/>
              <a:gd name="connsiteY22" fmla="*/ 4587183 h 6008991"/>
              <a:gd name="connsiteX23" fmla="*/ 13808 w 4133905"/>
              <a:gd name="connsiteY23" fmla="*/ 4548834 h 6008991"/>
              <a:gd name="connsiteX24" fmla="*/ 19306 w 4133905"/>
              <a:gd name="connsiteY24" fmla="*/ 4522434 h 6008991"/>
              <a:gd name="connsiteX25" fmla="*/ 20989 w 4133905"/>
              <a:gd name="connsiteY25" fmla="*/ 4517345 h 6008991"/>
              <a:gd name="connsiteX26" fmla="*/ 20989 w 4133905"/>
              <a:gd name="connsiteY26" fmla="*/ 4344603 h 6008991"/>
              <a:gd name="connsiteX27" fmla="*/ 19107 w 4133905"/>
              <a:gd name="connsiteY27" fmla="*/ 4331860 h 6008991"/>
              <a:gd name="connsiteX28" fmla="*/ 20989 w 4133905"/>
              <a:gd name="connsiteY28" fmla="*/ 4288870 h 6008991"/>
              <a:gd name="connsiteX29" fmla="*/ 18426 w 4133905"/>
              <a:gd name="connsiteY29" fmla="*/ 4282627 h 6008991"/>
              <a:gd name="connsiteX30" fmla="*/ 20989 w 4133905"/>
              <a:gd name="connsiteY30" fmla="*/ 4240597 h 6008991"/>
              <a:gd name="connsiteX31" fmla="*/ 18813 w 4133905"/>
              <a:gd name="connsiteY31" fmla="*/ 4194547 h 6008991"/>
              <a:gd name="connsiteX32" fmla="*/ 12962 w 4133905"/>
              <a:gd name="connsiteY32" fmla="*/ 4191108 h 6008991"/>
              <a:gd name="connsiteX33" fmla="*/ 12447 w 4133905"/>
              <a:gd name="connsiteY33" fmla="*/ 4181009 h 6008991"/>
              <a:gd name="connsiteX34" fmla="*/ 12560 w 4133905"/>
              <a:gd name="connsiteY34" fmla="*/ 4165109 h 6008991"/>
              <a:gd name="connsiteX35" fmla="*/ 18700 w 4133905"/>
              <a:gd name="connsiteY35" fmla="*/ 4129496 h 6008991"/>
              <a:gd name="connsiteX36" fmla="*/ 18477 w 4133905"/>
              <a:gd name="connsiteY36" fmla="*/ 3924440 h 6008991"/>
              <a:gd name="connsiteX37" fmla="*/ 16141 w 4133905"/>
              <a:gd name="connsiteY37" fmla="*/ 3920672 h 6008991"/>
              <a:gd name="connsiteX38" fmla="*/ 12323 w 4133905"/>
              <a:gd name="connsiteY38" fmla="*/ 3894817 h 6008991"/>
              <a:gd name="connsiteX39" fmla="*/ 11731 w 4133905"/>
              <a:gd name="connsiteY39" fmla="*/ 3874914 h 6008991"/>
              <a:gd name="connsiteX40" fmla="*/ 16957 w 4133905"/>
              <a:gd name="connsiteY40" fmla="*/ 3854061 h 6008991"/>
              <a:gd name="connsiteX41" fmla="*/ 14783 w 4133905"/>
              <a:gd name="connsiteY41" fmla="*/ 3839985 h 6008991"/>
              <a:gd name="connsiteX42" fmla="*/ 18367 w 4133905"/>
              <a:gd name="connsiteY42" fmla="*/ 3823206 h 6008991"/>
              <a:gd name="connsiteX43" fmla="*/ 15069 w 4133905"/>
              <a:gd name="connsiteY43" fmla="*/ 793415 h 6008991"/>
              <a:gd name="connsiteX44" fmla="*/ 22173 w 4133905"/>
              <a:gd name="connsiteY44" fmla="*/ 783048 h 6008991"/>
              <a:gd name="connsiteX45" fmla="*/ 27627 w 4133905"/>
              <a:gd name="connsiteY45" fmla="*/ 779222 h 6008991"/>
              <a:gd name="connsiteX46" fmla="*/ 26800 w 4133905"/>
              <a:gd name="connsiteY46" fmla="*/ 20002 h 6008991"/>
              <a:gd name="connsiteX47" fmla="*/ 44155 w 4133905"/>
              <a:gd name="connsiteY47" fmla="*/ 2441 h 6008991"/>
              <a:gd name="connsiteX48" fmla="*/ 58493 w 4133905"/>
              <a:gd name="connsiteY48" fmla="*/ 174 h 6008991"/>
              <a:gd name="connsiteX49" fmla="*/ 870768 w 4133905"/>
              <a:gd name="connsiteY49" fmla="*/ 11 h 6008991"/>
              <a:gd name="connsiteX50" fmla="*/ 890555 w 4133905"/>
              <a:gd name="connsiteY50" fmla="*/ 10 h 6008991"/>
              <a:gd name="connsiteX51" fmla="*/ 890573 w 4133905"/>
              <a:gd name="connsiteY51" fmla="*/ 1 h 6008991"/>
              <a:gd name="connsiteX52" fmla="*/ 4100315 w 4133905"/>
              <a:gd name="connsiteY52" fmla="*/ 0 h 6008991"/>
              <a:gd name="connsiteX53" fmla="*/ 4130173 w 4133905"/>
              <a:gd name="connsiteY53"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18441 w 4133905"/>
              <a:gd name="connsiteY4" fmla="*/ 5979216 h 6008991"/>
              <a:gd name="connsiteX5" fmla="*/ 4088583 w 4133905"/>
              <a:gd name="connsiteY5" fmla="*/ 6008990 h 6008991"/>
              <a:gd name="connsiteX6" fmla="*/ 4048036 w 4133905"/>
              <a:gd name="connsiteY6" fmla="*/ 6008990 h 6008991"/>
              <a:gd name="connsiteX7" fmla="*/ 4048034 w 4133905"/>
              <a:gd name="connsiteY7" fmla="*/ 6008991 h 6008991"/>
              <a:gd name="connsiteX8" fmla="*/ 46751 w 4133905"/>
              <a:gd name="connsiteY8" fmla="*/ 6008991 h 6008991"/>
              <a:gd name="connsiteX9" fmla="*/ 20989 w 4133905"/>
              <a:gd name="connsiteY9" fmla="*/ 5991582 h 6008991"/>
              <a:gd name="connsiteX10" fmla="*/ 20989 w 4133905"/>
              <a:gd name="connsiteY10" fmla="*/ 5200472 h 6008991"/>
              <a:gd name="connsiteX11" fmla="*/ 13740 w 4133905"/>
              <a:gd name="connsiteY11" fmla="*/ 5174650 h 6008991"/>
              <a:gd name="connsiteX12" fmla="*/ 20989 w 4133905"/>
              <a:gd name="connsiteY12" fmla="*/ 5148088 h 6008991"/>
              <a:gd name="connsiteX13" fmla="*/ 20989 w 4133905"/>
              <a:gd name="connsiteY13" fmla="*/ 4794139 h 6008991"/>
              <a:gd name="connsiteX14" fmla="*/ 20989 w 4133905"/>
              <a:gd name="connsiteY14" fmla="*/ 4747157 h 6008991"/>
              <a:gd name="connsiteX15" fmla="*/ 13263 w 4133905"/>
              <a:gd name="connsiteY15" fmla="*/ 4720915 h 6008991"/>
              <a:gd name="connsiteX16" fmla="*/ 4410 w 4133905"/>
              <a:gd name="connsiteY16" fmla="*/ 4694086 h 6008991"/>
              <a:gd name="connsiteX17" fmla="*/ 592 w 4133905"/>
              <a:gd name="connsiteY17" fmla="*/ 4668231 h 6008991"/>
              <a:gd name="connsiteX18" fmla="*/ 0 w 4133905"/>
              <a:gd name="connsiteY18" fmla="*/ 4648327 h 6008991"/>
              <a:gd name="connsiteX19" fmla="*/ 5225 w 4133905"/>
              <a:gd name="connsiteY19" fmla="*/ 4627475 h 6008991"/>
              <a:gd name="connsiteX20" fmla="*/ 3051 w 4133905"/>
              <a:gd name="connsiteY20" fmla="*/ 4613399 h 6008991"/>
              <a:gd name="connsiteX21" fmla="*/ 8650 w 4133905"/>
              <a:gd name="connsiteY21" fmla="*/ 4587183 h 6008991"/>
              <a:gd name="connsiteX22" fmla="*/ 13808 w 4133905"/>
              <a:gd name="connsiteY22" fmla="*/ 4548834 h 6008991"/>
              <a:gd name="connsiteX23" fmla="*/ 19306 w 4133905"/>
              <a:gd name="connsiteY23" fmla="*/ 4522434 h 6008991"/>
              <a:gd name="connsiteX24" fmla="*/ 20989 w 4133905"/>
              <a:gd name="connsiteY24" fmla="*/ 4517345 h 6008991"/>
              <a:gd name="connsiteX25" fmla="*/ 20989 w 4133905"/>
              <a:gd name="connsiteY25" fmla="*/ 4344603 h 6008991"/>
              <a:gd name="connsiteX26" fmla="*/ 19107 w 4133905"/>
              <a:gd name="connsiteY26" fmla="*/ 4331860 h 6008991"/>
              <a:gd name="connsiteX27" fmla="*/ 20989 w 4133905"/>
              <a:gd name="connsiteY27" fmla="*/ 4288870 h 6008991"/>
              <a:gd name="connsiteX28" fmla="*/ 18426 w 4133905"/>
              <a:gd name="connsiteY28" fmla="*/ 4282627 h 6008991"/>
              <a:gd name="connsiteX29" fmla="*/ 20989 w 4133905"/>
              <a:gd name="connsiteY29" fmla="*/ 4240597 h 6008991"/>
              <a:gd name="connsiteX30" fmla="*/ 18813 w 4133905"/>
              <a:gd name="connsiteY30" fmla="*/ 4194547 h 6008991"/>
              <a:gd name="connsiteX31" fmla="*/ 12962 w 4133905"/>
              <a:gd name="connsiteY31" fmla="*/ 4191108 h 6008991"/>
              <a:gd name="connsiteX32" fmla="*/ 12447 w 4133905"/>
              <a:gd name="connsiteY32" fmla="*/ 4181009 h 6008991"/>
              <a:gd name="connsiteX33" fmla="*/ 12560 w 4133905"/>
              <a:gd name="connsiteY33" fmla="*/ 4165109 h 6008991"/>
              <a:gd name="connsiteX34" fmla="*/ 18700 w 4133905"/>
              <a:gd name="connsiteY34" fmla="*/ 4129496 h 6008991"/>
              <a:gd name="connsiteX35" fmla="*/ 18477 w 4133905"/>
              <a:gd name="connsiteY35" fmla="*/ 3924440 h 6008991"/>
              <a:gd name="connsiteX36" fmla="*/ 16141 w 4133905"/>
              <a:gd name="connsiteY36" fmla="*/ 3920672 h 6008991"/>
              <a:gd name="connsiteX37" fmla="*/ 12323 w 4133905"/>
              <a:gd name="connsiteY37" fmla="*/ 3894817 h 6008991"/>
              <a:gd name="connsiteX38" fmla="*/ 11731 w 4133905"/>
              <a:gd name="connsiteY38" fmla="*/ 3874914 h 6008991"/>
              <a:gd name="connsiteX39" fmla="*/ 16957 w 4133905"/>
              <a:gd name="connsiteY39" fmla="*/ 3854061 h 6008991"/>
              <a:gd name="connsiteX40" fmla="*/ 14783 w 4133905"/>
              <a:gd name="connsiteY40" fmla="*/ 3839985 h 6008991"/>
              <a:gd name="connsiteX41" fmla="*/ 18367 w 4133905"/>
              <a:gd name="connsiteY41" fmla="*/ 3823206 h 6008991"/>
              <a:gd name="connsiteX42" fmla="*/ 15069 w 4133905"/>
              <a:gd name="connsiteY42" fmla="*/ 793415 h 6008991"/>
              <a:gd name="connsiteX43" fmla="*/ 22173 w 4133905"/>
              <a:gd name="connsiteY43" fmla="*/ 783048 h 6008991"/>
              <a:gd name="connsiteX44" fmla="*/ 27627 w 4133905"/>
              <a:gd name="connsiteY44" fmla="*/ 779222 h 6008991"/>
              <a:gd name="connsiteX45" fmla="*/ 26800 w 4133905"/>
              <a:gd name="connsiteY45" fmla="*/ 20002 h 6008991"/>
              <a:gd name="connsiteX46" fmla="*/ 44155 w 4133905"/>
              <a:gd name="connsiteY46" fmla="*/ 2441 h 6008991"/>
              <a:gd name="connsiteX47" fmla="*/ 58493 w 4133905"/>
              <a:gd name="connsiteY47" fmla="*/ 174 h 6008991"/>
              <a:gd name="connsiteX48" fmla="*/ 870768 w 4133905"/>
              <a:gd name="connsiteY48" fmla="*/ 11 h 6008991"/>
              <a:gd name="connsiteX49" fmla="*/ 890555 w 4133905"/>
              <a:gd name="connsiteY49" fmla="*/ 10 h 6008991"/>
              <a:gd name="connsiteX50" fmla="*/ 890573 w 4133905"/>
              <a:gd name="connsiteY50" fmla="*/ 1 h 6008991"/>
              <a:gd name="connsiteX51" fmla="*/ 4100315 w 4133905"/>
              <a:gd name="connsiteY51" fmla="*/ 0 h 6008991"/>
              <a:gd name="connsiteX52" fmla="*/ 4130173 w 4133905"/>
              <a:gd name="connsiteY52"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18441 w 4133905"/>
              <a:gd name="connsiteY3" fmla="*/ 5979216 h 6008991"/>
              <a:gd name="connsiteX4" fmla="*/ 4088583 w 4133905"/>
              <a:gd name="connsiteY4" fmla="*/ 6008990 h 6008991"/>
              <a:gd name="connsiteX5" fmla="*/ 4048036 w 4133905"/>
              <a:gd name="connsiteY5" fmla="*/ 6008990 h 6008991"/>
              <a:gd name="connsiteX6" fmla="*/ 4048034 w 4133905"/>
              <a:gd name="connsiteY6" fmla="*/ 6008991 h 6008991"/>
              <a:gd name="connsiteX7" fmla="*/ 46751 w 4133905"/>
              <a:gd name="connsiteY7" fmla="*/ 6008991 h 6008991"/>
              <a:gd name="connsiteX8" fmla="*/ 20989 w 4133905"/>
              <a:gd name="connsiteY8" fmla="*/ 5991582 h 6008991"/>
              <a:gd name="connsiteX9" fmla="*/ 20989 w 4133905"/>
              <a:gd name="connsiteY9" fmla="*/ 5200472 h 6008991"/>
              <a:gd name="connsiteX10" fmla="*/ 13740 w 4133905"/>
              <a:gd name="connsiteY10" fmla="*/ 5174650 h 6008991"/>
              <a:gd name="connsiteX11" fmla="*/ 20989 w 4133905"/>
              <a:gd name="connsiteY11" fmla="*/ 5148088 h 6008991"/>
              <a:gd name="connsiteX12" fmla="*/ 20989 w 4133905"/>
              <a:gd name="connsiteY12" fmla="*/ 4794139 h 6008991"/>
              <a:gd name="connsiteX13" fmla="*/ 20989 w 4133905"/>
              <a:gd name="connsiteY13" fmla="*/ 4747157 h 6008991"/>
              <a:gd name="connsiteX14" fmla="*/ 13263 w 4133905"/>
              <a:gd name="connsiteY14" fmla="*/ 4720915 h 6008991"/>
              <a:gd name="connsiteX15" fmla="*/ 4410 w 4133905"/>
              <a:gd name="connsiteY15" fmla="*/ 4694086 h 6008991"/>
              <a:gd name="connsiteX16" fmla="*/ 592 w 4133905"/>
              <a:gd name="connsiteY16" fmla="*/ 4668231 h 6008991"/>
              <a:gd name="connsiteX17" fmla="*/ 0 w 4133905"/>
              <a:gd name="connsiteY17" fmla="*/ 4648327 h 6008991"/>
              <a:gd name="connsiteX18" fmla="*/ 5225 w 4133905"/>
              <a:gd name="connsiteY18" fmla="*/ 4627475 h 6008991"/>
              <a:gd name="connsiteX19" fmla="*/ 3051 w 4133905"/>
              <a:gd name="connsiteY19" fmla="*/ 4613399 h 6008991"/>
              <a:gd name="connsiteX20" fmla="*/ 8650 w 4133905"/>
              <a:gd name="connsiteY20" fmla="*/ 4587183 h 6008991"/>
              <a:gd name="connsiteX21" fmla="*/ 13808 w 4133905"/>
              <a:gd name="connsiteY21" fmla="*/ 4548834 h 6008991"/>
              <a:gd name="connsiteX22" fmla="*/ 19306 w 4133905"/>
              <a:gd name="connsiteY22" fmla="*/ 4522434 h 6008991"/>
              <a:gd name="connsiteX23" fmla="*/ 20989 w 4133905"/>
              <a:gd name="connsiteY23" fmla="*/ 4517345 h 6008991"/>
              <a:gd name="connsiteX24" fmla="*/ 20989 w 4133905"/>
              <a:gd name="connsiteY24" fmla="*/ 4344603 h 6008991"/>
              <a:gd name="connsiteX25" fmla="*/ 19107 w 4133905"/>
              <a:gd name="connsiteY25" fmla="*/ 4331860 h 6008991"/>
              <a:gd name="connsiteX26" fmla="*/ 20989 w 4133905"/>
              <a:gd name="connsiteY26" fmla="*/ 4288870 h 6008991"/>
              <a:gd name="connsiteX27" fmla="*/ 18426 w 4133905"/>
              <a:gd name="connsiteY27" fmla="*/ 4282627 h 6008991"/>
              <a:gd name="connsiteX28" fmla="*/ 20989 w 4133905"/>
              <a:gd name="connsiteY28" fmla="*/ 4240597 h 6008991"/>
              <a:gd name="connsiteX29" fmla="*/ 18813 w 4133905"/>
              <a:gd name="connsiteY29" fmla="*/ 4194547 h 6008991"/>
              <a:gd name="connsiteX30" fmla="*/ 12962 w 4133905"/>
              <a:gd name="connsiteY30" fmla="*/ 4191108 h 6008991"/>
              <a:gd name="connsiteX31" fmla="*/ 12447 w 4133905"/>
              <a:gd name="connsiteY31" fmla="*/ 4181009 h 6008991"/>
              <a:gd name="connsiteX32" fmla="*/ 12560 w 4133905"/>
              <a:gd name="connsiteY32" fmla="*/ 4165109 h 6008991"/>
              <a:gd name="connsiteX33" fmla="*/ 18700 w 4133905"/>
              <a:gd name="connsiteY33" fmla="*/ 4129496 h 6008991"/>
              <a:gd name="connsiteX34" fmla="*/ 18477 w 4133905"/>
              <a:gd name="connsiteY34" fmla="*/ 3924440 h 6008991"/>
              <a:gd name="connsiteX35" fmla="*/ 16141 w 4133905"/>
              <a:gd name="connsiteY35" fmla="*/ 3920672 h 6008991"/>
              <a:gd name="connsiteX36" fmla="*/ 12323 w 4133905"/>
              <a:gd name="connsiteY36" fmla="*/ 3894817 h 6008991"/>
              <a:gd name="connsiteX37" fmla="*/ 11731 w 4133905"/>
              <a:gd name="connsiteY37" fmla="*/ 3874914 h 6008991"/>
              <a:gd name="connsiteX38" fmla="*/ 16957 w 4133905"/>
              <a:gd name="connsiteY38" fmla="*/ 3854061 h 6008991"/>
              <a:gd name="connsiteX39" fmla="*/ 14783 w 4133905"/>
              <a:gd name="connsiteY39" fmla="*/ 3839985 h 6008991"/>
              <a:gd name="connsiteX40" fmla="*/ 18367 w 4133905"/>
              <a:gd name="connsiteY40" fmla="*/ 3823206 h 6008991"/>
              <a:gd name="connsiteX41" fmla="*/ 15069 w 4133905"/>
              <a:gd name="connsiteY41" fmla="*/ 793415 h 6008991"/>
              <a:gd name="connsiteX42" fmla="*/ 22173 w 4133905"/>
              <a:gd name="connsiteY42" fmla="*/ 783048 h 6008991"/>
              <a:gd name="connsiteX43" fmla="*/ 27627 w 4133905"/>
              <a:gd name="connsiteY43" fmla="*/ 779222 h 6008991"/>
              <a:gd name="connsiteX44" fmla="*/ 26800 w 4133905"/>
              <a:gd name="connsiteY44" fmla="*/ 20002 h 6008991"/>
              <a:gd name="connsiteX45" fmla="*/ 44155 w 4133905"/>
              <a:gd name="connsiteY45" fmla="*/ 2441 h 6008991"/>
              <a:gd name="connsiteX46" fmla="*/ 58493 w 4133905"/>
              <a:gd name="connsiteY46" fmla="*/ 174 h 6008991"/>
              <a:gd name="connsiteX47" fmla="*/ 870768 w 4133905"/>
              <a:gd name="connsiteY47" fmla="*/ 11 h 6008991"/>
              <a:gd name="connsiteX48" fmla="*/ 890555 w 4133905"/>
              <a:gd name="connsiteY48" fmla="*/ 10 h 6008991"/>
              <a:gd name="connsiteX49" fmla="*/ 890573 w 4133905"/>
              <a:gd name="connsiteY49" fmla="*/ 1 h 6008991"/>
              <a:gd name="connsiteX50" fmla="*/ 4100315 w 4133905"/>
              <a:gd name="connsiteY50" fmla="*/ 0 h 6008991"/>
              <a:gd name="connsiteX51" fmla="*/ 4130173 w 4133905"/>
              <a:gd name="connsiteY51" fmla="*/ 29860 h 6008991"/>
              <a:gd name="connsiteX0" fmla="*/ 4130173 w 4133905"/>
              <a:gd name="connsiteY0" fmla="*/ 29860 h 6008991"/>
              <a:gd name="connsiteX1" fmla="*/ 4130172 w 4133905"/>
              <a:gd name="connsiteY1" fmla="*/ 5205802 h 6008991"/>
              <a:gd name="connsiteX2" fmla="*/ 4118441 w 4133905"/>
              <a:gd name="connsiteY2" fmla="*/ 5979216 h 6008991"/>
              <a:gd name="connsiteX3" fmla="*/ 4088583 w 4133905"/>
              <a:gd name="connsiteY3" fmla="*/ 6008990 h 6008991"/>
              <a:gd name="connsiteX4" fmla="*/ 4048036 w 4133905"/>
              <a:gd name="connsiteY4" fmla="*/ 6008990 h 6008991"/>
              <a:gd name="connsiteX5" fmla="*/ 4048034 w 4133905"/>
              <a:gd name="connsiteY5" fmla="*/ 6008991 h 6008991"/>
              <a:gd name="connsiteX6" fmla="*/ 46751 w 4133905"/>
              <a:gd name="connsiteY6" fmla="*/ 6008991 h 6008991"/>
              <a:gd name="connsiteX7" fmla="*/ 20989 w 4133905"/>
              <a:gd name="connsiteY7" fmla="*/ 5991582 h 6008991"/>
              <a:gd name="connsiteX8" fmla="*/ 20989 w 4133905"/>
              <a:gd name="connsiteY8" fmla="*/ 5200472 h 6008991"/>
              <a:gd name="connsiteX9" fmla="*/ 13740 w 4133905"/>
              <a:gd name="connsiteY9" fmla="*/ 5174650 h 6008991"/>
              <a:gd name="connsiteX10" fmla="*/ 20989 w 4133905"/>
              <a:gd name="connsiteY10" fmla="*/ 5148088 h 6008991"/>
              <a:gd name="connsiteX11" fmla="*/ 20989 w 4133905"/>
              <a:gd name="connsiteY11" fmla="*/ 4794139 h 6008991"/>
              <a:gd name="connsiteX12" fmla="*/ 20989 w 4133905"/>
              <a:gd name="connsiteY12" fmla="*/ 4747157 h 6008991"/>
              <a:gd name="connsiteX13" fmla="*/ 13263 w 4133905"/>
              <a:gd name="connsiteY13" fmla="*/ 4720915 h 6008991"/>
              <a:gd name="connsiteX14" fmla="*/ 4410 w 4133905"/>
              <a:gd name="connsiteY14" fmla="*/ 4694086 h 6008991"/>
              <a:gd name="connsiteX15" fmla="*/ 592 w 4133905"/>
              <a:gd name="connsiteY15" fmla="*/ 4668231 h 6008991"/>
              <a:gd name="connsiteX16" fmla="*/ 0 w 4133905"/>
              <a:gd name="connsiteY16" fmla="*/ 4648327 h 6008991"/>
              <a:gd name="connsiteX17" fmla="*/ 5225 w 4133905"/>
              <a:gd name="connsiteY17" fmla="*/ 4627475 h 6008991"/>
              <a:gd name="connsiteX18" fmla="*/ 3051 w 4133905"/>
              <a:gd name="connsiteY18" fmla="*/ 4613399 h 6008991"/>
              <a:gd name="connsiteX19" fmla="*/ 8650 w 4133905"/>
              <a:gd name="connsiteY19" fmla="*/ 4587183 h 6008991"/>
              <a:gd name="connsiteX20" fmla="*/ 13808 w 4133905"/>
              <a:gd name="connsiteY20" fmla="*/ 4548834 h 6008991"/>
              <a:gd name="connsiteX21" fmla="*/ 19306 w 4133905"/>
              <a:gd name="connsiteY21" fmla="*/ 4522434 h 6008991"/>
              <a:gd name="connsiteX22" fmla="*/ 20989 w 4133905"/>
              <a:gd name="connsiteY22" fmla="*/ 4517345 h 6008991"/>
              <a:gd name="connsiteX23" fmla="*/ 20989 w 4133905"/>
              <a:gd name="connsiteY23" fmla="*/ 4344603 h 6008991"/>
              <a:gd name="connsiteX24" fmla="*/ 19107 w 4133905"/>
              <a:gd name="connsiteY24" fmla="*/ 4331860 h 6008991"/>
              <a:gd name="connsiteX25" fmla="*/ 20989 w 4133905"/>
              <a:gd name="connsiteY25" fmla="*/ 4288870 h 6008991"/>
              <a:gd name="connsiteX26" fmla="*/ 18426 w 4133905"/>
              <a:gd name="connsiteY26" fmla="*/ 4282627 h 6008991"/>
              <a:gd name="connsiteX27" fmla="*/ 20989 w 4133905"/>
              <a:gd name="connsiteY27" fmla="*/ 4240597 h 6008991"/>
              <a:gd name="connsiteX28" fmla="*/ 18813 w 4133905"/>
              <a:gd name="connsiteY28" fmla="*/ 4194547 h 6008991"/>
              <a:gd name="connsiteX29" fmla="*/ 12962 w 4133905"/>
              <a:gd name="connsiteY29" fmla="*/ 4191108 h 6008991"/>
              <a:gd name="connsiteX30" fmla="*/ 12447 w 4133905"/>
              <a:gd name="connsiteY30" fmla="*/ 4181009 h 6008991"/>
              <a:gd name="connsiteX31" fmla="*/ 12560 w 4133905"/>
              <a:gd name="connsiteY31" fmla="*/ 4165109 h 6008991"/>
              <a:gd name="connsiteX32" fmla="*/ 18700 w 4133905"/>
              <a:gd name="connsiteY32" fmla="*/ 4129496 h 6008991"/>
              <a:gd name="connsiteX33" fmla="*/ 18477 w 4133905"/>
              <a:gd name="connsiteY33" fmla="*/ 3924440 h 6008991"/>
              <a:gd name="connsiteX34" fmla="*/ 16141 w 4133905"/>
              <a:gd name="connsiteY34" fmla="*/ 3920672 h 6008991"/>
              <a:gd name="connsiteX35" fmla="*/ 12323 w 4133905"/>
              <a:gd name="connsiteY35" fmla="*/ 3894817 h 6008991"/>
              <a:gd name="connsiteX36" fmla="*/ 11731 w 4133905"/>
              <a:gd name="connsiteY36" fmla="*/ 3874914 h 6008991"/>
              <a:gd name="connsiteX37" fmla="*/ 16957 w 4133905"/>
              <a:gd name="connsiteY37" fmla="*/ 3854061 h 6008991"/>
              <a:gd name="connsiteX38" fmla="*/ 14783 w 4133905"/>
              <a:gd name="connsiteY38" fmla="*/ 3839985 h 6008991"/>
              <a:gd name="connsiteX39" fmla="*/ 18367 w 4133905"/>
              <a:gd name="connsiteY39" fmla="*/ 3823206 h 6008991"/>
              <a:gd name="connsiteX40" fmla="*/ 15069 w 4133905"/>
              <a:gd name="connsiteY40" fmla="*/ 793415 h 6008991"/>
              <a:gd name="connsiteX41" fmla="*/ 22173 w 4133905"/>
              <a:gd name="connsiteY41" fmla="*/ 783048 h 6008991"/>
              <a:gd name="connsiteX42" fmla="*/ 27627 w 4133905"/>
              <a:gd name="connsiteY42" fmla="*/ 779222 h 6008991"/>
              <a:gd name="connsiteX43" fmla="*/ 26800 w 4133905"/>
              <a:gd name="connsiteY43" fmla="*/ 20002 h 6008991"/>
              <a:gd name="connsiteX44" fmla="*/ 44155 w 4133905"/>
              <a:gd name="connsiteY44" fmla="*/ 2441 h 6008991"/>
              <a:gd name="connsiteX45" fmla="*/ 58493 w 4133905"/>
              <a:gd name="connsiteY45" fmla="*/ 174 h 6008991"/>
              <a:gd name="connsiteX46" fmla="*/ 870768 w 4133905"/>
              <a:gd name="connsiteY46" fmla="*/ 11 h 6008991"/>
              <a:gd name="connsiteX47" fmla="*/ 890555 w 4133905"/>
              <a:gd name="connsiteY47" fmla="*/ 10 h 6008991"/>
              <a:gd name="connsiteX48" fmla="*/ 890573 w 4133905"/>
              <a:gd name="connsiteY48" fmla="*/ 1 h 6008991"/>
              <a:gd name="connsiteX49" fmla="*/ 4100315 w 4133905"/>
              <a:gd name="connsiteY49" fmla="*/ 0 h 6008991"/>
              <a:gd name="connsiteX50" fmla="*/ 4130173 w 4133905"/>
              <a:gd name="connsiteY50"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7627 w 4130840"/>
              <a:gd name="connsiteY41" fmla="*/ 779222 h 6008991"/>
              <a:gd name="connsiteX42" fmla="*/ 26800 w 4130840"/>
              <a:gd name="connsiteY42" fmla="*/ 20002 h 6008991"/>
              <a:gd name="connsiteX43" fmla="*/ 44155 w 4130840"/>
              <a:gd name="connsiteY43" fmla="*/ 2441 h 6008991"/>
              <a:gd name="connsiteX44" fmla="*/ 58493 w 4130840"/>
              <a:gd name="connsiteY44" fmla="*/ 174 h 6008991"/>
              <a:gd name="connsiteX45" fmla="*/ 870768 w 4130840"/>
              <a:gd name="connsiteY45" fmla="*/ 11 h 6008991"/>
              <a:gd name="connsiteX46" fmla="*/ 890555 w 4130840"/>
              <a:gd name="connsiteY46" fmla="*/ 10 h 6008991"/>
              <a:gd name="connsiteX47" fmla="*/ 890573 w 4130840"/>
              <a:gd name="connsiteY47" fmla="*/ 1 h 6008991"/>
              <a:gd name="connsiteX48" fmla="*/ 4100315 w 4130840"/>
              <a:gd name="connsiteY48" fmla="*/ 0 h 6008991"/>
              <a:gd name="connsiteX49" fmla="*/ 4130173 w 4130840"/>
              <a:gd name="connsiteY49"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890573 w 4130840"/>
              <a:gd name="connsiteY46" fmla="*/ 1 h 6008991"/>
              <a:gd name="connsiteX47" fmla="*/ 4100315 w 4130840"/>
              <a:gd name="connsiteY47" fmla="*/ 0 h 6008991"/>
              <a:gd name="connsiteX48" fmla="*/ 4130173 w 4130840"/>
              <a:gd name="connsiteY48"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4100315 w 4130840"/>
              <a:gd name="connsiteY46" fmla="*/ 0 h 6008991"/>
              <a:gd name="connsiteX47" fmla="*/ 4130173 w 4130840"/>
              <a:gd name="connsiteY47"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4100315 w 4130840"/>
              <a:gd name="connsiteY45" fmla="*/ 0 h 6008991"/>
              <a:gd name="connsiteX46" fmla="*/ 4130173 w 4130840"/>
              <a:gd name="connsiteY46"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4100315 w 4130840"/>
              <a:gd name="connsiteY44" fmla="*/ 0 h 6008991"/>
              <a:gd name="connsiteX45" fmla="*/ 4130173 w 4130840"/>
              <a:gd name="connsiteY45"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6800 w 4130840"/>
              <a:gd name="connsiteY40" fmla="*/ 20002 h 6008991"/>
              <a:gd name="connsiteX41" fmla="*/ 44155 w 4130840"/>
              <a:gd name="connsiteY41" fmla="*/ 2441 h 6008991"/>
              <a:gd name="connsiteX42" fmla="*/ 58493 w 4130840"/>
              <a:gd name="connsiteY42" fmla="*/ 174 h 6008991"/>
              <a:gd name="connsiteX43" fmla="*/ 4100315 w 4130840"/>
              <a:gd name="connsiteY43" fmla="*/ 0 h 6008991"/>
              <a:gd name="connsiteX44" fmla="*/ 4130173 w 4130840"/>
              <a:gd name="connsiteY44"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26800 w 4130840"/>
              <a:gd name="connsiteY39" fmla="*/ 20002 h 6008991"/>
              <a:gd name="connsiteX40" fmla="*/ 44155 w 4130840"/>
              <a:gd name="connsiteY40" fmla="*/ 2441 h 6008991"/>
              <a:gd name="connsiteX41" fmla="*/ 58493 w 4130840"/>
              <a:gd name="connsiteY41" fmla="*/ 174 h 6008991"/>
              <a:gd name="connsiteX42" fmla="*/ 4100315 w 4130840"/>
              <a:gd name="connsiteY42" fmla="*/ 0 h 6008991"/>
              <a:gd name="connsiteX43" fmla="*/ 4130173 w 4130840"/>
              <a:gd name="connsiteY43"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20989 w 4130840"/>
              <a:gd name="connsiteY8" fmla="*/ 5148088 h 6008991"/>
              <a:gd name="connsiteX9" fmla="*/ 20989 w 4130840"/>
              <a:gd name="connsiteY9" fmla="*/ 4794139 h 6008991"/>
              <a:gd name="connsiteX10" fmla="*/ 20989 w 4130840"/>
              <a:gd name="connsiteY10" fmla="*/ 4747157 h 6008991"/>
              <a:gd name="connsiteX11" fmla="*/ 13263 w 4130840"/>
              <a:gd name="connsiteY11" fmla="*/ 4720915 h 6008991"/>
              <a:gd name="connsiteX12" fmla="*/ 4410 w 4130840"/>
              <a:gd name="connsiteY12" fmla="*/ 4694086 h 6008991"/>
              <a:gd name="connsiteX13" fmla="*/ 592 w 4130840"/>
              <a:gd name="connsiteY13" fmla="*/ 4668231 h 6008991"/>
              <a:gd name="connsiteX14" fmla="*/ 0 w 4130840"/>
              <a:gd name="connsiteY14" fmla="*/ 4648327 h 6008991"/>
              <a:gd name="connsiteX15" fmla="*/ 5225 w 4130840"/>
              <a:gd name="connsiteY15" fmla="*/ 4627475 h 6008991"/>
              <a:gd name="connsiteX16" fmla="*/ 3051 w 4130840"/>
              <a:gd name="connsiteY16" fmla="*/ 4613399 h 6008991"/>
              <a:gd name="connsiteX17" fmla="*/ 8650 w 4130840"/>
              <a:gd name="connsiteY17" fmla="*/ 4587183 h 6008991"/>
              <a:gd name="connsiteX18" fmla="*/ 13808 w 4130840"/>
              <a:gd name="connsiteY18" fmla="*/ 4548834 h 6008991"/>
              <a:gd name="connsiteX19" fmla="*/ 19306 w 4130840"/>
              <a:gd name="connsiteY19" fmla="*/ 4522434 h 6008991"/>
              <a:gd name="connsiteX20" fmla="*/ 20989 w 4130840"/>
              <a:gd name="connsiteY20" fmla="*/ 4517345 h 6008991"/>
              <a:gd name="connsiteX21" fmla="*/ 20989 w 4130840"/>
              <a:gd name="connsiteY21" fmla="*/ 4344603 h 6008991"/>
              <a:gd name="connsiteX22" fmla="*/ 19107 w 4130840"/>
              <a:gd name="connsiteY22" fmla="*/ 4331860 h 6008991"/>
              <a:gd name="connsiteX23" fmla="*/ 20989 w 4130840"/>
              <a:gd name="connsiteY23" fmla="*/ 4288870 h 6008991"/>
              <a:gd name="connsiteX24" fmla="*/ 18426 w 4130840"/>
              <a:gd name="connsiteY24" fmla="*/ 4282627 h 6008991"/>
              <a:gd name="connsiteX25" fmla="*/ 20989 w 4130840"/>
              <a:gd name="connsiteY25" fmla="*/ 4240597 h 6008991"/>
              <a:gd name="connsiteX26" fmla="*/ 18813 w 4130840"/>
              <a:gd name="connsiteY26" fmla="*/ 4194547 h 6008991"/>
              <a:gd name="connsiteX27" fmla="*/ 12962 w 4130840"/>
              <a:gd name="connsiteY27" fmla="*/ 4191108 h 6008991"/>
              <a:gd name="connsiteX28" fmla="*/ 12447 w 4130840"/>
              <a:gd name="connsiteY28" fmla="*/ 4181009 h 6008991"/>
              <a:gd name="connsiteX29" fmla="*/ 12560 w 4130840"/>
              <a:gd name="connsiteY29" fmla="*/ 4165109 h 6008991"/>
              <a:gd name="connsiteX30" fmla="*/ 18700 w 4130840"/>
              <a:gd name="connsiteY30" fmla="*/ 4129496 h 6008991"/>
              <a:gd name="connsiteX31" fmla="*/ 18477 w 4130840"/>
              <a:gd name="connsiteY31" fmla="*/ 3924440 h 6008991"/>
              <a:gd name="connsiteX32" fmla="*/ 16141 w 4130840"/>
              <a:gd name="connsiteY32" fmla="*/ 3920672 h 6008991"/>
              <a:gd name="connsiteX33" fmla="*/ 12323 w 4130840"/>
              <a:gd name="connsiteY33" fmla="*/ 3894817 h 6008991"/>
              <a:gd name="connsiteX34" fmla="*/ 11731 w 4130840"/>
              <a:gd name="connsiteY34" fmla="*/ 3874914 h 6008991"/>
              <a:gd name="connsiteX35" fmla="*/ 16957 w 4130840"/>
              <a:gd name="connsiteY35" fmla="*/ 3854061 h 6008991"/>
              <a:gd name="connsiteX36" fmla="*/ 14783 w 4130840"/>
              <a:gd name="connsiteY36" fmla="*/ 3839985 h 6008991"/>
              <a:gd name="connsiteX37" fmla="*/ 18367 w 4130840"/>
              <a:gd name="connsiteY37" fmla="*/ 3823206 h 6008991"/>
              <a:gd name="connsiteX38" fmla="*/ 26800 w 4130840"/>
              <a:gd name="connsiteY38" fmla="*/ 20002 h 6008991"/>
              <a:gd name="connsiteX39" fmla="*/ 44155 w 4130840"/>
              <a:gd name="connsiteY39" fmla="*/ 2441 h 6008991"/>
              <a:gd name="connsiteX40" fmla="*/ 58493 w 4130840"/>
              <a:gd name="connsiteY40" fmla="*/ 174 h 6008991"/>
              <a:gd name="connsiteX41" fmla="*/ 4100315 w 4130840"/>
              <a:gd name="connsiteY41" fmla="*/ 0 h 6008991"/>
              <a:gd name="connsiteX42" fmla="*/ 4130173 w 4130840"/>
              <a:gd name="connsiteY42" fmla="*/ 29860 h 600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30840" h="6008991">
                <a:moveTo>
                  <a:pt x="4130173" y="29860"/>
                </a:moveTo>
                <a:cubicBezTo>
                  <a:pt x="4133194" y="1026396"/>
                  <a:pt x="4125373" y="4982694"/>
                  <a:pt x="4118441" y="5979216"/>
                </a:cubicBezTo>
                <a:cubicBezTo>
                  <a:pt x="4118348" y="5995656"/>
                  <a:pt x="4105022" y="6008947"/>
                  <a:pt x="4088583" y="6008990"/>
                </a:cubicBezTo>
                <a:lnTo>
                  <a:pt x="4048036" y="6008990"/>
                </a:lnTo>
                <a:cubicBezTo>
                  <a:pt x="4048035" y="6008990"/>
                  <a:pt x="4048035" y="6008991"/>
                  <a:pt x="4048034" y="6008991"/>
                </a:cubicBezTo>
                <a:lnTo>
                  <a:pt x="46751" y="6008991"/>
                </a:lnTo>
                <a:cubicBezTo>
                  <a:pt x="32527" y="6008935"/>
                  <a:pt x="21027" y="6001166"/>
                  <a:pt x="20989" y="5991582"/>
                </a:cubicBezTo>
                <a:lnTo>
                  <a:pt x="20989" y="5200472"/>
                </a:lnTo>
                <a:lnTo>
                  <a:pt x="20989" y="5148088"/>
                </a:lnTo>
                <a:lnTo>
                  <a:pt x="20989" y="4794139"/>
                </a:lnTo>
                <a:lnTo>
                  <a:pt x="20989" y="4747157"/>
                </a:lnTo>
                <a:lnTo>
                  <a:pt x="13263" y="4720915"/>
                </a:lnTo>
                <a:cubicBezTo>
                  <a:pt x="19441" y="4710358"/>
                  <a:pt x="7362" y="4702637"/>
                  <a:pt x="4410" y="4694086"/>
                </a:cubicBezTo>
                <a:lnTo>
                  <a:pt x="592" y="4668231"/>
                </a:lnTo>
                <a:cubicBezTo>
                  <a:pt x="395" y="4661596"/>
                  <a:pt x="197" y="4654962"/>
                  <a:pt x="0" y="4648327"/>
                </a:cubicBezTo>
                <a:lnTo>
                  <a:pt x="5225" y="4627475"/>
                </a:lnTo>
                <a:cubicBezTo>
                  <a:pt x="5733" y="4621653"/>
                  <a:pt x="2480" y="4620114"/>
                  <a:pt x="3051" y="4613399"/>
                </a:cubicBezTo>
                <a:lnTo>
                  <a:pt x="8650" y="4587183"/>
                </a:lnTo>
                <a:lnTo>
                  <a:pt x="13808" y="4548834"/>
                </a:lnTo>
                <a:lnTo>
                  <a:pt x="19306" y="4522434"/>
                </a:lnTo>
                <a:lnTo>
                  <a:pt x="20989" y="4517345"/>
                </a:lnTo>
                <a:lnTo>
                  <a:pt x="20989" y="4344603"/>
                </a:lnTo>
                <a:lnTo>
                  <a:pt x="19107" y="4331860"/>
                </a:lnTo>
                <a:cubicBezTo>
                  <a:pt x="19734" y="4317530"/>
                  <a:pt x="20362" y="4303200"/>
                  <a:pt x="20989" y="4288870"/>
                </a:cubicBezTo>
                <a:lnTo>
                  <a:pt x="18426" y="4282627"/>
                </a:lnTo>
                <a:lnTo>
                  <a:pt x="20989" y="4240597"/>
                </a:lnTo>
                <a:cubicBezTo>
                  <a:pt x="20627" y="4226678"/>
                  <a:pt x="21199" y="4202560"/>
                  <a:pt x="18813" y="4194547"/>
                </a:cubicBezTo>
                <a:lnTo>
                  <a:pt x="12962" y="4191108"/>
                </a:lnTo>
                <a:cubicBezTo>
                  <a:pt x="12790" y="4187742"/>
                  <a:pt x="12619" y="4184375"/>
                  <a:pt x="12447" y="4181009"/>
                </a:cubicBezTo>
                <a:cubicBezTo>
                  <a:pt x="12896" y="4180270"/>
                  <a:pt x="12522" y="4165710"/>
                  <a:pt x="12560" y="4165109"/>
                </a:cubicBezTo>
                <a:lnTo>
                  <a:pt x="18700" y="4129496"/>
                </a:lnTo>
                <a:cubicBezTo>
                  <a:pt x="18626" y="4061144"/>
                  <a:pt x="18551" y="3992792"/>
                  <a:pt x="18477" y="3924440"/>
                </a:cubicBezTo>
                <a:lnTo>
                  <a:pt x="16141" y="3920672"/>
                </a:lnTo>
                <a:lnTo>
                  <a:pt x="12323" y="3894817"/>
                </a:lnTo>
                <a:cubicBezTo>
                  <a:pt x="12126" y="3888183"/>
                  <a:pt x="11928" y="3881548"/>
                  <a:pt x="11731" y="3874914"/>
                </a:cubicBezTo>
                <a:lnTo>
                  <a:pt x="16957" y="3854061"/>
                </a:lnTo>
                <a:cubicBezTo>
                  <a:pt x="17464" y="3848239"/>
                  <a:pt x="14211" y="3846700"/>
                  <a:pt x="14783" y="3839985"/>
                </a:cubicBezTo>
                <a:lnTo>
                  <a:pt x="18367" y="3823206"/>
                </a:lnTo>
                <a:cubicBezTo>
                  <a:pt x="20370" y="3186542"/>
                  <a:pt x="22502" y="656796"/>
                  <a:pt x="26800" y="20002"/>
                </a:cubicBezTo>
                <a:cubicBezTo>
                  <a:pt x="32586" y="9918"/>
                  <a:pt x="34176" y="8295"/>
                  <a:pt x="44155" y="2441"/>
                </a:cubicBezTo>
                <a:lnTo>
                  <a:pt x="58493" y="174"/>
                </a:lnTo>
                <a:lnTo>
                  <a:pt x="4100315" y="0"/>
                </a:lnTo>
                <a:cubicBezTo>
                  <a:pt x="4116788" y="48"/>
                  <a:pt x="4130132" y="13388"/>
                  <a:pt x="4130173" y="29860"/>
                </a:cubicBezTo>
                <a:close/>
              </a:path>
            </a:pathLst>
          </a:custGeom>
          <a:blipFill dpi="0" rotWithShape="1">
            <a:blip r:embed="rId2">
              <a:alphaModFix/>
            </a:blip>
            <a:srcRect/>
            <a:tile tx="0" ty="0" sx="100000" sy="100000" flip="none" algn="tl"/>
          </a:blipFill>
          <a:ln w="9525" cap="flat">
            <a:noFill/>
            <a:prstDash val="solid"/>
            <a:miter/>
          </a:ln>
        </p:spPr>
        <p:txBody>
          <a:bodyPr wrap="square" rtlCol="0" anchor="ctr">
            <a:noAutofit/>
          </a:bodyPr>
          <a:lstStyle/>
          <a:p>
            <a:endParaRPr lang="en-US"/>
          </a:p>
        </p:txBody>
      </p:sp>
      <p:pic>
        <p:nvPicPr>
          <p:cNvPr id="8" name="Content Placeholder 7" descr="A row of old brick buildings&#10;&#10;Description automatically generated">
            <a:extLst>
              <a:ext uri="{FF2B5EF4-FFF2-40B4-BE49-F238E27FC236}">
                <a16:creationId xmlns:a16="http://schemas.microsoft.com/office/drawing/2014/main" id="{D2273FF4-3F4B-2F87-022C-774A686E2BAC}"/>
              </a:ext>
            </a:extLst>
          </p:cNvPr>
          <p:cNvPicPr>
            <a:picLocks noGrp="1" noChangeAspect="1"/>
          </p:cNvPicPr>
          <p:nvPr>
            <p:ph sz="half" idx="2"/>
          </p:nvPr>
        </p:nvPicPr>
        <p:blipFill rotWithShape="1">
          <a:blip r:embed="rId4" cstate="print">
            <a:alphaModFix amt="86000"/>
            <a:extLst>
              <a:ext uri="{28A0092B-C50C-407E-A947-70E740481C1C}">
                <a14:useLocalDpi xmlns:a14="http://schemas.microsoft.com/office/drawing/2010/main" val="0"/>
              </a:ext>
            </a:extLst>
          </a:blip>
          <a:srcRect r="6275" b="4"/>
          <a:stretch/>
        </p:blipFill>
        <p:spPr>
          <a:xfrm>
            <a:off x="6364000" y="4260466"/>
            <a:ext cx="3267995" cy="2318629"/>
          </a:xfrm>
          <a:custGeom>
            <a:avLst/>
            <a:gdLst/>
            <a:ahLst/>
            <a:cxnLst/>
            <a:rect l="l" t="t" r="r" b="b"/>
            <a:pathLst>
              <a:path w="3267995" h="2318629">
                <a:moveTo>
                  <a:pt x="112711" y="15"/>
                </a:moveTo>
                <a:cubicBezTo>
                  <a:pt x="638834" y="22079"/>
                  <a:pt x="2727097" y="120172"/>
                  <a:pt x="3252975" y="147508"/>
                </a:cubicBezTo>
                <a:cubicBezTo>
                  <a:pt x="3261651" y="147948"/>
                  <a:pt x="3268350" y="155324"/>
                  <a:pt x="3267981" y="164034"/>
                </a:cubicBezTo>
                <a:lnTo>
                  <a:pt x="3267014" y="185516"/>
                </a:lnTo>
                <a:cubicBezTo>
                  <a:pt x="3267014" y="185516"/>
                  <a:pt x="3267015" y="185516"/>
                  <a:pt x="3267015" y="185517"/>
                </a:cubicBezTo>
                <a:lnTo>
                  <a:pt x="3171652" y="2305389"/>
                </a:lnTo>
                <a:cubicBezTo>
                  <a:pt x="3171284" y="2312923"/>
                  <a:pt x="3166908" y="2318832"/>
                  <a:pt x="3161848" y="2318624"/>
                </a:cubicBezTo>
                <a:lnTo>
                  <a:pt x="2744238" y="2299838"/>
                </a:lnTo>
                <a:lnTo>
                  <a:pt x="2716585" y="2298594"/>
                </a:lnTo>
                <a:lnTo>
                  <a:pt x="2529743" y="2290189"/>
                </a:lnTo>
                <a:lnTo>
                  <a:pt x="2504942" y="2289073"/>
                </a:lnTo>
                <a:lnTo>
                  <a:pt x="2490905" y="2292543"/>
                </a:lnTo>
                <a:cubicBezTo>
                  <a:pt x="2485480" y="2289019"/>
                  <a:pt x="2481116" y="2295235"/>
                  <a:pt x="2476532" y="2296596"/>
                </a:cubicBezTo>
                <a:lnTo>
                  <a:pt x="2462792" y="2298005"/>
                </a:lnTo>
                <a:cubicBezTo>
                  <a:pt x="2459285" y="2297952"/>
                  <a:pt x="2455778" y="2297899"/>
                  <a:pt x="2452271" y="2297846"/>
                </a:cubicBezTo>
                <a:lnTo>
                  <a:pt x="2441388" y="2294583"/>
                </a:lnTo>
                <a:cubicBezTo>
                  <a:pt x="2438327" y="2294175"/>
                  <a:pt x="2437437" y="2295862"/>
                  <a:pt x="2433906" y="2295400"/>
                </a:cubicBezTo>
                <a:lnTo>
                  <a:pt x="2420201" y="2291811"/>
                </a:lnTo>
                <a:lnTo>
                  <a:pt x="2400080" y="2288168"/>
                </a:lnTo>
                <a:lnTo>
                  <a:pt x="2386275" y="2284628"/>
                </a:lnTo>
                <a:lnTo>
                  <a:pt x="2383629" y="2283616"/>
                </a:lnTo>
                <a:lnTo>
                  <a:pt x="2292442" y="2279514"/>
                </a:lnTo>
                <a:lnTo>
                  <a:pt x="2285670" y="2280208"/>
                </a:lnTo>
                <a:cubicBezTo>
                  <a:pt x="2278121" y="2279536"/>
                  <a:pt x="2270571" y="2278863"/>
                  <a:pt x="2263021" y="2278190"/>
                </a:cubicBezTo>
                <a:lnTo>
                  <a:pt x="2259665" y="2279400"/>
                </a:lnTo>
                <a:lnTo>
                  <a:pt x="2237539" y="2277044"/>
                </a:lnTo>
                <a:cubicBezTo>
                  <a:pt x="2230183" y="2276905"/>
                  <a:pt x="2217465" y="2276029"/>
                  <a:pt x="2213178" y="2277103"/>
                </a:cubicBezTo>
                <a:lnTo>
                  <a:pt x="2211224" y="2280121"/>
                </a:lnTo>
                <a:cubicBezTo>
                  <a:pt x="2209443" y="2280133"/>
                  <a:pt x="2207661" y="2280143"/>
                  <a:pt x="2205880" y="2280155"/>
                </a:cubicBezTo>
                <a:cubicBezTo>
                  <a:pt x="2205501" y="2279899"/>
                  <a:pt x="2197806" y="2279751"/>
                  <a:pt x="2197490" y="2279717"/>
                </a:cubicBezTo>
                <a:lnTo>
                  <a:pt x="2178837" y="2275618"/>
                </a:lnTo>
                <a:cubicBezTo>
                  <a:pt x="2142753" y="2274034"/>
                  <a:pt x="2106670" y="2272451"/>
                  <a:pt x="2070586" y="2270867"/>
                </a:cubicBezTo>
                <a:lnTo>
                  <a:pt x="2068542" y="2272015"/>
                </a:lnTo>
                <a:lnTo>
                  <a:pt x="2054802" y="2273424"/>
                </a:lnTo>
                <a:cubicBezTo>
                  <a:pt x="2051296" y="2273371"/>
                  <a:pt x="2047789" y="2273318"/>
                  <a:pt x="2044282" y="2273265"/>
                </a:cubicBezTo>
                <a:lnTo>
                  <a:pt x="2033399" y="2270001"/>
                </a:lnTo>
                <a:cubicBezTo>
                  <a:pt x="2030337" y="2269594"/>
                  <a:pt x="2029447" y="2271281"/>
                  <a:pt x="2025916" y="2270819"/>
                </a:cubicBezTo>
                <a:lnTo>
                  <a:pt x="2017144" y="2268521"/>
                </a:lnTo>
                <a:cubicBezTo>
                  <a:pt x="1681110" y="2252342"/>
                  <a:pt x="345760" y="2191139"/>
                  <a:pt x="9711" y="2173740"/>
                </a:cubicBezTo>
                <a:cubicBezTo>
                  <a:pt x="4526" y="2170435"/>
                  <a:pt x="3707" y="2169554"/>
                  <a:pt x="855" y="2164129"/>
                </a:cubicBezTo>
                <a:lnTo>
                  <a:pt x="0" y="2156478"/>
                </a:lnTo>
                <a:lnTo>
                  <a:pt x="96237" y="15125"/>
                </a:lnTo>
                <a:cubicBezTo>
                  <a:pt x="96655" y="6399"/>
                  <a:pt x="104015" y="-354"/>
                  <a:pt x="112711" y="15"/>
                </a:cubicBezTo>
                <a:close/>
              </a:path>
            </a:pathLst>
          </a:custGeom>
        </p:spPr>
      </p:pic>
      <p:sp>
        <p:nvSpPr>
          <p:cNvPr id="47" name="Freeform: Shape 46">
            <a:extLst>
              <a:ext uri="{FF2B5EF4-FFF2-40B4-BE49-F238E27FC236}">
                <a16:creationId xmlns:a16="http://schemas.microsoft.com/office/drawing/2014/main" id="{838537AB-789D-469B-BB87-0A23A66CD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760030">
            <a:off x="11080113" y="4519049"/>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2B1A461D-D89D-4011-BF72-6D315EB057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4" name="Group 33">
              <a:extLst>
                <a:ext uri="{FF2B5EF4-FFF2-40B4-BE49-F238E27FC236}">
                  <a16:creationId xmlns:a16="http://schemas.microsoft.com/office/drawing/2014/main" id="{55FB0F28-700C-47B3-8AC0-405524FAE3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6" name="Straight Connector 35">
                <a:extLst>
                  <a:ext uri="{FF2B5EF4-FFF2-40B4-BE49-F238E27FC236}">
                    <a16:creationId xmlns:a16="http://schemas.microsoft.com/office/drawing/2014/main" id="{F6EF6497-D21E-44FB-B561-D3E626981B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826672E-5AF0-428D-9AA9-26A3D536D4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Oval 48">
              <a:extLst>
                <a:ext uri="{FF2B5EF4-FFF2-40B4-BE49-F238E27FC236}">
                  <a16:creationId xmlns:a16="http://schemas.microsoft.com/office/drawing/2014/main" id="{2626FC8B-BBDA-4B55-9E70-7BCDED4D8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9455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869131-809F-4714-9B05-385CAF009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4206">
            <a:off x="491077" y="396217"/>
            <a:ext cx="6746664" cy="5325588"/>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DD1AA99-03AE-49F6-9116-9CA2BBCA0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34206">
            <a:off x="1312942" y="-198825"/>
            <a:ext cx="5107326" cy="6486819"/>
          </a:xfrm>
          <a:custGeom>
            <a:avLst/>
            <a:gdLst>
              <a:gd name="connsiteX0" fmla="*/ 0 w 4401242"/>
              <a:gd name="connsiteY0" fmla="*/ 4137242 h 5590022"/>
              <a:gd name="connsiteX1" fmla="*/ 5579 w 4401242"/>
              <a:gd name="connsiteY1" fmla="*/ 4114978 h 5590022"/>
              <a:gd name="connsiteX2" fmla="*/ 3258 w 4401242"/>
              <a:gd name="connsiteY2" fmla="*/ 4099949 h 5590022"/>
              <a:gd name="connsiteX3" fmla="*/ 9236 w 4401242"/>
              <a:gd name="connsiteY3" fmla="*/ 4071959 h 5590022"/>
              <a:gd name="connsiteX4" fmla="*/ 14743 w 4401242"/>
              <a:gd name="connsiteY4" fmla="*/ 4031013 h 5590022"/>
              <a:gd name="connsiteX5" fmla="*/ 20613 w 4401242"/>
              <a:gd name="connsiteY5" fmla="*/ 4002827 h 5590022"/>
              <a:gd name="connsiteX6" fmla="*/ 22410 w 4401242"/>
              <a:gd name="connsiteY6" fmla="*/ 3997392 h 5590022"/>
              <a:gd name="connsiteX7" fmla="*/ 22410 w 4401242"/>
              <a:gd name="connsiteY7" fmla="*/ 3812956 h 5590022"/>
              <a:gd name="connsiteX8" fmla="*/ 20401 w 4401242"/>
              <a:gd name="connsiteY8" fmla="*/ 3799351 h 5590022"/>
              <a:gd name="connsiteX9" fmla="*/ 22410 w 4401242"/>
              <a:gd name="connsiteY9" fmla="*/ 3753450 h 5590022"/>
              <a:gd name="connsiteX10" fmla="*/ 19673 w 4401242"/>
              <a:gd name="connsiteY10" fmla="*/ 3746784 h 5590022"/>
              <a:gd name="connsiteX11" fmla="*/ 22410 w 4401242"/>
              <a:gd name="connsiteY11" fmla="*/ 3701909 h 5590022"/>
              <a:gd name="connsiteX12" fmla="*/ 20086 w 4401242"/>
              <a:gd name="connsiteY12" fmla="*/ 3652741 h 5590022"/>
              <a:gd name="connsiteX13" fmla="*/ 13839 w 4401242"/>
              <a:gd name="connsiteY13" fmla="*/ 3649070 h 5590022"/>
              <a:gd name="connsiteX14" fmla="*/ 13290 w 4401242"/>
              <a:gd name="connsiteY14" fmla="*/ 3638287 h 5590022"/>
              <a:gd name="connsiteX15" fmla="*/ 13410 w 4401242"/>
              <a:gd name="connsiteY15" fmla="*/ 3621311 h 5590022"/>
              <a:gd name="connsiteX16" fmla="*/ 19966 w 4401242"/>
              <a:gd name="connsiteY16" fmla="*/ 3583286 h 5590022"/>
              <a:gd name="connsiteX17" fmla="*/ 16089 w 4401242"/>
              <a:gd name="connsiteY17" fmla="*/ 21355 h 5590022"/>
              <a:gd name="connsiteX18" fmla="*/ 34619 w 4401242"/>
              <a:gd name="connsiteY18" fmla="*/ 2606 h 5590022"/>
              <a:gd name="connsiteX19" fmla="*/ 49927 w 4401242"/>
              <a:gd name="connsiteY19" fmla="*/ 185 h 5590022"/>
              <a:gd name="connsiteX20" fmla="*/ 917193 w 4401242"/>
              <a:gd name="connsiteY20" fmla="*/ 11 h 5590022"/>
              <a:gd name="connsiteX21" fmla="*/ 938319 w 4401242"/>
              <a:gd name="connsiteY21" fmla="*/ 10 h 5590022"/>
              <a:gd name="connsiteX22" fmla="*/ 938338 w 4401242"/>
              <a:gd name="connsiteY22" fmla="*/ 0 h 5590022"/>
              <a:gd name="connsiteX23" fmla="*/ 4365378 w 4401242"/>
              <a:gd name="connsiteY23" fmla="*/ 0 h 5590022"/>
              <a:gd name="connsiteX24" fmla="*/ 4397257 w 4401242"/>
              <a:gd name="connsiteY24" fmla="*/ 31881 h 5590022"/>
              <a:gd name="connsiteX25" fmla="*/ 4397256 w 4401242"/>
              <a:gd name="connsiteY25" fmla="*/ 5558231 h 5590022"/>
              <a:gd name="connsiteX26" fmla="*/ 4365377 w 4401242"/>
              <a:gd name="connsiteY26" fmla="*/ 5590021 h 5590022"/>
              <a:gd name="connsiteX27" fmla="*/ 4322085 w 4401242"/>
              <a:gd name="connsiteY27" fmla="*/ 5590021 h 5590022"/>
              <a:gd name="connsiteX28" fmla="*/ 4322083 w 4401242"/>
              <a:gd name="connsiteY28" fmla="*/ 5590022 h 5590022"/>
              <a:gd name="connsiteX29" fmla="*/ 49916 w 4401242"/>
              <a:gd name="connsiteY29" fmla="*/ 5590022 h 5590022"/>
              <a:gd name="connsiteX30" fmla="*/ 22410 w 4401242"/>
              <a:gd name="connsiteY30" fmla="*/ 5571435 h 5590022"/>
              <a:gd name="connsiteX31" fmla="*/ 22410 w 4401242"/>
              <a:gd name="connsiteY31" fmla="*/ 4726767 h 5590022"/>
              <a:gd name="connsiteX32" fmla="*/ 14670 w 4401242"/>
              <a:gd name="connsiteY32" fmla="*/ 4699196 h 5590022"/>
              <a:gd name="connsiteX33" fmla="*/ 22410 w 4401242"/>
              <a:gd name="connsiteY33" fmla="*/ 4670837 h 5590022"/>
              <a:gd name="connsiteX34" fmla="*/ 22410 w 4401242"/>
              <a:gd name="connsiteY34" fmla="*/ 4292925 h 5590022"/>
              <a:gd name="connsiteX35" fmla="*/ 22410 w 4401242"/>
              <a:gd name="connsiteY35" fmla="*/ 4242762 h 5590022"/>
              <a:gd name="connsiteX36" fmla="*/ 14161 w 4401242"/>
              <a:gd name="connsiteY36" fmla="*/ 4214744 h 5590022"/>
              <a:gd name="connsiteX37" fmla="*/ 4708 w 4401242"/>
              <a:gd name="connsiteY37" fmla="*/ 4186098 h 5590022"/>
              <a:gd name="connsiteX38" fmla="*/ 632 w 4401242"/>
              <a:gd name="connsiteY38" fmla="*/ 4158493 h 5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1242" h="5590022">
                <a:moveTo>
                  <a:pt x="0" y="4137242"/>
                </a:moveTo>
                <a:lnTo>
                  <a:pt x="5579" y="4114978"/>
                </a:lnTo>
                <a:cubicBezTo>
                  <a:pt x="6121" y="4108762"/>
                  <a:pt x="2648" y="4107119"/>
                  <a:pt x="3258" y="4099949"/>
                </a:cubicBezTo>
                <a:lnTo>
                  <a:pt x="9236" y="4071959"/>
                </a:lnTo>
                <a:lnTo>
                  <a:pt x="14743" y="4031013"/>
                </a:lnTo>
                <a:lnTo>
                  <a:pt x="20613" y="4002827"/>
                </a:lnTo>
                <a:lnTo>
                  <a:pt x="22410" y="3997392"/>
                </a:lnTo>
                <a:lnTo>
                  <a:pt x="22410" y="3812956"/>
                </a:lnTo>
                <a:lnTo>
                  <a:pt x="20401" y="3799351"/>
                </a:lnTo>
                <a:lnTo>
                  <a:pt x="22410" y="3753450"/>
                </a:lnTo>
                <a:lnTo>
                  <a:pt x="19673" y="3746784"/>
                </a:lnTo>
                <a:lnTo>
                  <a:pt x="22410" y="3701909"/>
                </a:lnTo>
                <a:cubicBezTo>
                  <a:pt x="22023" y="3687048"/>
                  <a:pt x="22634" y="3661297"/>
                  <a:pt x="20086" y="3652741"/>
                </a:cubicBezTo>
                <a:lnTo>
                  <a:pt x="13839" y="3649070"/>
                </a:lnTo>
                <a:lnTo>
                  <a:pt x="13290" y="3638287"/>
                </a:lnTo>
                <a:cubicBezTo>
                  <a:pt x="13769" y="3637498"/>
                  <a:pt x="13370" y="3621952"/>
                  <a:pt x="13410" y="3621311"/>
                </a:cubicBezTo>
                <a:lnTo>
                  <a:pt x="19966" y="3583286"/>
                </a:lnTo>
                <a:lnTo>
                  <a:pt x="16089" y="21355"/>
                </a:lnTo>
                <a:cubicBezTo>
                  <a:pt x="22266" y="10589"/>
                  <a:pt x="23964" y="8856"/>
                  <a:pt x="34619" y="2606"/>
                </a:cubicBezTo>
                <a:lnTo>
                  <a:pt x="49927" y="185"/>
                </a:lnTo>
                <a:cubicBezTo>
                  <a:pt x="228245" y="83"/>
                  <a:pt x="539504" y="31"/>
                  <a:pt x="917193" y="11"/>
                </a:cubicBezTo>
                <a:lnTo>
                  <a:pt x="938319" y="10"/>
                </a:lnTo>
                <a:lnTo>
                  <a:pt x="938338" y="0"/>
                </a:lnTo>
                <a:lnTo>
                  <a:pt x="4365378" y="0"/>
                </a:lnTo>
                <a:cubicBezTo>
                  <a:pt x="4382966" y="50"/>
                  <a:pt x="4397213" y="14294"/>
                  <a:pt x="4397257" y="31881"/>
                </a:cubicBezTo>
                <a:cubicBezTo>
                  <a:pt x="4402571" y="958253"/>
                  <a:pt x="4402570" y="4631875"/>
                  <a:pt x="4397256" y="5558231"/>
                </a:cubicBezTo>
                <a:cubicBezTo>
                  <a:pt x="4397157" y="5575784"/>
                  <a:pt x="4382929" y="5589975"/>
                  <a:pt x="4365377" y="5590021"/>
                </a:cubicBezTo>
                <a:lnTo>
                  <a:pt x="4322085" y="5590021"/>
                </a:lnTo>
                <a:lnTo>
                  <a:pt x="4322083" y="5590022"/>
                </a:lnTo>
                <a:lnTo>
                  <a:pt x="49916" y="5590022"/>
                </a:lnTo>
                <a:cubicBezTo>
                  <a:pt x="34729" y="5589963"/>
                  <a:pt x="22450" y="5581668"/>
                  <a:pt x="22410" y="5571435"/>
                </a:cubicBezTo>
                <a:lnTo>
                  <a:pt x="22410" y="4726767"/>
                </a:lnTo>
                <a:lnTo>
                  <a:pt x="14670" y="4699196"/>
                </a:lnTo>
                <a:cubicBezTo>
                  <a:pt x="15011" y="4683722"/>
                  <a:pt x="19831" y="4680290"/>
                  <a:pt x="22410" y="4670837"/>
                </a:cubicBezTo>
                <a:lnTo>
                  <a:pt x="22410" y="4292925"/>
                </a:lnTo>
                <a:lnTo>
                  <a:pt x="22410" y="4242762"/>
                </a:lnTo>
                <a:lnTo>
                  <a:pt x="14161" y="4214744"/>
                </a:lnTo>
                <a:cubicBezTo>
                  <a:pt x="20757" y="4203473"/>
                  <a:pt x="7860" y="4195229"/>
                  <a:pt x="4708" y="4186098"/>
                </a:cubicBezTo>
                <a:lnTo>
                  <a:pt x="632" y="4158493"/>
                </a:lnTo>
                <a:close/>
              </a:path>
            </a:pathLst>
          </a:custGeom>
          <a:blipFill>
            <a:blip r:embed="rId2"/>
            <a:tile tx="0" ty="0" sx="100000" sy="100000" flip="none" algn="tl"/>
          </a:blipFill>
          <a:ln w="9525" cap="flat">
            <a:noFill/>
            <a:prstDash val="solid"/>
            <a:miter/>
          </a:ln>
        </p:spPr>
        <p:txBody>
          <a:bodyPr rtlCol="0" anchor="ctr"/>
          <a:lstStyle/>
          <a:p>
            <a:endParaRPr lang="en-US"/>
          </a:p>
        </p:txBody>
      </p:sp>
      <p:pic>
        <p:nvPicPr>
          <p:cNvPr id="5" name="Content Placeholder 4" descr="A person sitting on steps&#10;&#10;Description automatically generated">
            <a:extLst>
              <a:ext uri="{FF2B5EF4-FFF2-40B4-BE49-F238E27FC236}">
                <a16:creationId xmlns:a16="http://schemas.microsoft.com/office/drawing/2014/main" id="{070AC8E4-A429-2B79-C7F5-CD40920484E8}"/>
              </a:ext>
            </a:extLst>
          </p:cNvPr>
          <p:cNvPicPr>
            <a:picLocks noChangeAspect="1"/>
          </p:cNvPicPr>
          <p:nvPr/>
        </p:nvPicPr>
        <p:blipFill rotWithShape="1">
          <a:blip r:embed="rId3">
            <a:alphaModFix amt="84000"/>
            <a:extLst>
              <a:ext uri="{28A0092B-C50C-407E-A947-70E740481C1C}">
                <a14:useLocalDpi xmlns:a14="http://schemas.microsoft.com/office/drawing/2010/main" val="0"/>
              </a:ext>
            </a:extLst>
          </a:blip>
          <a:srcRect r="1" b="32727"/>
          <a:stretch/>
        </p:blipFill>
        <p:spPr>
          <a:xfrm rot="86286">
            <a:off x="449514" y="282459"/>
            <a:ext cx="6836474" cy="5541168"/>
          </a:xfrm>
          <a:custGeom>
            <a:avLst/>
            <a:gdLst/>
            <a:ahLst/>
            <a:cxnLst/>
            <a:rect l="l" t="t" r="r" b="b"/>
            <a:pathLst>
              <a:path w="5517787" h="4472333">
                <a:moveTo>
                  <a:pt x="5199334" y="0"/>
                </a:moveTo>
                <a:cubicBezTo>
                  <a:pt x="5209814" y="5031"/>
                  <a:pt x="5211549" y="6498"/>
                  <a:pt x="5218118" y="16022"/>
                </a:cubicBezTo>
                <a:lnTo>
                  <a:pt x="5221430" y="30155"/>
                </a:lnTo>
                <a:cubicBezTo>
                  <a:pt x="5233761" y="196710"/>
                  <a:pt x="5255167" y="487447"/>
                  <a:pt x="5281101" y="840236"/>
                </a:cubicBezTo>
                <a:lnTo>
                  <a:pt x="5282551" y="859969"/>
                </a:lnTo>
                <a:lnTo>
                  <a:pt x="5282562" y="859986"/>
                </a:lnTo>
                <a:lnTo>
                  <a:pt x="5517712" y="4061104"/>
                </a:lnTo>
                <a:cubicBezTo>
                  <a:pt x="5518872" y="4077535"/>
                  <a:pt x="5506545" y="4091821"/>
                  <a:pt x="5490120" y="4093069"/>
                </a:cubicBezTo>
                <a:cubicBezTo>
                  <a:pt x="4625183" y="4161596"/>
                  <a:pt x="1193739" y="4413665"/>
                  <a:pt x="328087" y="4472264"/>
                </a:cubicBezTo>
                <a:cubicBezTo>
                  <a:pt x="311684" y="4473376"/>
                  <a:pt x="297453" y="4461060"/>
                  <a:pt x="296206" y="4444668"/>
                </a:cubicBezTo>
                <a:lnTo>
                  <a:pt x="293235" y="4404230"/>
                </a:lnTo>
                <a:lnTo>
                  <a:pt x="293234" y="4404228"/>
                </a:lnTo>
                <a:lnTo>
                  <a:pt x="94" y="413698"/>
                </a:lnTo>
                <a:cubicBezTo>
                  <a:pt x="-893" y="399508"/>
                  <a:pt x="6013" y="387469"/>
                  <a:pt x="15568" y="386729"/>
                </a:cubicBezTo>
                <a:lnTo>
                  <a:pt x="804553" y="328772"/>
                </a:lnTo>
                <a:lnTo>
                  <a:pt x="829775" y="319650"/>
                </a:lnTo>
                <a:cubicBezTo>
                  <a:pt x="844253" y="318907"/>
                  <a:pt x="847789" y="323174"/>
                  <a:pt x="856796" y="324934"/>
                </a:cubicBezTo>
                <a:lnTo>
                  <a:pt x="1209795" y="299003"/>
                </a:lnTo>
                <a:lnTo>
                  <a:pt x="1256651" y="295561"/>
                </a:lnTo>
                <a:lnTo>
                  <a:pt x="1282256" y="285933"/>
                </a:lnTo>
                <a:cubicBezTo>
                  <a:pt x="1293236" y="291321"/>
                  <a:pt x="1300052" y="278709"/>
                  <a:pt x="1308365" y="275138"/>
                </a:cubicBezTo>
                <a:lnTo>
                  <a:pt x="1333870" y="269436"/>
                </a:lnTo>
                <a:lnTo>
                  <a:pt x="1353677" y="267388"/>
                </a:lnTo>
                <a:lnTo>
                  <a:pt x="1374856" y="271072"/>
                </a:lnTo>
                <a:cubicBezTo>
                  <a:pt x="1380699" y="271151"/>
                  <a:pt x="1381996" y="267795"/>
                  <a:pt x="1388735" y="267872"/>
                </a:cubicBezTo>
                <a:lnTo>
                  <a:pt x="1415290" y="271536"/>
                </a:lnTo>
                <a:lnTo>
                  <a:pt x="1453914" y="273870"/>
                </a:lnTo>
                <a:lnTo>
                  <a:pt x="1480645" y="277419"/>
                </a:lnTo>
                <a:lnTo>
                  <a:pt x="1485845" y="278725"/>
                </a:lnTo>
                <a:lnTo>
                  <a:pt x="1658122" y="266069"/>
                </a:lnTo>
                <a:lnTo>
                  <a:pt x="1670693" y="263259"/>
                </a:lnTo>
                <a:lnTo>
                  <a:pt x="1713706" y="261986"/>
                </a:lnTo>
                <a:lnTo>
                  <a:pt x="1719744" y="258972"/>
                </a:lnTo>
                <a:lnTo>
                  <a:pt x="1761849" y="258450"/>
                </a:lnTo>
                <a:cubicBezTo>
                  <a:pt x="1775704" y="257068"/>
                  <a:pt x="1799799" y="255872"/>
                  <a:pt x="1807616" y="252905"/>
                </a:cubicBezTo>
                <a:lnTo>
                  <a:pt x="1810616" y="246818"/>
                </a:lnTo>
                <a:lnTo>
                  <a:pt x="1820651" y="245565"/>
                </a:lnTo>
                <a:cubicBezTo>
                  <a:pt x="1821421" y="245959"/>
                  <a:pt x="1835914" y="244519"/>
                  <a:pt x="1836516" y="244513"/>
                </a:cubicBezTo>
                <a:lnTo>
                  <a:pt x="1872484" y="248027"/>
                </a:lnTo>
                <a:close/>
              </a:path>
            </a:pathLst>
          </a:custGeom>
        </p:spPr>
      </p:pic>
      <p:sp>
        <p:nvSpPr>
          <p:cNvPr id="2" name="Title 1">
            <a:extLst>
              <a:ext uri="{FF2B5EF4-FFF2-40B4-BE49-F238E27FC236}">
                <a16:creationId xmlns:a16="http://schemas.microsoft.com/office/drawing/2014/main" id="{78E377D8-1F64-735D-50CB-92C7117F7073}"/>
              </a:ext>
            </a:extLst>
          </p:cNvPr>
          <p:cNvSpPr>
            <a:spLocks noGrp="1"/>
          </p:cNvSpPr>
          <p:nvPr>
            <p:ph type="title"/>
          </p:nvPr>
        </p:nvSpPr>
        <p:spPr>
          <a:xfrm>
            <a:off x="6521450" y="685800"/>
            <a:ext cx="4984750" cy="1897383"/>
          </a:xfrm>
        </p:spPr>
        <p:txBody>
          <a:bodyPr anchor="b">
            <a:normAutofit/>
          </a:bodyPr>
          <a:lstStyle/>
          <a:p>
            <a:r>
              <a:rPr lang="en-US" sz="4800" dirty="0" err="1"/>
              <a:t>Harmond</a:t>
            </a:r>
            <a:r>
              <a:rPr lang="en-US" sz="4800" dirty="0"/>
              <a:t> Wilks</a:t>
            </a:r>
          </a:p>
        </p:txBody>
      </p:sp>
      <p:sp>
        <p:nvSpPr>
          <p:cNvPr id="18" name="Freeform: Shape 17">
            <a:extLst>
              <a:ext uri="{FF2B5EF4-FFF2-40B4-BE49-F238E27FC236}">
                <a16:creationId xmlns:a16="http://schemas.microsoft.com/office/drawing/2014/main" id="{CEEA22ED-BC21-4C7E-844F-8AB35456E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93557" y="4731440"/>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8">
            <a:extLst>
              <a:ext uri="{FF2B5EF4-FFF2-40B4-BE49-F238E27FC236}">
                <a16:creationId xmlns:a16="http://schemas.microsoft.com/office/drawing/2014/main" id="{81BDE7BF-BDF3-3060-01E7-9D14D721A5A5}"/>
              </a:ext>
            </a:extLst>
          </p:cNvPr>
          <p:cNvSpPr>
            <a:spLocks noGrp="1"/>
          </p:cNvSpPr>
          <p:nvPr>
            <p:ph idx="1"/>
          </p:nvPr>
        </p:nvSpPr>
        <p:spPr>
          <a:xfrm>
            <a:off x="7352153" y="2815119"/>
            <a:ext cx="4458790" cy="3372211"/>
          </a:xfrm>
        </p:spPr>
        <p:txBody>
          <a:bodyPr>
            <a:normAutofit/>
          </a:bodyPr>
          <a:lstStyle/>
          <a:p>
            <a:pPr algn="just"/>
            <a:r>
              <a:rPr lang="en-US" sz="2400" kern="100" dirty="0">
                <a:solidFill>
                  <a:srgbClr val="111111"/>
                </a:solidFill>
                <a:effectLst/>
                <a:latin typeface="Georgia" panose="02040502050405020303" pitchFamily="18" charset="0"/>
                <a:ea typeface="Calibri" panose="020F0502020204030204" pitchFamily="34" charset="0"/>
                <a:cs typeface="Arial" panose="020B0604020202020204" pitchFamily="34" charset="0"/>
              </a:rPr>
              <a:t>The tale centers on the wholly plausible </a:t>
            </a:r>
            <a:r>
              <a:rPr lang="en-US" sz="2400" kern="100" dirty="0" err="1">
                <a:solidFill>
                  <a:srgbClr val="111111"/>
                </a:solidFill>
                <a:effectLst/>
                <a:latin typeface="Georgia" panose="02040502050405020303" pitchFamily="18" charset="0"/>
                <a:ea typeface="Calibri" panose="020F0502020204030204" pitchFamily="34" charset="0"/>
                <a:cs typeface="Arial" panose="020B0604020202020204" pitchFamily="34" charset="0"/>
              </a:rPr>
              <a:t>Harmond</a:t>
            </a:r>
            <a:r>
              <a:rPr lang="en-US" sz="2400" kern="100" dirty="0">
                <a:solidFill>
                  <a:srgbClr val="111111"/>
                </a:solidFill>
                <a:effectLst/>
                <a:latin typeface="Georgia" panose="02040502050405020303" pitchFamily="18" charset="0"/>
                <a:ea typeface="Calibri" panose="020F0502020204030204" pitchFamily="34" charset="0"/>
                <a:cs typeface="Arial" panose="020B0604020202020204" pitchFamily="34" charset="0"/>
              </a:rPr>
              <a:t> Wilks , a charming property developer who has high hopes that his revitalization will pave the way for him to become the city’s first Black mayor.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grpSp>
        <p:nvGrpSpPr>
          <p:cNvPr id="20" name="Group 19">
            <a:extLst>
              <a:ext uri="{FF2B5EF4-FFF2-40B4-BE49-F238E27FC236}">
                <a16:creationId xmlns:a16="http://schemas.microsoft.com/office/drawing/2014/main" id="{001DBD1F-8E52-43C2-A83A-4800C73D3C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1" name="Group 20">
              <a:extLst>
                <a:ext uri="{FF2B5EF4-FFF2-40B4-BE49-F238E27FC236}">
                  <a16:creationId xmlns:a16="http://schemas.microsoft.com/office/drawing/2014/main" id="{25031631-88BB-4771-A661-4465025C7DE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3" name="Straight Connector 22">
                <a:extLst>
                  <a:ext uri="{FF2B5EF4-FFF2-40B4-BE49-F238E27FC236}">
                    <a16:creationId xmlns:a16="http://schemas.microsoft.com/office/drawing/2014/main" id="{D46EA35F-157C-4C42-AD22-A71CECD018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3A8545A-5ED6-4596-8451-859896FA1F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Oval 21">
              <a:extLst>
                <a:ext uri="{FF2B5EF4-FFF2-40B4-BE49-F238E27FC236}">
                  <a16:creationId xmlns:a16="http://schemas.microsoft.com/office/drawing/2014/main" id="{9CB5F092-293F-440B-AFCC-4F26EB988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934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B289-6827-DB8A-740F-077702B930BD}"/>
              </a:ext>
            </a:extLst>
          </p:cNvPr>
          <p:cNvSpPr>
            <a:spLocks noGrp="1"/>
          </p:cNvSpPr>
          <p:nvPr>
            <p:ph type="title"/>
          </p:nvPr>
        </p:nvSpPr>
        <p:spPr>
          <a:xfrm>
            <a:off x="1219200" y="365126"/>
            <a:ext cx="9493250" cy="867774"/>
          </a:xfrm>
        </p:spPr>
        <p:txBody>
          <a:bodyPr>
            <a:normAutofit/>
          </a:bodyPr>
          <a:lstStyle/>
          <a:p>
            <a:pPr algn="ctr"/>
            <a:r>
              <a:rPr lang="en-US" sz="4400" dirty="0"/>
              <a:t>History vs. Mythology</a:t>
            </a:r>
          </a:p>
        </p:txBody>
      </p:sp>
      <p:sp>
        <p:nvSpPr>
          <p:cNvPr id="3" name="Content Placeholder 2">
            <a:extLst>
              <a:ext uri="{FF2B5EF4-FFF2-40B4-BE49-F238E27FC236}">
                <a16:creationId xmlns:a16="http://schemas.microsoft.com/office/drawing/2014/main" id="{4BC35595-602C-7B6A-E6AE-52143D5D8942}"/>
              </a:ext>
            </a:extLst>
          </p:cNvPr>
          <p:cNvSpPr>
            <a:spLocks noGrp="1"/>
          </p:cNvSpPr>
          <p:nvPr>
            <p:ph idx="1"/>
          </p:nvPr>
        </p:nvSpPr>
        <p:spPr>
          <a:xfrm>
            <a:off x="904126" y="1715784"/>
            <a:ext cx="9808324" cy="4456415"/>
          </a:xfrm>
        </p:spPr>
        <p:txBody>
          <a:bodyPr>
            <a:normAutofit fontScale="25000" lnSpcReduction="20000"/>
          </a:bodyPr>
          <a:lstStyle/>
          <a:p>
            <a:pPr marL="342900" marR="0" lvl="0" indent="-342900" algn="just" rtl="0">
              <a:lnSpc>
                <a:spcPct val="107000"/>
              </a:lnSpc>
              <a:spcBef>
                <a:spcPts val="0"/>
              </a:spcBef>
              <a:spcAft>
                <a:spcPts val="0"/>
              </a:spcAft>
              <a:buFont typeface="Times New Roman" panose="02020603050405020304" pitchFamily="18" charset="0"/>
              <a:buChar char="-"/>
            </a:pPr>
            <a:r>
              <a:rPr lang="en-US" sz="8000" kern="100" dirty="0">
                <a:effectLst/>
                <a:latin typeface="Times New Roman" panose="02020603050405020304" pitchFamily="18" charset="0"/>
                <a:ea typeface="Calibri" panose="020F0502020204030204" pitchFamily="34" charset="0"/>
                <a:cs typeface="Arial" panose="020B0604020202020204" pitchFamily="34" charset="0"/>
              </a:rPr>
              <a:t>Asked about the foundations of African American culture in a 1991 interview, Wilson replied, “The one thing which we did not have as Black Americans —we didn’t have a mythology. We had no origin myths.” The Wilson cycle is permeated by the tropes of mythology. August Wilson had no analogous body of mythology upon which to draw in writing his cycle, and so he created one himself.</a:t>
            </a:r>
            <a:endParaRPr lang="en-US" sz="8000" kern="1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80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8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Font typeface="Times New Roman" panose="02020603050405020304" pitchFamily="18" charset="0"/>
              <a:buChar char="-"/>
            </a:pPr>
            <a:r>
              <a:rPr lang="en-US" sz="8000" i="1" kern="100" dirty="0">
                <a:effectLst/>
                <a:latin typeface="Times New Roman" panose="02020603050405020304" pitchFamily="18" charset="0"/>
                <a:ea typeface="Calibri" panose="020F0502020204030204" pitchFamily="34" charset="0"/>
                <a:cs typeface="Arial" panose="020B0604020202020204" pitchFamily="34" charset="0"/>
              </a:rPr>
              <a:t>Radio Golf</a:t>
            </a:r>
            <a:r>
              <a:rPr lang="en-US" sz="8000" kern="100" dirty="0">
                <a:effectLst/>
                <a:latin typeface="Times New Roman" panose="02020603050405020304" pitchFamily="18" charset="0"/>
                <a:ea typeface="Calibri" panose="020F0502020204030204" pitchFamily="34" charset="0"/>
                <a:cs typeface="Arial" panose="020B0604020202020204" pitchFamily="34" charset="0"/>
              </a:rPr>
              <a:t> occupies a unique position within this framework. In many ways, it dramatizes the central conflict between history and mythology. </a:t>
            </a:r>
            <a:r>
              <a:rPr lang="en-US" sz="8000" kern="100" dirty="0" err="1">
                <a:effectLst/>
                <a:latin typeface="Times New Roman" panose="02020603050405020304" pitchFamily="18" charset="0"/>
                <a:ea typeface="Calibri" panose="020F0502020204030204" pitchFamily="34" charset="0"/>
                <a:cs typeface="Arial" panose="020B0604020202020204" pitchFamily="34" charset="0"/>
              </a:rPr>
              <a:t>Harmond</a:t>
            </a:r>
            <a:r>
              <a:rPr lang="en-US" sz="8000" kern="100" dirty="0">
                <a:effectLst/>
                <a:latin typeface="Times New Roman" panose="02020603050405020304" pitchFamily="18" charset="0"/>
                <a:ea typeface="Calibri" panose="020F0502020204030204" pitchFamily="34" charset="0"/>
                <a:cs typeface="Arial" panose="020B0604020202020204" pitchFamily="34" charset="0"/>
              </a:rPr>
              <a:t> Wilks is a man of history, a man of destiny. The path before him is clear, and he knows what he must do in order to walk it. But into his life comes Elder Joseph Barlow, a mythological archetype in the vein of Solly Two Kings or Aunt Ester. He represents the tradition of mythology and folklore for which </a:t>
            </a:r>
            <a:r>
              <a:rPr lang="en-US" sz="8000" kern="100" dirty="0" err="1">
                <a:effectLst/>
                <a:latin typeface="Times New Roman" panose="02020603050405020304" pitchFamily="18" charset="0"/>
                <a:ea typeface="Calibri" panose="020F0502020204030204" pitchFamily="34" charset="0"/>
                <a:cs typeface="Arial" panose="020B0604020202020204" pitchFamily="34" charset="0"/>
              </a:rPr>
              <a:t>Harmond</a:t>
            </a:r>
            <a:r>
              <a:rPr lang="en-US" sz="8000" kern="100" dirty="0">
                <a:effectLst/>
                <a:latin typeface="Times New Roman" panose="02020603050405020304" pitchFamily="18" charset="0"/>
                <a:ea typeface="Calibri" panose="020F0502020204030204" pitchFamily="34" charset="0"/>
                <a:cs typeface="Arial" panose="020B0604020202020204" pitchFamily="34" charset="0"/>
              </a:rPr>
              <a:t> has never previously had time. As the successive revelations of the plot unfold, </a:t>
            </a:r>
            <a:r>
              <a:rPr lang="en-US" sz="8000" kern="100" dirty="0" err="1">
                <a:effectLst/>
                <a:latin typeface="Times New Roman" panose="02020603050405020304" pitchFamily="18" charset="0"/>
                <a:ea typeface="Calibri" panose="020F0502020204030204" pitchFamily="34" charset="0"/>
                <a:cs typeface="Arial" panose="020B0604020202020204" pitchFamily="34" charset="0"/>
              </a:rPr>
              <a:t>Harmond</a:t>
            </a:r>
            <a:r>
              <a:rPr lang="en-US" sz="8000" kern="100" dirty="0">
                <a:effectLst/>
                <a:latin typeface="Times New Roman" panose="02020603050405020304" pitchFamily="18" charset="0"/>
                <a:ea typeface="Calibri" panose="020F0502020204030204" pitchFamily="34" charset="0"/>
                <a:cs typeface="Arial" panose="020B0604020202020204" pitchFamily="34" charset="0"/>
              </a:rPr>
              <a:t> learns that he is not just a product of history; Wilson’s mythology runs in </a:t>
            </a:r>
            <a:r>
              <a:rPr lang="en-US" sz="8000" kern="100" dirty="0" err="1">
                <a:effectLst/>
                <a:latin typeface="Times New Roman" panose="02020603050405020304" pitchFamily="18" charset="0"/>
                <a:ea typeface="Calibri" panose="020F0502020204030204" pitchFamily="34" charset="0"/>
                <a:cs typeface="Arial" panose="020B0604020202020204" pitchFamily="34" charset="0"/>
              </a:rPr>
              <a:t>Harmond’s</a:t>
            </a:r>
            <a:r>
              <a:rPr lang="en-US" sz="8000" kern="100" dirty="0">
                <a:effectLst/>
                <a:latin typeface="Times New Roman" panose="02020603050405020304" pitchFamily="18" charset="0"/>
                <a:ea typeface="Calibri" panose="020F0502020204030204" pitchFamily="34" charset="0"/>
                <a:cs typeface="Arial" panose="020B0604020202020204" pitchFamily="34" charset="0"/>
              </a:rPr>
              <a:t> blood, and he cannot turn his back on it. August Wilson gave the African American community, and all Americans, a great gift in his cycle. He created the cycle for all of us, and he showed us in </a:t>
            </a:r>
            <a:r>
              <a:rPr lang="en-US" sz="8000" i="1" kern="100" dirty="0">
                <a:effectLst/>
                <a:latin typeface="Times New Roman" panose="02020603050405020304" pitchFamily="18" charset="0"/>
                <a:ea typeface="Calibri" panose="020F0502020204030204" pitchFamily="34" charset="0"/>
                <a:cs typeface="Arial" panose="020B0604020202020204" pitchFamily="34" charset="0"/>
              </a:rPr>
              <a:t>Radio Golf</a:t>
            </a:r>
            <a:r>
              <a:rPr lang="en-US" sz="8000" kern="100" dirty="0">
                <a:effectLst/>
                <a:latin typeface="Times New Roman" panose="02020603050405020304" pitchFamily="18" charset="0"/>
                <a:ea typeface="Calibri" panose="020F0502020204030204" pitchFamily="34" charset="0"/>
                <a:cs typeface="Arial" panose="020B0604020202020204" pitchFamily="34" charset="0"/>
              </a:rPr>
              <a:t> that we need both history and mythology to move forward into the future.</a:t>
            </a:r>
            <a:endParaRPr lang="en-US" sz="80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6888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 name="Group 9">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2" name="Straight Connector 11">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29" name="Rectangle 28">
            <a:extLst>
              <a:ext uri="{FF2B5EF4-FFF2-40B4-BE49-F238E27FC236}">
                <a16:creationId xmlns:a16="http://schemas.microsoft.com/office/drawing/2014/main" id="{01B27662-BD40-44DC-99F5-516479EF1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F8FBE-9517-A074-3D7A-20CCB3E81900}"/>
              </a:ext>
            </a:extLst>
          </p:cNvPr>
          <p:cNvSpPr>
            <a:spLocks noGrp="1"/>
          </p:cNvSpPr>
          <p:nvPr>
            <p:ph type="title"/>
          </p:nvPr>
        </p:nvSpPr>
        <p:spPr>
          <a:xfrm>
            <a:off x="1221475" y="1122363"/>
            <a:ext cx="5423298" cy="3646340"/>
          </a:xfrm>
        </p:spPr>
        <p:txBody>
          <a:bodyPr vert="horz" lIns="91440" tIns="45720" rIns="91440" bIns="45720" rtlCol="0" anchor="t">
            <a:normAutofit/>
          </a:bodyPr>
          <a:lstStyle/>
          <a:p>
            <a:pPr>
              <a:lnSpc>
                <a:spcPct val="110000"/>
              </a:lnSpc>
            </a:pPr>
            <a:r>
              <a:rPr lang="en-US" sz="3400">
                <a:effectLst/>
              </a:rPr>
              <a:t>“You might be wearing a suit, but how many lives were sacrificed, how much blood was shed for you to get here?”</a:t>
            </a:r>
            <a:br>
              <a:rPr lang="en-US" sz="3400">
                <a:effectLst/>
              </a:rPr>
            </a:br>
            <a:endParaRPr lang="en-US" sz="3400"/>
          </a:p>
        </p:txBody>
      </p:sp>
      <p:sp>
        <p:nvSpPr>
          <p:cNvPr id="30" name="Rectangle 29">
            <a:extLst>
              <a:ext uri="{FF2B5EF4-FFF2-40B4-BE49-F238E27FC236}">
                <a16:creationId xmlns:a16="http://schemas.microsoft.com/office/drawing/2014/main" id="{4F4B01C3-5078-4039-811E-D840C6262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3536">
            <a:off x="6583776" y="575040"/>
            <a:ext cx="5013450" cy="5786511"/>
          </a:xfrm>
          <a:prstGeom prst="rect">
            <a:avLst/>
          </a:prstGeom>
          <a:solidFill>
            <a:schemeClr val="tx1">
              <a:lumMod val="95000"/>
            </a:schemeClr>
          </a:solidFill>
          <a:ln>
            <a:noFill/>
          </a:ln>
          <a:effectLst>
            <a:outerShdw blurRad="50800" dist="38100" dir="3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EE9B49B-B44A-4DAC-BD6E-17ABCE56D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60760">
            <a:off x="6528215" y="556684"/>
            <a:ext cx="5147611" cy="5835537"/>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553447" h="5549974">
                <a:moveTo>
                  <a:pt x="303426" y="0"/>
                </a:moveTo>
                <a:cubicBezTo>
                  <a:pt x="628173" y="31218"/>
                  <a:pt x="2667113" y="134017"/>
                  <a:pt x="3305612" y="171842"/>
                </a:cubicBezTo>
                <a:lnTo>
                  <a:pt x="4134423" y="226950"/>
                </a:lnTo>
                <a:lnTo>
                  <a:pt x="4507617" y="247374"/>
                </a:lnTo>
                <a:lnTo>
                  <a:pt x="4535496" y="269179"/>
                </a:lnTo>
                <a:cubicBezTo>
                  <a:pt x="4534905" y="279763"/>
                  <a:pt x="4534313" y="290346"/>
                  <a:pt x="4533722" y="300930"/>
                </a:cubicBezTo>
                <a:lnTo>
                  <a:pt x="4536644" y="302647"/>
                </a:lnTo>
                <a:cubicBezTo>
                  <a:pt x="4546242" y="304354"/>
                  <a:pt x="4555440" y="291327"/>
                  <a:pt x="4553070" y="334222"/>
                </a:cubicBezTo>
                <a:cubicBezTo>
                  <a:pt x="4542429" y="354710"/>
                  <a:pt x="4535415" y="373686"/>
                  <a:pt x="4530809" y="391868"/>
                </a:cubicBezTo>
                <a:lnTo>
                  <a:pt x="4527321" y="415489"/>
                </a:lnTo>
                <a:lnTo>
                  <a:pt x="4522216" y="506828"/>
                </a:lnTo>
                <a:cubicBezTo>
                  <a:pt x="4521999" y="522300"/>
                  <a:pt x="4521783" y="537773"/>
                  <a:pt x="4521566" y="553245"/>
                </a:cubicBezTo>
                <a:cubicBezTo>
                  <a:pt x="4521295" y="558170"/>
                  <a:pt x="4520201" y="568699"/>
                  <a:pt x="4518467" y="581709"/>
                </a:cubicBezTo>
                <a:lnTo>
                  <a:pt x="4517798" y="585890"/>
                </a:lnTo>
                <a:lnTo>
                  <a:pt x="4504861" y="817404"/>
                </a:lnTo>
                <a:lnTo>
                  <a:pt x="4506574" y="822238"/>
                </a:lnTo>
                <a:cubicBezTo>
                  <a:pt x="4507076" y="829783"/>
                  <a:pt x="4505995" y="837845"/>
                  <a:pt x="4504423" y="846069"/>
                </a:cubicBezTo>
                <a:lnTo>
                  <a:pt x="4502823" y="853854"/>
                </a:lnTo>
                <a:lnTo>
                  <a:pt x="4496585" y="965485"/>
                </a:lnTo>
                <a:lnTo>
                  <a:pt x="4498662" y="966385"/>
                </a:lnTo>
                <a:cubicBezTo>
                  <a:pt x="4500103" y="972743"/>
                  <a:pt x="4502894" y="980116"/>
                  <a:pt x="4502781" y="1002567"/>
                </a:cubicBezTo>
                <a:cubicBezTo>
                  <a:pt x="4491943" y="1029868"/>
                  <a:pt x="4512399" y="1067217"/>
                  <a:pt x="4497983" y="1101094"/>
                </a:cubicBezTo>
                <a:cubicBezTo>
                  <a:pt x="4494256" y="1113552"/>
                  <a:pt x="4492364" y="1152106"/>
                  <a:pt x="4497878" y="1159389"/>
                </a:cubicBezTo>
                <a:cubicBezTo>
                  <a:pt x="4498693" y="1167426"/>
                  <a:pt x="4496036" y="1176807"/>
                  <a:pt x="4502181" y="1180505"/>
                </a:cubicBezTo>
                <a:cubicBezTo>
                  <a:pt x="4509480" y="1186625"/>
                  <a:pt x="4495999" y="1214705"/>
                  <a:pt x="4505271" y="1210687"/>
                </a:cubicBezTo>
                <a:cubicBezTo>
                  <a:pt x="4495995" y="1230628"/>
                  <a:pt x="4511106" y="1246424"/>
                  <a:pt x="4514088" y="1263157"/>
                </a:cubicBezTo>
                <a:lnTo>
                  <a:pt x="4516365" y="1313374"/>
                </a:lnTo>
                <a:cubicBezTo>
                  <a:pt x="4516072" y="1324584"/>
                  <a:pt x="4515778" y="1335794"/>
                  <a:pt x="4515485" y="1347004"/>
                </a:cubicBezTo>
                <a:cubicBezTo>
                  <a:pt x="4515331" y="1348624"/>
                  <a:pt x="4515176" y="1350244"/>
                  <a:pt x="4515022" y="1351864"/>
                </a:cubicBezTo>
                <a:lnTo>
                  <a:pt x="4505903" y="1391762"/>
                </a:lnTo>
                <a:cubicBezTo>
                  <a:pt x="4507109" y="1392770"/>
                  <a:pt x="4508211" y="1394098"/>
                  <a:pt x="4509167" y="1395707"/>
                </a:cubicBezTo>
                <a:lnTo>
                  <a:pt x="4512009" y="1408524"/>
                </a:lnTo>
                <a:lnTo>
                  <a:pt x="4507268" y="1419109"/>
                </a:lnTo>
                <a:lnTo>
                  <a:pt x="4497084" y="1469337"/>
                </a:lnTo>
                <a:lnTo>
                  <a:pt x="4486187" y="1543038"/>
                </a:lnTo>
                <a:lnTo>
                  <a:pt x="4481306" y="1553997"/>
                </a:lnTo>
                <a:cubicBezTo>
                  <a:pt x="4475215" y="1579288"/>
                  <a:pt x="4478363" y="1610368"/>
                  <a:pt x="4466878" y="1626071"/>
                </a:cubicBezTo>
                <a:lnTo>
                  <a:pt x="4463163" y="1664103"/>
                </a:lnTo>
                <a:lnTo>
                  <a:pt x="4466823" y="1668558"/>
                </a:lnTo>
                <a:lnTo>
                  <a:pt x="4465173" y="1679756"/>
                </a:lnTo>
                <a:cubicBezTo>
                  <a:pt x="4465310" y="1680776"/>
                  <a:pt x="4465448" y="1681795"/>
                  <a:pt x="4465585" y="1682815"/>
                </a:cubicBezTo>
                <a:cubicBezTo>
                  <a:pt x="4466392" y="1688654"/>
                  <a:pt x="4467049" y="1694439"/>
                  <a:pt x="4467096" y="1700268"/>
                </a:cubicBezTo>
                <a:cubicBezTo>
                  <a:pt x="4452524" y="1697000"/>
                  <a:pt x="4458233" y="1726126"/>
                  <a:pt x="4455626" y="1735163"/>
                </a:cubicBezTo>
                <a:lnTo>
                  <a:pt x="4453566" y="1735289"/>
                </a:lnTo>
                <a:lnTo>
                  <a:pt x="4445068" y="1887374"/>
                </a:lnTo>
                <a:lnTo>
                  <a:pt x="4453759" y="1911536"/>
                </a:lnTo>
                <a:cubicBezTo>
                  <a:pt x="4454518" y="1928276"/>
                  <a:pt x="4455278" y="1945015"/>
                  <a:pt x="4456037" y="1961755"/>
                </a:cubicBezTo>
                <a:cubicBezTo>
                  <a:pt x="4455743" y="1972965"/>
                  <a:pt x="4455450" y="1984174"/>
                  <a:pt x="4455156" y="1995384"/>
                </a:cubicBezTo>
                <a:lnTo>
                  <a:pt x="4454694" y="2000244"/>
                </a:lnTo>
                <a:lnTo>
                  <a:pt x="4445574" y="2040142"/>
                </a:lnTo>
                <a:cubicBezTo>
                  <a:pt x="4446781" y="2041150"/>
                  <a:pt x="4447882" y="2042479"/>
                  <a:pt x="4448839" y="2044087"/>
                </a:cubicBezTo>
                <a:lnTo>
                  <a:pt x="4451680" y="2056904"/>
                </a:lnTo>
                <a:lnTo>
                  <a:pt x="4446939" y="2067489"/>
                </a:lnTo>
                <a:lnTo>
                  <a:pt x="4436755" y="2117719"/>
                </a:lnTo>
                <a:lnTo>
                  <a:pt x="4429424" y="2167300"/>
                </a:lnTo>
                <a:cubicBezTo>
                  <a:pt x="4410730" y="2519411"/>
                  <a:pt x="4376956" y="2876607"/>
                  <a:pt x="4373341" y="3223633"/>
                </a:cubicBezTo>
                <a:cubicBezTo>
                  <a:pt x="4370389" y="3302336"/>
                  <a:pt x="4363506" y="3398578"/>
                  <a:pt x="4360555" y="3477281"/>
                </a:cubicBezTo>
                <a:cubicBezTo>
                  <a:pt x="4367162" y="3471365"/>
                  <a:pt x="4356771" y="3621544"/>
                  <a:pt x="4349470" y="3639984"/>
                </a:cubicBezTo>
                <a:lnTo>
                  <a:pt x="4258709" y="5278921"/>
                </a:lnTo>
                <a:lnTo>
                  <a:pt x="4264007" y="5315626"/>
                </a:lnTo>
                <a:cubicBezTo>
                  <a:pt x="4269795" y="5323538"/>
                  <a:pt x="4266480" y="5327627"/>
                  <a:pt x="4267541" y="5350090"/>
                </a:cubicBezTo>
                <a:cubicBezTo>
                  <a:pt x="4268602" y="5372551"/>
                  <a:pt x="4251877" y="5406222"/>
                  <a:pt x="4270373" y="5450399"/>
                </a:cubicBezTo>
                <a:cubicBezTo>
                  <a:pt x="4269955" y="5457964"/>
                  <a:pt x="4260276" y="5476308"/>
                  <a:pt x="4251816" y="5484804"/>
                </a:cubicBezTo>
                <a:lnTo>
                  <a:pt x="4247164" y="5487504"/>
                </a:lnTo>
                <a:cubicBezTo>
                  <a:pt x="4246012" y="5508319"/>
                  <a:pt x="4247972" y="5526348"/>
                  <a:pt x="4243707" y="5549951"/>
                </a:cubicBezTo>
                <a:cubicBezTo>
                  <a:pt x="4137119" y="5552242"/>
                  <a:pt x="1717767" y="5384296"/>
                  <a:pt x="310344" y="5297261"/>
                </a:cubicBezTo>
                <a:lnTo>
                  <a:pt x="0" y="5280167"/>
                </a:lnTo>
                <a:lnTo>
                  <a:pt x="4324" y="5239903"/>
                </a:lnTo>
                <a:lnTo>
                  <a:pt x="8544" y="5233298"/>
                </a:lnTo>
                <a:cubicBezTo>
                  <a:pt x="9074" y="5232196"/>
                  <a:pt x="8722" y="5231467"/>
                  <a:pt x="8813" y="5230552"/>
                </a:cubicBezTo>
                <a:lnTo>
                  <a:pt x="9083" y="5227804"/>
                </a:lnTo>
                <a:cubicBezTo>
                  <a:pt x="9261" y="5225973"/>
                  <a:pt x="9628" y="5223940"/>
                  <a:pt x="9620" y="5222308"/>
                </a:cubicBezTo>
                <a:cubicBezTo>
                  <a:pt x="9564" y="5211840"/>
                  <a:pt x="8482" y="5224803"/>
                  <a:pt x="9305" y="5216405"/>
                </a:cubicBezTo>
                <a:cubicBezTo>
                  <a:pt x="9111" y="5215352"/>
                  <a:pt x="8786" y="5214469"/>
                  <a:pt x="8721" y="5213249"/>
                </a:cubicBezTo>
                <a:cubicBezTo>
                  <a:pt x="8679" y="5212477"/>
                  <a:pt x="9030" y="5211272"/>
                  <a:pt x="8990" y="5210500"/>
                </a:cubicBezTo>
                <a:cubicBezTo>
                  <a:pt x="8609" y="5203355"/>
                  <a:pt x="8057" y="5210896"/>
                  <a:pt x="8674" y="5204597"/>
                </a:cubicBezTo>
                <a:lnTo>
                  <a:pt x="8091" y="5201441"/>
                </a:lnTo>
                <a:cubicBezTo>
                  <a:pt x="6676" y="5193798"/>
                  <a:pt x="6639" y="5198023"/>
                  <a:pt x="7461" y="5189632"/>
                </a:cubicBezTo>
                <a:cubicBezTo>
                  <a:pt x="7266" y="5188581"/>
                  <a:pt x="6943" y="5187696"/>
                  <a:pt x="6877" y="5186477"/>
                </a:cubicBezTo>
                <a:cubicBezTo>
                  <a:pt x="6835" y="5185706"/>
                  <a:pt x="7268" y="5184394"/>
                  <a:pt x="7145" y="5183728"/>
                </a:cubicBezTo>
                <a:cubicBezTo>
                  <a:pt x="6871" y="5182241"/>
                  <a:pt x="4697" y="5182665"/>
                  <a:pt x="5710" y="5180163"/>
                </a:cubicBezTo>
                <a:lnTo>
                  <a:pt x="11122" y="5116566"/>
                </a:lnTo>
                <a:lnTo>
                  <a:pt x="78736" y="3839310"/>
                </a:lnTo>
                <a:lnTo>
                  <a:pt x="30342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Fingerprint">
            <a:extLst>
              <a:ext uri="{FF2B5EF4-FFF2-40B4-BE49-F238E27FC236}">
                <a16:creationId xmlns:a16="http://schemas.microsoft.com/office/drawing/2014/main" id="{07D22F79-9CAD-711F-F9BC-384CBFF3AC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3536">
            <a:off x="6927595" y="1246787"/>
            <a:ext cx="4364428" cy="4364428"/>
          </a:xfrm>
          <a:prstGeom prst="rect">
            <a:avLst/>
          </a:prstGeom>
        </p:spPr>
      </p:pic>
      <p:grpSp>
        <p:nvGrpSpPr>
          <p:cNvPr id="21" name="Group 20">
            <a:extLst>
              <a:ext uri="{FF2B5EF4-FFF2-40B4-BE49-F238E27FC236}">
                <a16:creationId xmlns:a16="http://schemas.microsoft.com/office/drawing/2014/main" id="{BB47788C-CA7A-4992-ACA6-A0EFFDBACC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2" name="Group 21">
              <a:extLst>
                <a:ext uri="{FF2B5EF4-FFF2-40B4-BE49-F238E27FC236}">
                  <a16:creationId xmlns:a16="http://schemas.microsoft.com/office/drawing/2014/main" id="{B1FFE61E-18DF-4E88-ACB2-1138285570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4" name="Straight Connector 23">
                <a:extLst>
                  <a:ext uri="{FF2B5EF4-FFF2-40B4-BE49-F238E27FC236}">
                    <a16:creationId xmlns:a16="http://schemas.microsoft.com/office/drawing/2014/main" id="{97CAF8CB-5230-47CE-A883-C1A425E79D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DAF64C2-4592-435C-A85E-EC829E7B9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90C718FE-488C-4115-A61E-734E7AE68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44A52A7E-66A5-41E3-BC03-6E396780F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077389">
            <a:off x="10792301" y="5309389"/>
            <a:ext cx="444795" cy="1966995"/>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7692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EE3FF0-6EA6-4854-8730-363069224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29EE7-A129-84F9-35FA-330DECEE7FE1}"/>
              </a:ext>
            </a:extLst>
          </p:cNvPr>
          <p:cNvSpPr>
            <a:spLocks noGrp="1"/>
          </p:cNvSpPr>
          <p:nvPr>
            <p:ph type="title"/>
          </p:nvPr>
        </p:nvSpPr>
        <p:spPr>
          <a:xfrm>
            <a:off x="1219200" y="1038497"/>
            <a:ext cx="5608819" cy="4675319"/>
          </a:xfrm>
        </p:spPr>
        <p:txBody>
          <a:bodyPr anchor="b">
            <a:normAutofit/>
          </a:bodyPr>
          <a:lstStyle/>
          <a:p>
            <a:pPr>
              <a:lnSpc>
                <a:spcPct val="110000"/>
              </a:lnSpc>
            </a:pPr>
            <a:r>
              <a:rPr lang="en-US" sz="5400" kern="100" dirty="0">
                <a:effectLst/>
                <a:latin typeface="Times New Roman" panose="02020603050405020304" pitchFamily="18" charset="0"/>
                <a:ea typeface="Calibri" panose="020F0502020204030204" pitchFamily="34" charset="0"/>
                <a:cs typeface="Arial" panose="020B0604020202020204" pitchFamily="34" charset="0"/>
              </a:rPr>
              <a:t>“If you don’t know where you are, you probably don’t know who you are”</a:t>
            </a:r>
            <a:r>
              <a:rPr lang="en-US" sz="5400" i="1" kern="100" dirty="0">
                <a:effectLst/>
                <a:latin typeface="Times New Roman" panose="02020603050405020304" pitchFamily="18" charset="0"/>
                <a:ea typeface="Calibri" panose="020F0502020204030204" pitchFamily="34" charset="0"/>
                <a:cs typeface="Arial" panose="020B0604020202020204" pitchFamily="34" charset="0"/>
              </a:rPr>
              <a:t> </a:t>
            </a:r>
            <a:br>
              <a:rPr lang="en-US" sz="5400" kern="100" dirty="0">
                <a:effectLst/>
                <a:latin typeface="Calibri" panose="020F0502020204030204" pitchFamily="34" charset="0"/>
                <a:ea typeface="Calibri" panose="020F0502020204030204" pitchFamily="34" charset="0"/>
                <a:cs typeface="Arial" panose="020B0604020202020204" pitchFamily="34" charset="0"/>
              </a:rPr>
            </a:br>
            <a:endParaRPr lang="en-US" sz="5400" dirty="0"/>
          </a:p>
        </p:txBody>
      </p:sp>
      <p:sp>
        <p:nvSpPr>
          <p:cNvPr id="3" name="Content Placeholder 2">
            <a:extLst>
              <a:ext uri="{FF2B5EF4-FFF2-40B4-BE49-F238E27FC236}">
                <a16:creationId xmlns:a16="http://schemas.microsoft.com/office/drawing/2014/main" id="{49ABF578-AC2D-90AA-EF92-02BB44DC6840}"/>
              </a:ext>
            </a:extLst>
          </p:cNvPr>
          <p:cNvSpPr>
            <a:spLocks noGrp="1"/>
          </p:cNvSpPr>
          <p:nvPr>
            <p:ph idx="1"/>
          </p:nvPr>
        </p:nvSpPr>
        <p:spPr>
          <a:xfrm>
            <a:off x="7382656" y="1038497"/>
            <a:ext cx="3590143" cy="5133703"/>
          </a:xfrm>
        </p:spPr>
        <p:txBody>
          <a:bodyPr>
            <a:normAutofit/>
          </a:bodyPr>
          <a:lstStyle/>
          <a:p>
            <a:pPr algn="just"/>
            <a:r>
              <a:rPr lang="en-US" sz="2000" i="1" kern="100" dirty="0">
                <a:effectLst/>
                <a:latin typeface="Times New Roman" panose="02020603050405020304" pitchFamily="18" charset="0"/>
                <a:ea typeface="Calibri" panose="020F0502020204030204" pitchFamily="34" charset="0"/>
                <a:cs typeface="Arial" panose="020B0604020202020204" pitchFamily="34" charset="0"/>
              </a:rPr>
              <a:t>Radio Golf</a:t>
            </a:r>
            <a:r>
              <a:rPr lang="en-US" sz="2000" kern="100" dirty="0">
                <a:effectLst/>
                <a:latin typeface="Times New Roman" panose="02020603050405020304" pitchFamily="18" charset="0"/>
                <a:ea typeface="Calibri" panose="020F0502020204030204" pitchFamily="34" charset="0"/>
                <a:cs typeface="Arial" panose="020B0604020202020204" pitchFamily="34" charset="0"/>
              </a:rPr>
              <a:t> forces </a:t>
            </a:r>
            <a:r>
              <a:rPr lang="en-US" sz="2000" kern="100" dirty="0" err="1">
                <a:effectLst/>
                <a:latin typeface="Times New Roman" panose="02020603050405020304" pitchFamily="18" charset="0"/>
                <a:ea typeface="Calibri" panose="020F0502020204030204" pitchFamily="34" charset="0"/>
                <a:cs typeface="Arial" panose="020B0604020202020204" pitchFamily="34" charset="0"/>
              </a:rPr>
              <a:t>Harmond</a:t>
            </a:r>
            <a:r>
              <a:rPr lang="en-US" sz="2000" kern="100" dirty="0">
                <a:effectLst/>
                <a:latin typeface="Times New Roman" panose="02020603050405020304" pitchFamily="18" charset="0"/>
                <a:ea typeface="Calibri" panose="020F0502020204030204" pitchFamily="34" charset="0"/>
                <a:cs typeface="Arial" panose="020B0604020202020204" pitchFamily="34" charset="0"/>
              </a:rPr>
              <a:t> to understand his place in the world, literally moving him from the office space that represents both his future (it is a campaign office) and the neighborhood’s future (it is a construction office established for the renewal of the Hill District) to the protest at Old Joe’s house, which represents his personal history and the neighborhood’s past.</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grpSp>
        <p:nvGrpSpPr>
          <p:cNvPr id="10" name="Group 9">
            <a:extLst>
              <a:ext uri="{FF2B5EF4-FFF2-40B4-BE49-F238E27FC236}">
                <a16:creationId xmlns:a16="http://schemas.microsoft.com/office/drawing/2014/main" id="{0D69F093-DD1A-4C47-9779-7471E867F2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1" name="Group 10">
              <a:extLst>
                <a:ext uri="{FF2B5EF4-FFF2-40B4-BE49-F238E27FC236}">
                  <a16:creationId xmlns:a16="http://schemas.microsoft.com/office/drawing/2014/main" id="{6BCB0AA0-6740-4241-AD6B-4976B1D228A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3" name="Straight Connector 12">
                <a:extLst>
                  <a:ext uri="{FF2B5EF4-FFF2-40B4-BE49-F238E27FC236}">
                    <a16:creationId xmlns:a16="http://schemas.microsoft.com/office/drawing/2014/main" id="{FD01C2C3-ED26-4D29-B36F-0F44B038B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468BA5-D728-4F8C-9CBD-DCA35176A3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A264C45A-E84B-44BF-AC67-09D053270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287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9" name="Group 8">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1" name="Straight Connector 10">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28" name="Rectangle 27">
            <a:extLst>
              <a:ext uri="{FF2B5EF4-FFF2-40B4-BE49-F238E27FC236}">
                <a16:creationId xmlns:a16="http://schemas.microsoft.com/office/drawing/2014/main" id="{820014EA-FA79-436A-9FB9-F3F66E347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3C5FC62D-2924-DF5F-0237-685F4C4858E8}"/>
              </a:ext>
            </a:extLst>
          </p:cNvPr>
          <p:cNvPicPr>
            <a:picLocks noChangeAspect="1"/>
          </p:cNvPicPr>
          <p:nvPr/>
        </p:nvPicPr>
        <p:blipFill rotWithShape="1">
          <a:blip r:embed="rId3">
            <a:alphaModFix amt="84000"/>
          </a:blip>
          <a:srcRect t="21741" b="22009"/>
          <a:stretch/>
        </p:blipFill>
        <p:spPr>
          <a:xfrm>
            <a:off x="20" y="10"/>
            <a:ext cx="12191980" cy="6857990"/>
          </a:xfrm>
          <a:prstGeom prst="rect">
            <a:avLst/>
          </a:prstGeom>
        </p:spPr>
      </p:pic>
      <p:sp>
        <p:nvSpPr>
          <p:cNvPr id="31" name="Rectangle 30">
            <a:extLst>
              <a:ext uri="{FF2B5EF4-FFF2-40B4-BE49-F238E27FC236}">
                <a16:creationId xmlns:a16="http://schemas.microsoft.com/office/drawing/2014/main" id="{91080BBA-334D-47E7-984F-354D2ADEE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59220" y="859221"/>
            <a:ext cx="6858000" cy="5139558"/>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67F8E60-B01C-4B27-84E6-74E0F30F3F6A}"/>
              </a:ext>
            </a:extLst>
          </p:cNvPr>
          <p:cNvSpPr>
            <a:spLocks noGrp="1"/>
          </p:cNvSpPr>
          <p:nvPr>
            <p:ph type="title"/>
          </p:nvPr>
        </p:nvSpPr>
        <p:spPr>
          <a:xfrm>
            <a:off x="1219200" y="479050"/>
            <a:ext cx="6777540" cy="2173278"/>
          </a:xfrm>
        </p:spPr>
        <p:txBody>
          <a:bodyPr vert="horz" lIns="91440" tIns="45720" rIns="91440" bIns="45720" rtlCol="0" anchor="b">
            <a:normAutofit/>
          </a:bodyPr>
          <a:lstStyle/>
          <a:p>
            <a:r>
              <a:rPr lang="en-US" sz="5400" i="1" kern="1200" dirty="0">
                <a:solidFill>
                  <a:srgbClr val="000000"/>
                </a:solidFill>
                <a:highlight>
                  <a:srgbClr val="FFFF00"/>
                </a:highlight>
                <a:latin typeface="+mj-lt"/>
                <a:ea typeface="+mj-ea"/>
                <a:cs typeface="+mj-cs"/>
              </a:rPr>
              <a:t>THANK YOU</a:t>
            </a:r>
          </a:p>
        </p:txBody>
      </p:sp>
      <p:grpSp>
        <p:nvGrpSpPr>
          <p:cNvPr id="32" name="Group 31">
            <a:extLst>
              <a:ext uri="{FF2B5EF4-FFF2-40B4-BE49-F238E27FC236}">
                <a16:creationId xmlns:a16="http://schemas.microsoft.com/office/drawing/2014/main" id="{F3833EC7-7DA5-445E-A06F-61263A85ED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1" name="Group 20">
              <a:extLst>
                <a:ext uri="{FF2B5EF4-FFF2-40B4-BE49-F238E27FC236}">
                  <a16:creationId xmlns:a16="http://schemas.microsoft.com/office/drawing/2014/main" id="{D3B20763-0B7D-4F31-A64F-006F366093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3" name="Straight Connector 22">
                <a:extLst>
                  <a:ext uri="{FF2B5EF4-FFF2-40B4-BE49-F238E27FC236}">
                    <a16:creationId xmlns:a16="http://schemas.microsoft.com/office/drawing/2014/main" id="{77051088-813C-4278-AC7C-F116901DB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0E20E28-B404-48AB-B511-8EA7D82B26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3" name="Oval 32">
              <a:extLst>
                <a:ext uri="{FF2B5EF4-FFF2-40B4-BE49-F238E27FC236}">
                  <a16:creationId xmlns:a16="http://schemas.microsoft.com/office/drawing/2014/main" id="{5C3966B9-56D5-42A7-84B1-CC398508D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726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treetscapeVTI">
  <a:themeElements>
    <a:clrScheme name="Streetscape2">
      <a:dk1>
        <a:sysClr val="windowText" lastClr="000000"/>
      </a:dk1>
      <a:lt1>
        <a:srgbClr val="FFFFFF"/>
      </a:lt1>
      <a:dk2>
        <a:srgbClr val="191919"/>
      </a:dk2>
      <a:lt2>
        <a:srgbClr val="F3F2EE"/>
      </a:lt2>
      <a:accent1>
        <a:srgbClr val="448885"/>
      </a:accent1>
      <a:accent2>
        <a:srgbClr val="627C58"/>
      </a:accent2>
      <a:accent3>
        <a:srgbClr val="848358"/>
      </a:accent3>
      <a:accent4>
        <a:srgbClr val="547096"/>
      </a:accent4>
      <a:accent5>
        <a:srgbClr val="646464"/>
      </a:accent5>
      <a:accent6>
        <a:srgbClr val="A8A8A8"/>
      </a:accent6>
      <a:hlink>
        <a:srgbClr val="0563C1"/>
      </a:hlink>
      <a:folHlink>
        <a:srgbClr val="954F72"/>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docProps/app.xml><?xml version="1.0" encoding="utf-8"?>
<Properties xmlns="http://schemas.openxmlformats.org/officeDocument/2006/extended-properties" xmlns:vt="http://schemas.openxmlformats.org/officeDocument/2006/docPropsVTypes">
  <TotalTime>28</TotalTime>
  <Words>756</Words>
  <Application>Microsoft Office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Consolas</vt:lpstr>
      <vt:lpstr>Franklin Gothic Heavy</vt:lpstr>
      <vt:lpstr>Georgia</vt:lpstr>
      <vt:lpstr>Times New Roman</vt:lpstr>
      <vt:lpstr>StreetscapeVTI</vt:lpstr>
      <vt:lpstr>August Wilson’s Last Vision of African Americans’ Home in Radio Golf </vt:lpstr>
      <vt:lpstr>Pittsburgh Cycle</vt:lpstr>
      <vt:lpstr>Hill District of Pittsburgh</vt:lpstr>
      <vt:lpstr>Harmond Wilks</vt:lpstr>
      <vt:lpstr>History vs. Mythology</vt:lpstr>
      <vt:lpstr>“You might be wearing a suit, but how many lives were sacrificed, how much blood was shed for you to get here?” </vt:lpstr>
      <vt:lpstr>“If you don’t know where you are, you probably don’t know who you are”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Wilson’s Last Vision of African Americans’ Home in Radio Golf</dc:title>
  <dc:creator>hp</dc:creator>
  <cp:lastModifiedBy>hp</cp:lastModifiedBy>
  <cp:revision>3</cp:revision>
  <dcterms:created xsi:type="dcterms:W3CDTF">2023-11-04T11:33:18Z</dcterms:created>
  <dcterms:modified xsi:type="dcterms:W3CDTF">2023-11-12T21:22:17Z</dcterms:modified>
</cp:coreProperties>
</file>