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980" r:id="rId1"/>
  </p:sldMasterIdLst>
  <p:sldIdLst>
    <p:sldId id="256" r:id="rId2"/>
    <p:sldId id="257" r:id="rId3"/>
    <p:sldId id="258" r:id="rId4"/>
    <p:sldId id="259" r:id="rId5"/>
    <p:sldId id="260" r:id="rId6"/>
    <p:sldId id="261" r:id="rId7"/>
    <p:sldId id="262" r:id="rId8"/>
    <p:sldId id="263" r:id="rId9"/>
    <p:sldId id="265" r:id="rId10"/>
    <p:sldId id="264" r:id="rId11"/>
  </p:sldIdLst>
  <p:sldSz cx="12192000" cy="6858000"/>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snapToGrid="0">
      <p:cViewPr varScale="1">
        <p:scale>
          <a:sx n="62" d="100"/>
          <a:sy n="62" d="100"/>
        </p:scale>
        <p:origin x="804" y="5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ar-SA"/>
              <a:t>انقر لتحرير نمط العنوان الرئيسي</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ar-SA"/>
              <a:t>انقر لتحرير نمط العنوان الثانوي الرئيسي</a:t>
            </a:r>
            <a:endParaRPr lang="en-US" dirty="0"/>
          </a:p>
        </p:txBody>
      </p:sp>
      <p:sp>
        <p:nvSpPr>
          <p:cNvPr id="4" name="Date Placeholder 3"/>
          <p:cNvSpPr>
            <a:spLocks noGrp="1"/>
          </p:cNvSpPr>
          <p:nvPr>
            <p:ph type="dt" sz="half" idx="10"/>
          </p:nvPr>
        </p:nvSpPr>
        <p:spPr/>
        <p:txBody>
          <a:bodyPr/>
          <a:lstStyle>
            <a:lvl1pPr algn="l">
              <a:defRPr/>
            </a:lvl1pPr>
          </a:lstStyle>
          <a:p>
            <a:fld id="{F7D73586-D959-4AF2-948A-93B62C9CFCC7}" type="datetimeFigureOut">
              <a:rPr lang="ar-IQ" smtClean="0"/>
              <a:t>01/05/1445</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05E03CB2-7F9E-4291-A2A1-02103C35E8A1}" type="slidenum">
              <a:rPr lang="ar-IQ" smtClean="0"/>
              <a:t>‹#›</a:t>
            </a:fld>
            <a:endParaRPr lang="ar-IQ"/>
          </a:p>
        </p:txBody>
      </p:sp>
      <p:cxnSp>
        <p:nvCxnSpPr>
          <p:cNvPr id="13" name="Straight Connector 12"/>
          <p:cNvCxnSpPr/>
          <p:nvPr/>
        </p:nvCxnSpPr>
        <p:spPr>
          <a:xfrm flipV="1">
            <a:off x="838684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0" y="0"/>
            <a:ext cx="12192000" cy="4572001"/>
          </a:xfrm>
          <a:prstGeom prst="rect">
            <a:avLst/>
          </a:prstGeom>
          <a:blipFill dpi="0" rotWithShape="1">
            <a:blip r:embed="rId2">
              <a:duotone>
                <a:schemeClr val="accent1">
                  <a:shade val="45000"/>
                  <a:satMod val="135000"/>
                </a:schemeClr>
                <a:prstClr val="white"/>
              </a:duotone>
            </a:blip>
            <a:srcRect/>
            <a:tile tx="-133350" ty="-635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9354225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العنوان الرئيسي</a:t>
            </a:r>
            <a:endParaRPr lang="en-US" dirty="0"/>
          </a:p>
        </p:txBody>
      </p:sp>
      <p:sp>
        <p:nvSpPr>
          <p:cNvPr id="3" name="Vertical Text Placeholder 2"/>
          <p:cNvSpPr>
            <a:spLocks noGrp="1"/>
          </p:cNvSpPr>
          <p:nvPr>
            <p:ph type="body" orient="vert" idx="1"/>
          </p:nvPr>
        </p:nvSpPr>
        <p:spPr/>
        <p:txBody>
          <a:bodyPr vert="eaVert"/>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F7D73586-D959-4AF2-948A-93B62C9CFCC7}" type="datetimeFigureOut">
              <a:rPr lang="ar-IQ" smtClean="0"/>
              <a:t>01/05/1445</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05E03CB2-7F9E-4291-A2A1-02103C35E8A1}" type="slidenum">
              <a:rPr lang="ar-IQ" smtClean="0"/>
              <a:t>‹#›</a:t>
            </a:fld>
            <a:endParaRPr lang="ar-IQ"/>
          </a:p>
        </p:txBody>
      </p:sp>
    </p:spTree>
    <p:extLst>
      <p:ext uri="{BB962C8B-B14F-4D97-AF65-F5344CB8AC3E}">
        <p14:creationId xmlns:p14="http://schemas.microsoft.com/office/powerpoint/2010/main" val="34657579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ar-SA"/>
              <a:t>انقر لتحرير نمط العنوان الرئيسي</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F7D73586-D959-4AF2-948A-93B62C9CFCC7}" type="datetimeFigureOut">
              <a:rPr lang="ar-IQ" smtClean="0"/>
              <a:t>01/05/1445</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05E03CB2-7F9E-4291-A2A1-02103C35E8A1}" type="slidenum">
              <a:rPr lang="ar-IQ" smtClean="0"/>
              <a:t>‹#›</a:t>
            </a:fld>
            <a:endParaRPr lang="ar-IQ"/>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0469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العنوان الرئيسي</a:t>
            </a:r>
            <a:endParaRPr lang="en-US" dirty="0"/>
          </a:p>
        </p:txBody>
      </p:sp>
      <p:sp>
        <p:nvSpPr>
          <p:cNvPr id="3" name="Content Placeholder 2"/>
          <p:cNvSpPr>
            <a:spLocks noGrp="1"/>
          </p:cNvSpPr>
          <p:nvPr>
            <p:ph idx="1"/>
          </p:nvPr>
        </p:nvSpPr>
        <p:spPr/>
        <p:txBody>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F7D73586-D959-4AF2-948A-93B62C9CFCC7}" type="datetimeFigureOut">
              <a:rPr lang="ar-IQ" smtClean="0"/>
              <a:t>01/05/1445</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05E03CB2-7F9E-4291-A2A1-02103C35E8A1}" type="slidenum">
              <a:rPr lang="ar-IQ" smtClean="0"/>
              <a:t>‹#›</a:t>
            </a:fld>
            <a:endParaRPr lang="ar-IQ"/>
          </a:p>
        </p:txBody>
      </p:sp>
    </p:spTree>
    <p:extLst>
      <p:ext uri="{BB962C8B-B14F-4D97-AF65-F5344CB8AC3E}">
        <p14:creationId xmlns:p14="http://schemas.microsoft.com/office/powerpoint/2010/main" val="30560118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ar-SA"/>
              <a:t>انقر لتحرير نمط العنوان الرئيسي</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تحرير أنماط النص الرئيسي</a:t>
            </a:r>
          </a:p>
        </p:txBody>
      </p:sp>
      <p:sp>
        <p:nvSpPr>
          <p:cNvPr id="4" name="Date Placeholder 3"/>
          <p:cNvSpPr>
            <a:spLocks noGrp="1"/>
          </p:cNvSpPr>
          <p:nvPr>
            <p:ph type="dt" sz="half" idx="10"/>
          </p:nvPr>
        </p:nvSpPr>
        <p:spPr/>
        <p:txBody>
          <a:bodyPr/>
          <a:lstStyle/>
          <a:p>
            <a:fld id="{F7D73586-D959-4AF2-948A-93B62C9CFCC7}" type="datetimeFigureOut">
              <a:rPr lang="ar-IQ" smtClean="0"/>
              <a:t>01/05/1445</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05E03CB2-7F9E-4291-A2A1-02103C35E8A1}" type="slidenum">
              <a:rPr lang="ar-IQ" smtClean="0"/>
              <a:t>‹#›</a:t>
            </a:fld>
            <a:endParaRPr lang="ar-IQ"/>
          </a:p>
        </p:txBody>
      </p:sp>
      <p:cxnSp>
        <p:nvCxnSpPr>
          <p:cNvPr id="12" name="Straight Connector 11"/>
          <p:cNvCxnSpPr/>
          <p:nvPr/>
        </p:nvCxnSpPr>
        <p:spPr>
          <a:xfrm flipV="1">
            <a:off x="838684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0" y="-1"/>
            <a:ext cx="12192000" cy="4572000"/>
          </a:xfrm>
          <a:prstGeom prst="rect">
            <a:avLst/>
          </a:prstGeom>
          <a:blipFill dpi="0" rotWithShape="1">
            <a:blip r:embed="rId2">
              <a:duotone>
                <a:schemeClr val="accent3">
                  <a:shade val="45000"/>
                  <a:satMod val="135000"/>
                </a:schemeClr>
                <a:prstClr val="white"/>
              </a:duotone>
            </a:blip>
            <a:srcRect/>
            <a:tile tx="-133350" ty="-635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2384787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ar-SA"/>
              <a:t>انقر لتحرير نمط العنوان الرئيسي</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Date Placeholder 4"/>
          <p:cNvSpPr>
            <a:spLocks noGrp="1"/>
          </p:cNvSpPr>
          <p:nvPr>
            <p:ph type="dt" sz="half" idx="10"/>
          </p:nvPr>
        </p:nvSpPr>
        <p:spPr/>
        <p:txBody>
          <a:bodyPr/>
          <a:lstStyle/>
          <a:p>
            <a:fld id="{F7D73586-D959-4AF2-948A-93B62C9CFCC7}" type="datetimeFigureOut">
              <a:rPr lang="ar-IQ" smtClean="0"/>
              <a:t>01/05/1445</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05E03CB2-7F9E-4291-A2A1-02103C35E8A1}" type="slidenum">
              <a:rPr lang="ar-IQ" smtClean="0"/>
              <a:t>‹#›</a:t>
            </a:fld>
            <a:endParaRPr lang="ar-IQ"/>
          </a:p>
        </p:txBody>
      </p:sp>
    </p:spTree>
    <p:extLst>
      <p:ext uri="{BB962C8B-B14F-4D97-AF65-F5344CB8AC3E}">
        <p14:creationId xmlns:p14="http://schemas.microsoft.com/office/powerpoint/2010/main" val="35557955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ar-SA"/>
              <a:t>انقر لتحرير نمط العنوان الرئيسي</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تحرير أنماط النص الرئيسي</a:t>
            </a:r>
          </a:p>
        </p:txBody>
      </p:sp>
      <p:sp>
        <p:nvSpPr>
          <p:cNvPr id="4" name="Content Placeholder 3"/>
          <p:cNvSpPr>
            <a:spLocks noGrp="1"/>
          </p:cNvSpPr>
          <p:nvPr>
            <p:ph sz="half" idx="2"/>
          </p:nvPr>
        </p:nvSpPr>
        <p:spPr>
          <a:xfrm>
            <a:off x="1024128" y="2967788"/>
            <a:ext cx="4754880" cy="3341572"/>
          </a:xfrm>
        </p:spPr>
        <p:txBody>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ar-SA"/>
              <a:t>تحرير أنماط النص الرئيسي</a:t>
            </a:r>
          </a:p>
        </p:txBody>
      </p:sp>
      <p:sp>
        <p:nvSpPr>
          <p:cNvPr id="6" name="Content Placeholder 5"/>
          <p:cNvSpPr>
            <a:spLocks noGrp="1"/>
          </p:cNvSpPr>
          <p:nvPr>
            <p:ph sz="quarter" idx="4"/>
          </p:nvPr>
        </p:nvSpPr>
        <p:spPr>
          <a:xfrm>
            <a:off x="5990888" y="2967788"/>
            <a:ext cx="4754880" cy="3341572"/>
          </a:xfrm>
        </p:spPr>
        <p:txBody>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7" name="Date Placeholder 6"/>
          <p:cNvSpPr>
            <a:spLocks noGrp="1"/>
          </p:cNvSpPr>
          <p:nvPr>
            <p:ph type="dt" sz="half" idx="10"/>
          </p:nvPr>
        </p:nvSpPr>
        <p:spPr/>
        <p:txBody>
          <a:bodyPr/>
          <a:lstStyle/>
          <a:p>
            <a:fld id="{F7D73586-D959-4AF2-948A-93B62C9CFCC7}" type="datetimeFigureOut">
              <a:rPr lang="ar-IQ" smtClean="0"/>
              <a:t>01/05/1445</a:t>
            </a:fld>
            <a:endParaRPr lang="ar-IQ"/>
          </a:p>
        </p:txBody>
      </p:sp>
      <p:sp>
        <p:nvSpPr>
          <p:cNvPr id="8" name="Footer Placeholder 7"/>
          <p:cNvSpPr>
            <a:spLocks noGrp="1"/>
          </p:cNvSpPr>
          <p:nvPr>
            <p:ph type="ftr" sz="quarter" idx="11"/>
          </p:nvPr>
        </p:nvSpPr>
        <p:spPr/>
        <p:txBody>
          <a:bodyPr/>
          <a:lstStyle/>
          <a:p>
            <a:endParaRPr lang="ar-IQ"/>
          </a:p>
        </p:txBody>
      </p:sp>
      <p:sp>
        <p:nvSpPr>
          <p:cNvPr id="9" name="Slide Number Placeholder 8"/>
          <p:cNvSpPr>
            <a:spLocks noGrp="1"/>
          </p:cNvSpPr>
          <p:nvPr>
            <p:ph type="sldNum" sz="quarter" idx="12"/>
          </p:nvPr>
        </p:nvSpPr>
        <p:spPr/>
        <p:txBody>
          <a:bodyPr/>
          <a:lstStyle/>
          <a:p>
            <a:fld id="{05E03CB2-7F9E-4291-A2A1-02103C35E8A1}" type="slidenum">
              <a:rPr lang="ar-IQ" smtClean="0"/>
              <a:t>‹#›</a:t>
            </a:fld>
            <a:endParaRPr lang="ar-IQ"/>
          </a:p>
        </p:txBody>
      </p:sp>
    </p:spTree>
    <p:extLst>
      <p:ext uri="{BB962C8B-B14F-4D97-AF65-F5344CB8AC3E}">
        <p14:creationId xmlns:p14="http://schemas.microsoft.com/office/powerpoint/2010/main" val="21669383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العنوان الرئيسي</a:t>
            </a:r>
            <a:endParaRPr lang="en-US" dirty="0"/>
          </a:p>
        </p:txBody>
      </p:sp>
      <p:sp>
        <p:nvSpPr>
          <p:cNvPr id="3" name="Date Placeholder 2"/>
          <p:cNvSpPr>
            <a:spLocks noGrp="1"/>
          </p:cNvSpPr>
          <p:nvPr>
            <p:ph type="dt" sz="half" idx="10"/>
          </p:nvPr>
        </p:nvSpPr>
        <p:spPr/>
        <p:txBody>
          <a:bodyPr/>
          <a:lstStyle/>
          <a:p>
            <a:fld id="{F7D73586-D959-4AF2-948A-93B62C9CFCC7}" type="datetimeFigureOut">
              <a:rPr lang="ar-IQ" smtClean="0"/>
              <a:t>01/05/1445</a:t>
            </a:fld>
            <a:endParaRPr lang="ar-IQ"/>
          </a:p>
        </p:txBody>
      </p:sp>
      <p:sp>
        <p:nvSpPr>
          <p:cNvPr id="4" name="Footer Placeholder 3"/>
          <p:cNvSpPr>
            <a:spLocks noGrp="1"/>
          </p:cNvSpPr>
          <p:nvPr>
            <p:ph type="ftr" sz="quarter" idx="11"/>
          </p:nvPr>
        </p:nvSpPr>
        <p:spPr/>
        <p:txBody>
          <a:bodyPr/>
          <a:lstStyle/>
          <a:p>
            <a:endParaRPr lang="ar-IQ"/>
          </a:p>
        </p:txBody>
      </p:sp>
      <p:sp>
        <p:nvSpPr>
          <p:cNvPr id="5" name="Slide Number Placeholder 4"/>
          <p:cNvSpPr>
            <a:spLocks noGrp="1"/>
          </p:cNvSpPr>
          <p:nvPr>
            <p:ph type="sldNum" sz="quarter" idx="12"/>
          </p:nvPr>
        </p:nvSpPr>
        <p:spPr/>
        <p:txBody>
          <a:bodyPr/>
          <a:lstStyle/>
          <a:p>
            <a:fld id="{05E03CB2-7F9E-4291-A2A1-02103C35E8A1}" type="slidenum">
              <a:rPr lang="ar-IQ" smtClean="0"/>
              <a:t>‹#›</a:t>
            </a:fld>
            <a:endParaRPr lang="ar-IQ"/>
          </a:p>
        </p:txBody>
      </p:sp>
    </p:spTree>
    <p:extLst>
      <p:ext uri="{BB962C8B-B14F-4D97-AF65-F5344CB8AC3E}">
        <p14:creationId xmlns:p14="http://schemas.microsoft.com/office/powerpoint/2010/main" val="28538548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D73586-D959-4AF2-948A-93B62C9CFCC7}" type="datetimeFigureOut">
              <a:rPr lang="ar-IQ" smtClean="0"/>
              <a:t>01/05/1445</a:t>
            </a:fld>
            <a:endParaRPr lang="ar-IQ"/>
          </a:p>
        </p:txBody>
      </p:sp>
      <p:sp>
        <p:nvSpPr>
          <p:cNvPr id="3" name="Footer Placeholder 2"/>
          <p:cNvSpPr>
            <a:spLocks noGrp="1"/>
          </p:cNvSpPr>
          <p:nvPr>
            <p:ph type="ftr" sz="quarter" idx="11"/>
          </p:nvPr>
        </p:nvSpPr>
        <p:spPr/>
        <p:txBody>
          <a:bodyPr/>
          <a:lstStyle/>
          <a:p>
            <a:endParaRPr lang="ar-IQ"/>
          </a:p>
        </p:txBody>
      </p:sp>
      <p:sp>
        <p:nvSpPr>
          <p:cNvPr id="4" name="Slide Number Placeholder 3"/>
          <p:cNvSpPr>
            <a:spLocks noGrp="1"/>
          </p:cNvSpPr>
          <p:nvPr>
            <p:ph type="sldNum" sz="quarter" idx="12"/>
          </p:nvPr>
        </p:nvSpPr>
        <p:spPr/>
        <p:txBody>
          <a:bodyPr/>
          <a:lstStyle/>
          <a:p>
            <a:fld id="{05E03CB2-7F9E-4291-A2A1-02103C35E8A1}" type="slidenum">
              <a:rPr lang="ar-IQ" smtClean="0"/>
              <a:t>‹#›</a:t>
            </a:fld>
            <a:endParaRPr lang="ar-IQ"/>
          </a:p>
        </p:txBody>
      </p:sp>
    </p:spTree>
    <p:extLst>
      <p:ext uri="{BB962C8B-B14F-4D97-AF65-F5344CB8AC3E}">
        <p14:creationId xmlns:p14="http://schemas.microsoft.com/office/powerpoint/2010/main" val="37100334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ar-SA"/>
              <a:t>انقر لتحرير نمط العنوان الرئيسي</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تحرير أنماط النص الرئيسي</a:t>
            </a:r>
          </a:p>
        </p:txBody>
      </p:sp>
      <p:sp>
        <p:nvSpPr>
          <p:cNvPr id="5" name="Date Placeholder 4"/>
          <p:cNvSpPr>
            <a:spLocks noGrp="1"/>
          </p:cNvSpPr>
          <p:nvPr>
            <p:ph type="dt" sz="half" idx="10"/>
          </p:nvPr>
        </p:nvSpPr>
        <p:spPr/>
        <p:txBody>
          <a:bodyPr/>
          <a:lstStyle/>
          <a:p>
            <a:fld id="{F7D73586-D959-4AF2-948A-93B62C9CFCC7}" type="datetimeFigureOut">
              <a:rPr lang="ar-IQ" smtClean="0"/>
              <a:t>01/05/1445</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05E03CB2-7F9E-4291-A2A1-02103C35E8A1}" type="slidenum">
              <a:rPr lang="ar-IQ" smtClean="0"/>
              <a:t>‹#›</a:t>
            </a:fld>
            <a:endParaRPr lang="ar-IQ"/>
          </a:p>
        </p:txBody>
      </p:sp>
    </p:spTree>
    <p:extLst>
      <p:ext uri="{BB962C8B-B14F-4D97-AF65-F5344CB8AC3E}">
        <p14:creationId xmlns:p14="http://schemas.microsoft.com/office/powerpoint/2010/main" val="17930273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ar-SA"/>
              <a:t>انقر لتحرير نمط العنوان الرئيسي</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a:t>انقر فوق الأيقونة لإضافة صورة</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تحرير أنماط النص الرئيسي</a:t>
            </a:r>
          </a:p>
        </p:txBody>
      </p:sp>
      <p:sp>
        <p:nvSpPr>
          <p:cNvPr id="5" name="Date Placeholder 4"/>
          <p:cNvSpPr>
            <a:spLocks noGrp="1"/>
          </p:cNvSpPr>
          <p:nvPr>
            <p:ph type="dt" sz="half" idx="10"/>
          </p:nvPr>
        </p:nvSpPr>
        <p:spPr/>
        <p:txBody>
          <a:bodyPr/>
          <a:lstStyle/>
          <a:p>
            <a:fld id="{F7D73586-D959-4AF2-948A-93B62C9CFCC7}" type="datetimeFigureOut">
              <a:rPr lang="ar-IQ" smtClean="0"/>
              <a:t>01/05/1445</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05E03CB2-7F9E-4291-A2A1-02103C35E8A1}" type="slidenum">
              <a:rPr lang="ar-IQ" smtClean="0"/>
              <a:t>‹#›</a:t>
            </a:fld>
            <a:endParaRPr lang="ar-IQ"/>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22689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ar-SA"/>
              <a:t>انقر لتحرير نمط العنوان الرئيسي</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F7D73586-D959-4AF2-948A-93B62C9CFCC7}" type="datetimeFigureOut">
              <a:rPr lang="ar-IQ" smtClean="0"/>
              <a:t>01/05/1445</a:t>
            </a:fld>
            <a:endParaRPr lang="ar-IQ"/>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ar-IQ"/>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05E03CB2-7F9E-4291-A2A1-02103C35E8A1}" type="slidenum">
              <a:rPr lang="ar-IQ" smtClean="0"/>
              <a:t>‹#›</a:t>
            </a:fld>
            <a:endParaRPr lang="ar-IQ"/>
          </a:p>
        </p:txBody>
      </p:sp>
      <p:cxnSp>
        <p:nvCxnSpPr>
          <p:cNvPr id="8" name="Straight Connector 7"/>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12243407"/>
      </p:ext>
    </p:extLst>
  </p:cSld>
  <p:clrMap bg1="lt1" tx1="dk1" bg2="lt2" tx2="dk2" accent1="accent1" accent2="accent2" accent3="accent3" accent4="accent4" accent5="accent5" accent6="accent6" hlink="hlink" folHlink="folHlink"/>
  <p:sldLayoutIdLst>
    <p:sldLayoutId id="2147483981" r:id="rId1"/>
    <p:sldLayoutId id="2147483982" r:id="rId2"/>
    <p:sldLayoutId id="2147483983" r:id="rId3"/>
    <p:sldLayoutId id="2147483984" r:id="rId4"/>
    <p:sldLayoutId id="2147483985" r:id="rId5"/>
    <p:sldLayoutId id="2147483986" r:id="rId6"/>
    <p:sldLayoutId id="2147483987" r:id="rId7"/>
    <p:sldLayoutId id="2147483988" r:id="rId8"/>
    <p:sldLayoutId id="2147483989" r:id="rId9"/>
    <p:sldLayoutId id="2147483990" r:id="rId10"/>
    <p:sldLayoutId id="2147483991" r:id="rId11"/>
  </p:sldLayoutIdLst>
  <p:txStyles>
    <p:titleStyle>
      <a:lvl1pPr algn="l" defTabSz="914400" rtl="1"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r" defTabSz="914400" rtl="1"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r" defTabSz="914400" rtl="1"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r" defTabSz="914400" rtl="1"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r" defTabSz="914400" rtl="1"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r" defTabSz="914400" rtl="1"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r" defTabSz="914400" rtl="1"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r" defTabSz="914400" rtl="1"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r" defTabSz="914400" rtl="1"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r" defTabSz="914400" rtl="1"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عنوان 1"/>
          <p:cNvSpPr>
            <a:spLocks noGrp="1"/>
          </p:cNvSpPr>
          <p:nvPr>
            <p:ph type="ctrTitle"/>
          </p:nvPr>
        </p:nvSpPr>
        <p:spPr>
          <a:xfrm>
            <a:off x="1259174" y="1"/>
            <a:ext cx="10193310" cy="4527030"/>
          </a:xfrm>
          <a:solidFill>
            <a:schemeClr val="accent4">
              <a:lumMod val="40000"/>
              <a:lumOff val="60000"/>
            </a:schemeClr>
          </a:solidFill>
        </p:spPr>
        <p:txBody>
          <a:bodyPr>
            <a:normAutofit/>
          </a:bodyPr>
          <a:lstStyle/>
          <a:p>
            <a:pPr algn="l" rtl="0"/>
            <a:r>
              <a:rPr lang="en-US" dirty="0"/>
              <a:t>Home and Diasporic Identity in Susan </a:t>
            </a:r>
            <a:r>
              <a:rPr lang="en-US" dirty="0" err="1"/>
              <a:t>Muaddi</a:t>
            </a:r>
            <a:r>
              <a:rPr lang="en-US" dirty="0"/>
              <a:t> </a:t>
            </a:r>
            <a:r>
              <a:rPr lang="en-US" dirty="0" err="1"/>
              <a:t>Darraj's</a:t>
            </a:r>
            <a:r>
              <a:rPr lang="en-US" dirty="0"/>
              <a:t> The Inheritance of Exile</a:t>
            </a:r>
            <a:endParaRPr lang="ar-IQ" dirty="0"/>
          </a:p>
        </p:txBody>
      </p:sp>
      <p:sp>
        <p:nvSpPr>
          <p:cNvPr id="3" name="عنوان فرعي 2"/>
          <p:cNvSpPr>
            <a:spLocks noGrp="1"/>
          </p:cNvSpPr>
          <p:nvPr>
            <p:ph type="subTitle" idx="1"/>
          </p:nvPr>
        </p:nvSpPr>
        <p:spPr>
          <a:xfrm>
            <a:off x="554636" y="4527031"/>
            <a:ext cx="11256364" cy="1783828"/>
          </a:xfrm>
        </p:spPr>
        <p:txBody>
          <a:bodyPr/>
          <a:lstStyle/>
          <a:p>
            <a:pPr rtl="0"/>
            <a:r>
              <a:rPr lang="en-US" sz="2400" b="1" dirty="0" err="1"/>
              <a:t>Lect</a:t>
            </a:r>
            <a:r>
              <a:rPr lang="en-US" sz="2400" b="1" dirty="0"/>
              <a:t>: </a:t>
            </a:r>
            <a:r>
              <a:rPr lang="en-US" sz="2400" b="1" dirty="0" err="1"/>
              <a:t>Ienas</a:t>
            </a:r>
            <a:r>
              <a:rPr lang="en-US" sz="2400" b="1" dirty="0"/>
              <a:t> </a:t>
            </a:r>
            <a:r>
              <a:rPr lang="en-US" sz="2400" b="1" dirty="0" err="1"/>
              <a:t>Talib</a:t>
            </a:r>
            <a:r>
              <a:rPr lang="en-US" sz="2400" b="1" dirty="0"/>
              <a:t> </a:t>
            </a:r>
            <a:r>
              <a:rPr lang="en-US" sz="2400" b="1" dirty="0" err="1"/>
              <a:t>Naseef</a:t>
            </a:r>
            <a:endParaRPr lang="en-US" sz="2400" b="1" dirty="0"/>
          </a:p>
          <a:p>
            <a:pPr rtl="0"/>
            <a:r>
              <a:rPr lang="en-US" sz="2000" b="1" dirty="0" err="1"/>
              <a:t>Asst.Prof</a:t>
            </a:r>
            <a:r>
              <a:rPr lang="en-US" sz="2000" b="1" dirty="0"/>
              <a:t>. </a:t>
            </a:r>
            <a:r>
              <a:rPr lang="en-US" sz="2000" b="1" dirty="0" err="1"/>
              <a:t>Nibras</a:t>
            </a:r>
            <a:r>
              <a:rPr lang="en-US" sz="2000" b="1" dirty="0"/>
              <a:t> Jawad </a:t>
            </a:r>
            <a:r>
              <a:rPr lang="en-US" sz="2000" b="1" dirty="0" err="1"/>
              <a:t>Kadhim</a:t>
            </a:r>
            <a:endParaRPr lang="ar-IQ" sz="2000" b="1" dirty="0"/>
          </a:p>
        </p:txBody>
      </p:sp>
    </p:spTree>
    <p:extLst>
      <p:ext uri="{BB962C8B-B14F-4D97-AF65-F5344CB8AC3E}">
        <p14:creationId xmlns:p14="http://schemas.microsoft.com/office/powerpoint/2010/main" val="66541462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2"/>
          <a:stretch>
            <a:fillRect/>
          </a:stretch>
        </p:blipFill>
        <p:spPr>
          <a:xfrm>
            <a:off x="164892" y="104930"/>
            <a:ext cx="12027107" cy="6753069"/>
          </a:xfrm>
          <a:prstGeom prst="rect">
            <a:avLst/>
          </a:prstGeom>
        </p:spPr>
      </p:pic>
    </p:spTree>
    <p:extLst>
      <p:ext uri="{BB962C8B-B14F-4D97-AF65-F5344CB8AC3E}">
        <p14:creationId xmlns:p14="http://schemas.microsoft.com/office/powerpoint/2010/main" val="33567213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مستطيل 1"/>
          <p:cNvSpPr/>
          <p:nvPr/>
        </p:nvSpPr>
        <p:spPr>
          <a:xfrm>
            <a:off x="272955" y="436729"/>
            <a:ext cx="11600597" cy="4524315"/>
          </a:xfrm>
          <a:prstGeom prst="rect">
            <a:avLst/>
          </a:prstGeom>
        </p:spPr>
        <p:txBody>
          <a:bodyPr wrap="square">
            <a:spAutoFit/>
          </a:bodyPr>
          <a:lstStyle/>
          <a:p>
            <a:pPr algn="just" rtl="0"/>
            <a:r>
              <a:rPr lang="en-US" sz="2400" dirty="0"/>
              <a:t>  </a:t>
            </a:r>
            <a:r>
              <a:rPr lang="en-US" sz="2400" dirty="0">
                <a:latin typeface="Times New Roman" panose="02020603050405020304" pitchFamily="18" charset="0"/>
                <a:cs typeface="Times New Roman" panose="02020603050405020304" pitchFamily="18" charset="0"/>
              </a:rPr>
              <a:t>The notion of ‘home’ or ‘homeland’ is a seminal part of all studies on diaspora. Diaspora creates an intense desire not only for a home that is lost but also for the homeland, a homing desire to create, rewrite, and reinvent home from the exile’s perspective. Moreover, diasporic encounters are very common in the modern human experience who is also deprived of a home. This paper sheds light on the split identities of the Arab-American diaspora in Susan </a:t>
            </a:r>
            <a:r>
              <a:rPr lang="en-US" sz="2400" dirty="0" err="1">
                <a:latin typeface="Times New Roman" panose="02020603050405020304" pitchFamily="18" charset="0"/>
                <a:cs typeface="Times New Roman" panose="02020603050405020304" pitchFamily="18" charset="0"/>
              </a:rPr>
              <a:t>Muaddi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Darraj’s</a:t>
            </a:r>
            <a:r>
              <a:rPr lang="en-US" sz="2400" dirty="0">
                <a:latin typeface="Times New Roman" panose="02020603050405020304" pitchFamily="18" charset="0"/>
                <a:cs typeface="Times New Roman" panose="02020603050405020304" pitchFamily="18" charset="0"/>
              </a:rPr>
              <a:t> The Inheritance of Exile (2007). </a:t>
            </a:r>
            <a:r>
              <a:rPr lang="en-US" sz="2400" dirty="0" err="1">
                <a:latin typeface="Times New Roman" panose="02020603050405020304" pitchFamily="18" charset="0"/>
                <a:cs typeface="Times New Roman" panose="02020603050405020304" pitchFamily="18" charset="0"/>
              </a:rPr>
              <a:t>Darraj</a:t>
            </a:r>
            <a:r>
              <a:rPr lang="en-US" sz="2400" dirty="0">
                <a:latin typeface="Times New Roman" panose="02020603050405020304" pitchFamily="18" charset="0"/>
                <a:cs typeface="Times New Roman" panose="02020603050405020304" pitchFamily="18" charset="0"/>
              </a:rPr>
              <a:t> is the daughter of immigrant Palestinian parents. Her novel is a preeminent literary work in the form of a collection of short stories. It also underpins how troubled relationships between the first and second generations of immigrants have impacted their dispersed identities. The novel outlines the encounters of different families of Palestine who settled in America during the sixties. They have different types of experiences and thoughts regarding home which affects the lives of exiled women and their daughters who try to adjust to their new homes. </a:t>
            </a:r>
          </a:p>
        </p:txBody>
      </p:sp>
    </p:spTree>
    <p:extLst>
      <p:ext uri="{BB962C8B-B14F-4D97-AF65-F5344CB8AC3E}">
        <p14:creationId xmlns:p14="http://schemas.microsoft.com/office/powerpoint/2010/main" val="26045193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مستطيل 1"/>
          <p:cNvSpPr/>
          <p:nvPr/>
        </p:nvSpPr>
        <p:spPr>
          <a:xfrm>
            <a:off x="269822" y="284813"/>
            <a:ext cx="11617377" cy="7478970"/>
          </a:xfrm>
          <a:prstGeom prst="rect">
            <a:avLst/>
          </a:prstGeom>
        </p:spPr>
        <p:txBody>
          <a:bodyPr wrap="square">
            <a:spAutoFit/>
          </a:bodyPr>
          <a:lstStyle/>
          <a:p>
            <a:pPr algn="just" rtl="0"/>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Darraj’s</a:t>
            </a:r>
            <a:r>
              <a:rPr lang="en-US" sz="2400" dirty="0">
                <a:latin typeface="Times New Roman" panose="02020603050405020304" pitchFamily="18" charset="0"/>
                <a:cs typeface="Times New Roman" panose="02020603050405020304" pitchFamily="18" charset="0"/>
              </a:rPr>
              <a:t> novel is a collection of separate short stories about four Arab - American women in Philadelphia: Nadia, Aliyah, </a:t>
            </a:r>
            <a:r>
              <a:rPr lang="en-US" sz="2400" dirty="0" err="1">
                <a:latin typeface="Times New Roman" panose="02020603050405020304" pitchFamily="18" charset="0"/>
                <a:cs typeface="Times New Roman" panose="02020603050405020304" pitchFamily="18" charset="0"/>
              </a:rPr>
              <a:t>Hanan</a:t>
            </a:r>
            <a:r>
              <a:rPr lang="en-US" sz="2400" dirty="0">
                <a:latin typeface="Times New Roman" panose="02020603050405020304" pitchFamily="18" charset="0"/>
                <a:cs typeface="Times New Roman" panose="02020603050405020304" pitchFamily="18" charset="0"/>
              </a:rPr>
              <a:t>, and </a:t>
            </a:r>
            <a:r>
              <a:rPr lang="en-US" sz="2400" dirty="0" err="1">
                <a:latin typeface="Times New Roman" panose="02020603050405020304" pitchFamily="18" charset="0"/>
                <a:cs typeface="Times New Roman" panose="02020603050405020304" pitchFamily="18" charset="0"/>
              </a:rPr>
              <a:t>Reema</a:t>
            </a:r>
            <a:r>
              <a:rPr lang="en-US" sz="2400" dirty="0">
                <a:latin typeface="Times New Roman" panose="02020603050405020304" pitchFamily="18" charset="0"/>
                <a:cs typeface="Times New Roman" panose="02020603050405020304" pitchFamily="18" charset="0"/>
              </a:rPr>
              <a:t>. These four women live among ethnic groups -Italians and Irish-and always try to make peace between their Arab identity and their American one. </a:t>
            </a:r>
            <a:r>
              <a:rPr lang="en-US" sz="2400" dirty="0" err="1">
                <a:latin typeface="Times New Roman" panose="02020603050405020304" pitchFamily="18" charset="0"/>
                <a:cs typeface="Times New Roman" panose="02020603050405020304" pitchFamily="18" charset="0"/>
              </a:rPr>
              <a:t>Darraj</a:t>
            </a:r>
            <a:r>
              <a:rPr lang="en-US" sz="2400" dirty="0">
                <a:latin typeface="Times New Roman" panose="02020603050405020304" pitchFamily="18" charset="0"/>
                <a:cs typeface="Times New Roman" panose="02020603050405020304" pitchFamily="18" charset="0"/>
              </a:rPr>
              <a:t> also narrates the stories of their mothers, who are Palestinian immigrants. Consequently, her short narrative contains eight stories. The stories of these daughters move between the present and the past and are inextricably and intricately interwoven with the stories of their mothers. As Pauline </a:t>
            </a:r>
            <a:r>
              <a:rPr lang="en-US" sz="2400" dirty="0" err="1">
                <a:latin typeface="Times New Roman" panose="02020603050405020304" pitchFamily="18" charset="0"/>
                <a:cs typeface="Times New Roman" panose="02020603050405020304" pitchFamily="18" charset="0"/>
              </a:rPr>
              <a:t>Homsi</a:t>
            </a:r>
            <a:r>
              <a:rPr lang="en-US" sz="2400" dirty="0">
                <a:latin typeface="Times New Roman" panose="02020603050405020304" pitchFamily="18" charset="0"/>
                <a:cs typeface="Times New Roman" panose="02020603050405020304" pitchFamily="18" charset="0"/>
              </a:rPr>
              <a:t> Vinson aptly puts it in her review of </a:t>
            </a:r>
            <a:r>
              <a:rPr lang="en-US" sz="2400" dirty="0" err="1">
                <a:latin typeface="Times New Roman" panose="02020603050405020304" pitchFamily="18" charset="0"/>
                <a:cs typeface="Times New Roman" panose="02020603050405020304" pitchFamily="18" charset="0"/>
              </a:rPr>
              <a:t>Darraj's</a:t>
            </a:r>
            <a:r>
              <a:rPr lang="en-US" sz="2400" dirty="0">
                <a:latin typeface="Times New Roman" panose="02020603050405020304" pitchFamily="18" charset="0"/>
                <a:cs typeface="Times New Roman" panose="02020603050405020304" pitchFamily="18" charset="0"/>
              </a:rPr>
              <a:t> novel, the four young women's "coming-of-age narratives are entwined with their attempts to negotiate between their lives in America and their parents’ sense of loss and exile from their native Palestine”.  </a:t>
            </a:r>
          </a:p>
          <a:p>
            <a:pPr algn="just" rtl="0"/>
            <a:r>
              <a:rPr lang="en-US" sz="2400" dirty="0">
                <a:latin typeface="Times New Roman" panose="02020603050405020304" pitchFamily="18" charset="0"/>
                <a:cs typeface="Times New Roman" panose="02020603050405020304" pitchFamily="18" charset="0"/>
              </a:rPr>
              <a:t> The response to the new space changes with generations. The first-generation immigrants, who had shifted to the new land have found it quite difficult to adjust themselves to their new environment. They have suffered from constant culture shock. Though relating their condition to the past is a common trait of almost every diasporic person, this is an indomitable experience for most of first-generation migrants. Haunted by a sense of nostalgia, they wish to get back to their land of origin. With the passage of time, the land becomes all the more alive in their mind. </a:t>
            </a:r>
          </a:p>
          <a:p>
            <a:pPr algn="just" rtl="0"/>
            <a:endParaRPr lang="en-US" sz="2400" dirty="0"/>
          </a:p>
          <a:p>
            <a:pPr algn="just" rtl="0"/>
            <a:endParaRPr lang="en-US" sz="2400" dirty="0"/>
          </a:p>
          <a:p>
            <a:pPr algn="just" rtl="0"/>
            <a:endParaRPr lang="en-US" sz="2400" dirty="0"/>
          </a:p>
        </p:txBody>
      </p:sp>
    </p:spTree>
    <p:extLst>
      <p:ext uri="{BB962C8B-B14F-4D97-AF65-F5344CB8AC3E}">
        <p14:creationId xmlns:p14="http://schemas.microsoft.com/office/powerpoint/2010/main" val="27461261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مستطيل 1"/>
          <p:cNvSpPr/>
          <p:nvPr/>
        </p:nvSpPr>
        <p:spPr>
          <a:xfrm>
            <a:off x="259307" y="218364"/>
            <a:ext cx="11696132" cy="5262979"/>
          </a:xfrm>
          <a:prstGeom prst="rect">
            <a:avLst/>
          </a:prstGeom>
          <a:solidFill>
            <a:schemeClr val="accent3">
              <a:lumMod val="20000"/>
              <a:lumOff val="80000"/>
            </a:schemeClr>
          </a:solidFill>
        </p:spPr>
        <p:txBody>
          <a:bodyPr wrap="square">
            <a:spAutoFit/>
          </a:bodyPr>
          <a:lstStyle/>
          <a:p>
            <a:pPr algn="just" rtl="0"/>
            <a:r>
              <a:rPr lang="en-US" sz="2400" dirty="0">
                <a:latin typeface="Times New Roman" panose="02020603050405020304" pitchFamily="18" charset="0"/>
                <a:cs typeface="Times New Roman" panose="02020603050405020304" pitchFamily="18" charset="0"/>
              </a:rPr>
              <a:t>   </a:t>
            </a:r>
          </a:p>
          <a:p>
            <a:pPr algn="just" rtl="0"/>
            <a:r>
              <a:rPr lang="en-US" sz="2400"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The Inheritance of Exile </a:t>
            </a:r>
            <a:r>
              <a:rPr lang="en-US" sz="2400" dirty="0">
                <a:latin typeface="Times New Roman" panose="02020603050405020304" pitchFamily="18" charset="0"/>
                <a:cs typeface="Times New Roman" panose="02020603050405020304" pitchFamily="18" charset="0"/>
              </a:rPr>
              <a:t>expertly weaves a tapestry of the events and struggles in the lives of these Arab-American women. They search for a meaningful sense of home, caught in the cultural gap that exists between the Middle East and the United States. By portraying various experiences of a number of Arab American women, </a:t>
            </a:r>
            <a:r>
              <a:rPr lang="en-US" sz="2400" dirty="0" err="1">
                <a:latin typeface="Times New Roman" panose="02020603050405020304" pitchFamily="18" charset="0"/>
                <a:cs typeface="Times New Roman" panose="02020603050405020304" pitchFamily="18" charset="0"/>
              </a:rPr>
              <a:t>Darraj’s</a:t>
            </a:r>
            <a:r>
              <a:rPr lang="en-US" sz="2400" dirty="0">
                <a:latin typeface="Times New Roman" panose="02020603050405020304" pitchFamily="18" charset="0"/>
                <a:cs typeface="Times New Roman" panose="02020603050405020304" pitchFamily="18" charset="0"/>
              </a:rPr>
              <a:t> novel depicts some of the difficulties exiles and their descendants go through. In other words, while the stories of the four young women are set mainly in the present and depict their daily experiences in the US, the stories of their mothers are set in the past and focus on their memories of their lives in Palestine and their immigration and settlement experiences in the US. So, to avoid these agonies, different characters attempt to define and redefine home. </a:t>
            </a:r>
          </a:p>
          <a:p>
            <a:pPr algn="just" rtl="0"/>
            <a:endParaRPr lang="en-US" sz="2400" dirty="0">
              <a:latin typeface="Times New Roman" panose="02020603050405020304" pitchFamily="18" charset="0"/>
              <a:cs typeface="Times New Roman" panose="02020603050405020304" pitchFamily="18" charset="0"/>
            </a:endParaRPr>
          </a:p>
          <a:p>
            <a:pPr algn="just" rtl="0"/>
            <a:endParaRPr lang="en-US" sz="2400" dirty="0"/>
          </a:p>
          <a:p>
            <a:pPr algn="just" rtl="0"/>
            <a:r>
              <a:rPr lang="en-US" sz="2400" dirty="0"/>
              <a:t> </a:t>
            </a:r>
          </a:p>
          <a:p>
            <a:pPr algn="just" rtl="0"/>
            <a:r>
              <a:rPr lang="en-US" sz="2400" dirty="0"/>
              <a:t> </a:t>
            </a:r>
            <a:endParaRPr lang="ar-IQ" sz="2400" dirty="0"/>
          </a:p>
        </p:txBody>
      </p:sp>
    </p:spTree>
    <p:extLst>
      <p:ext uri="{BB962C8B-B14F-4D97-AF65-F5344CB8AC3E}">
        <p14:creationId xmlns:p14="http://schemas.microsoft.com/office/powerpoint/2010/main" val="4870333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مستطيل 1"/>
          <p:cNvSpPr/>
          <p:nvPr/>
        </p:nvSpPr>
        <p:spPr>
          <a:xfrm>
            <a:off x="164892" y="254833"/>
            <a:ext cx="11722308" cy="6740307"/>
          </a:xfrm>
          <a:prstGeom prst="rect">
            <a:avLst/>
          </a:prstGeom>
        </p:spPr>
        <p:txBody>
          <a:bodyPr wrap="square">
            <a:spAutoFit/>
          </a:bodyPr>
          <a:lstStyle/>
          <a:p>
            <a:pPr algn="just" rtl="0"/>
            <a:r>
              <a:rPr lang="en-US" sz="2400" dirty="0"/>
              <a:t> </a:t>
            </a:r>
            <a:r>
              <a:rPr lang="en-US" sz="2400" dirty="0">
                <a:latin typeface="Times New Roman" panose="02020603050405020304" pitchFamily="18" charset="0"/>
                <a:cs typeface="Times New Roman" panose="02020603050405020304" pitchFamily="18" charset="0"/>
              </a:rPr>
              <a:t>The Inheritance of Exile unfolds the narratives of women who belonged to two different generations, immigrants and US born. </a:t>
            </a:r>
            <a:r>
              <a:rPr lang="en-US" sz="2400" dirty="0" err="1">
                <a:latin typeface="Times New Roman" panose="02020603050405020304" pitchFamily="18" charset="0"/>
                <a:cs typeface="Times New Roman" panose="02020603050405020304" pitchFamily="18" charset="0"/>
              </a:rPr>
              <a:t>Hanan</a:t>
            </a:r>
            <a:r>
              <a:rPr lang="en-US" sz="2400" dirty="0">
                <a:latin typeface="Times New Roman" panose="02020603050405020304" pitchFamily="18" charset="0"/>
                <a:cs typeface="Times New Roman" panose="02020603050405020304" pitchFamily="18" charset="0"/>
              </a:rPr>
              <a:t> is uncomfortable with her name, the house she lives in, or her family's lifestyle.  </a:t>
            </a:r>
            <a:r>
              <a:rPr lang="en-US" sz="2400" dirty="0" err="1">
                <a:latin typeface="Times New Roman" panose="02020603050405020304" pitchFamily="18" charset="0"/>
                <a:cs typeface="Times New Roman" panose="02020603050405020304" pitchFamily="18" charset="0"/>
              </a:rPr>
              <a:t>Hanan</a:t>
            </a:r>
            <a:r>
              <a:rPr lang="en-US" sz="2400" dirty="0">
                <a:latin typeface="Times New Roman" panose="02020603050405020304" pitchFamily="18" charset="0"/>
                <a:cs typeface="Times New Roman" panose="02020603050405020304" pitchFamily="18" charset="0"/>
              </a:rPr>
              <a:t> struggles not to trade her American identity at any cost for Middle Eastern one. She considers herself and her father as Americans since both of them were born in Philadelphia, but the people around her recognize her as an Arab. While she acquiesces that her mother (Layla) is an immigrant since she was born and raised up in Palestine. Layla gets married to Michel who born and raised in Philadelphia and moves to live with him in the US. Hanan's uncomfortable situation of being ‘half Arab’ and ‘half American’ in America and her mother's fresh memories of the ‘lost home’ represent two different phases of restlessness. Therefore, the relationship between </a:t>
            </a:r>
            <a:r>
              <a:rPr lang="en-US" sz="2400" dirty="0" err="1">
                <a:latin typeface="Times New Roman" panose="02020603050405020304" pitchFamily="18" charset="0"/>
                <a:cs typeface="Times New Roman" panose="02020603050405020304" pitchFamily="18" charset="0"/>
              </a:rPr>
              <a:t>Hanan</a:t>
            </a:r>
            <a:r>
              <a:rPr lang="en-US" sz="2400" dirty="0">
                <a:latin typeface="Times New Roman" panose="02020603050405020304" pitchFamily="18" charset="0"/>
                <a:cs typeface="Times New Roman" panose="02020603050405020304" pitchFamily="18" charset="0"/>
              </a:rPr>
              <a:t> and her mother is fraught with tension who strongly opposes her daughter's American lifestyle. Interestingly, Layla points out that her daughter’s discomfort originates from her dissatisfaction with the house in which the family lives. she thinks that it is the source of her daughter's misery because </a:t>
            </a:r>
            <a:r>
              <a:rPr lang="en-US" sz="2400" dirty="0" err="1">
                <a:latin typeface="Times New Roman" panose="02020603050405020304" pitchFamily="18" charset="0"/>
                <a:cs typeface="Times New Roman" panose="02020603050405020304" pitchFamily="18" charset="0"/>
              </a:rPr>
              <a:t>Hanan</a:t>
            </a:r>
            <a:r>
              <a:rPr lang="en-US" sz="2400" dirty="0">
                <a:latin typeface="Times New Roman" panose="02020603050405020304" pitchFamily="18" charset="0"/>
                <a:cs typeface="Times New Roman" panose="02020603050405020304" pitchFamily="18" charset="0"/>
              </a:rPr>
              <a:t> wants a nuclear home and not a family home as she says, “Maybe our modest row house in South Philadelphia, with the used dining room set and the worn, burgundy carpets, will not satisfy her” (p.103). </a:t>
            </a:r>
          </a:p>
          <a:p>
            <a:pPr algn="just" rtl="0"/>
            <a:endParaRPr lang="en-US" sz="2400" dirty="0"/>
          </a:p>
          <a:p>
            <a:pPr algn="just" rtl="0"/>
            <a:endParaRPr lang="en-US" sz="2400" dirty="0"/>
          </a:p>
        </p:txBody>
      </p:sp>
    </p:spTree>
    <p:extLst>
      <p:ext uri="{BB962C8B-B14F-4D97-AF65-F5344CB8AC3E}">
        <p14:creationId xmlns:p14="http://schemas.microsoft.com/office/powerpoint/2010/main" val="31446041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3" name="مستطيل 2"/>
          <p:cNvSpPr/>
          <p:nvPr/>
        </p:nvSpPr>
        <p:spPr>
          <a:xfrm>
            <a:off x="164892" y="344774"/>
            <a:ext cx="11812249" cy="4893647"/>
          </a:xfrm>
          <a:prstGeom prst="rect">
            <a:avLst/>
          </a:prstGeom>
        </p:spPr>
        <p:txBody>
          <a:bodyPr wrap="square">
            <a:spAutoFit/>
          </a:bodyPr>
          <a:lstStyle/>
          <a:p>
            <a:pPr algn="just" rtl="0"/>
            <a:r>
              <a:rPr lang="en-US" sz="2400" dirty="0">
                <a:latin typeface="Times New Roman" panose="02020603050405020304" pitchFamily="18" charset="0"/>
                <a:cs typeface="Times New Roman" panose="02020603050405020304" pitchFamily="18" charset="0"/>
              </a:rPr>
              <a:t>  It is the house in which </a:t>
            </a:r>
            <a:r>
              <a:rPr lang="en-US" sz="2400" dirty="0" err="1">
                <a:latin typeface="Times New Roman" panose="02020603050405020304" pitchFamily="18" charset="0"/>
                <a:cs typeface="Times New Roman" panose="02020603050405020304" pitchFamily="18" charset="0"/>
              </a:rPr>
              <a:t>Hanan</a:t>
            </a:r>
            <a:r>
              <a:rPr lang="en-US" sz="2400" dirty="0">
                <a:latin typeface="Times New Roman" panose="02020603050405020304" pitchFamily="18" charset="0"/>
                <a:cs typeface="Times New Roman" panose="02020603050405020304" pitchFamily="18" charset="0"/>
              </a:rPr>
              <a:t> lives but to which she does not seem to belong that underlines Hanan’s sense of unhomeliness. It is a house dominated by the presence of her mother. </a:t>
            </a:r>
            <a:r>
              <a:rPr lang="en-US" sz="2400" dirty="0" err="1">
                <a:latin typeface="Times New Roman" panose="02020603050405020304" pitchFamily="18" charset="0"/>
                <a:cs typeface="Times New Roman" panose="02020603050405020304" pitchFamily="18" charset="0"/>
              </a:rPr>
              <a:t>Hanan</a:t>
            </a:r>
            <a:r>
              <a:rPr lang="en-US" sz="2400" dirty="0">
                <a:latin typeface="Times New Roman" panose="02020603050405020304" pitchFamily="18" charset="0"/>
                <a:cs typeface="Times New Roman" panose="02020603050405020304" pitchFamily="18" charset="0"/>
              </a:rPr>
              <a:t> states that it is a house of her mother’s taste, which draws a boundary between the lifestyles of Americans and Arabs. </a:t>
            </a:r>
            <a:r>
              <a:rPr lang="en-US" sz="2400" dirty="0" err="1">
                <a:latin typeface="Times New Roman" panose="02020603050405020304" pitchFamily="18" charset="0"/>
                <a:cs typeface="Times New Roman" panose="02020603050405020304" pitchFamily="18" charset="0"/>
              </a:rPr>
              <a:t>Hanan</a:t>
            </a:r>
            <a:r>
              <a:rPr lang="en-US" sz="2400" dirty="0">
                <a:latin typeface="Times New Roman" panose="02020603050405020304" pitchFamily="18" charset="0"/>
                <a:cs typeface="Times New Roman" panose="02020603050405020304" pitchFamily="18" charset="0"/>
              </a:rPr>
              <a:t> looks at her guardians’ home with hatred because, the Arabian lifestyle of her mother, gives people an opportunity to question her hybrid identity. Therefore, </a:t>
            </a:r>
            <a:r>
              <a:rPr lang="en-US" sz="2400" dirty="0" err="1">
                <a:latin typeface="Times New Roman" panose="02020603050405020304" pitchFamily="18" charset="0"/>
                <a:cs typeface="Times New Roman" panose="02020603050405020304" pitchFamily="18" charset="0"/>
              </a:rPr>
              <a:t>Hanan</a:t>
            </a:r>
            <a:r>
              <a:rPr lang="en-US" sz="2400" dirty="0">
                <a:latin typeface="Times New Roman" panose="02020603050405020304" pitchFamily="18" charset="0"/>
                <a:cs typeface="Times New Roman" panose="02020603050405020304" pitchFamily="18" charset="0"/>
              </a:rPr>
              <a:t> draws a “dividing line between Arabs and Americans, who faced off against each other like boxing opponents” (p. 87).</a:t>
            </a:r>
          </a:p>
          <a:p>
            <a:pPr algn="just" rtl="0"/>
            <a:r>
              <a:rPr lang="en-US" sz="2400" dirty="0">
                <a:latin typeface="Times New Roman" panose="02020603050405020304" pitchFamily="18" charset="0"/>
                <a:cs typeface="Times New Roman" panose="02020603050405020304" pitchFamily="18" charset="0"/>
              </a:rPr>
              <a:t>  For </a:t>
            </a:r>
            <a:r>
              <a:rPr lang="en-US" sz="2400" dirty="0" err="1">
                <a:latin typeface="Times New Roman" panose="02020603050405020304" pitchFamily="18" charset="0"/>
                <a:cs typeface="Times New Roman" panose="02020603050405020304" pitchFamily="18" charset="0"/>
              </a:rPr>
              <a:t>Hanan</a:t>
            </a:r>
            <a:r>
              <a:rPr lang="en-US" sz="2400" dirty="0">
                <a:latin typeface="Times New Roman" panose="02020603050405020304" pitchFamily="18" charset="0"/>
                <a:cs typeface="Times New Roman" panose="02020603050405020304" pitchFamily="18" charset="0"/>
              </a:rPr>
              <a:t>, Layla represents </a:t>
            </a:r>
            <a:r>
              <a:rPr lang="en-US" sz="2400" dirty="0" err="1">
                <a:latin typeface="Times New Roman" panose="02020603050405020304" pitchFamily="18" charset="0"/>
                <a:cs typeface="Times New Roman" panose="02020603050405020304" pitchFamily="18" charset="0"/>
              </a:rPr>
              <a:t>Arabness</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Hanan</a:t>
            </a:r>
            <a:r>
              <a:rPr lang="en-US" sz="2400" dirty="0">
                <a:latin typeface="Times New Roman" panose="02020603050405020304" pitchFamily="18" charset="0"/>
                <a:cs typeface="Times New Roman" panose="02020603050405020304" pitchFamily="18" charset="0"/>
              </a:rPr>
              <a:t> describes Layla’s “brown face” as “a ghost haunting a house” (p. 87). In other words, Hanan’s troubled relationship with her mother casts a shadow on the way she looks at her parents’ house. This unsympathetic outlook turns the physical space of the house she shares with her parents into a contested site between the conflicting forces of </a:t>
            </a:r>
            <a:r>
              <a:rPr lang="en-US" sz="2400" dirty="0" err="1">
                <a:latin typeface="Times New Roman" panose="02020603050405020304" pitchFamily="18" charset="0"/>
                <a:cs typeface="Times New Roman" panose="02020603050405020304" pitchFamily="18" charset="0"/>
              </a:rPr>
              <a:t>Arabness</a:t>
            </a:r>
            <a:r>
              <a:rPr lang="en-US" sz="2400" dirty="0">
                <a:latin typeface="Times New Roman" panose="02020603050405020304" pitchFamily="18" charset="0"/>
                <a:cs typeface="Times New Roman" panose="02020603050405020304" pitchFamily="18" charset="0"/>
              </a:rPr>
              <a:t> (read as exile and displacement and represented by her mother) and </a:t>
            </a:r>
            <a:r>
              <a:rPr lang="en-US" sz="2400" dirty="0" err="1">
                <a:latin typeface="Times New Roman" panose="02020603050405020304" pitchFamily="18" charset="0"/>
                <a:cs typeface="Times New Roman" panose="02020603050405020304" pitchFamily="18" charset="0"/>
              </a:rPr>
              <a:t>Americanness</a:t>
            </a:r>
            <a:r>
              <a:rPr lang="en-US" sz="2400" dirty="0">
                <a:latin typeface="Times New Roman" panose="02020603050405020304" pitchFamily="18" charset="0"/>
                <a:cs typeface="Times New Roman" panose="02020603050405020304" pitchFamily="18" charset="0"/>
              </a:rPr>
              <a:t> (read as belonging and rootedness, which </a:t>
            </a:r>
            <a:r>
              <a:rPr lang="en-US" sz="2400" dirty="0" err="1">
                <a:latin typeface="Times New Roman" panose="02020603050405020304" pitchFamily="18" charset="0"/>
                <a:cs typeface="Times New Roman" panose="02020603050405020304" pitchFamily="18" charset="0"/>
              </a:rPr>
              <a:t>Hanan</a:t>
            </a:r>
            <a:r>
              <a:rPr lang="en-US" sz="2400" dirty="0">
                <a:latin typeface="Times New Roman" panose="02020603050405020304" pitchFamily="18" charset="0"/>
                <a:cs typeface="Times New Roman" panose="02020603050405020304" pitchFamily="18" charset="0"/>
              </a:rPr>
              <a:t> associates with her father).</a:t>
            </a:r>
          </a:p>
        </p:txBody>
      </p:sp>
    </p:spTree>
    <p:extLst>
      <p:ext uri="{BB962C8B-B14F-4D97-AF65-F5344CB8AC3E}">
        <p14:creationId xmlns:p14="http://schemas.microsoft.com/office/powerpoint/2010/main" val="37681380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مستطيل 1"/>
          <p:cNvSpPr/>
          <p:nvPr/>
        </p:nvSpPr>
        <p:spPr>
          <a:xfrm>
            <a:off x="329783" y="299804"/>
            <a:ext cx="11467475" cy="3785652"/>
          </a:xfrm>
          <a:prstGeom prst="rect">
            <a:avLst/>
          </a:prstGeom>
        </p:spPr>
        <p:txBody>
          <a:bodyPr wrap="square">
            <a:spAutoFit/>
          </a:bodyPr>
          <a:lstStyle/>
          <a:p>
            <a:pPr algn="just" rtl="0"/>
            <a:r>
              <a:rPr lang="en-US" sz="2400" dirty="0">
                <a:latin typeface="Times New Roman" panose="02020603050405020304" pitchFamily="18" charset="0"/>
                <a:cs typeface="Times New Roman" panose="02020603050405020304" pitchFamily="18" charset="0"/>
              </a:rPr>
              <a:t>  </a:t>
            </a:r>
          </a:p>
          <a:p>
            <a:pPr algn="just" rtl="0"/>
            <a:r>
              <a:rPr lang="en-US" sz="2400" dirty="0">
                <a:latin typeface="Times New Roman" panose="02020603050405020304" pitchFamily="18" charset="0"/>
                <a:cs typeface="Times New Roman" panose="02020603050405020304" pitchFamily="18" charset="0"/>
              </a:rPr>
              <a:t>   Following a fracas with her mother, </a:t>
            </a:r>
            <a:r>
              <a:rPr lang="en-US" sz="2400" dirty="0" err="1">
                <a:latin typeface="Times New Roman" panose="02020603050405020304" pitchFamily="18" charset="0"/>
                <a:cs typeface="Times New Roman" panose="02020603050405020304" pitchFamily="18" charset="0"/>
              </a:rPr>
              <a:t>Hanan</a:t>
            </a:r>
            <a:r>
              <a:rPr lang="en-US" sz="2400" dirty="0">
                <a:latin typeface="Times New Roman" panose="02020603050405020304" pitchFamily="18" charset="0"/>
                <a:cs typeface="Times New Roman" panose="02020603050405020304" pitchFamily="18" charset="0"/>
              </a:rPr>
              <a:t> shuts herself in her room, where she considers her mother the cause of her conflicting personality: “When she finally felt safe in her fortified room, she decided she was not an Arab” (p.81). </a:t>
            </a:r>
            <a:r>
              <a:rPr lang="en-US" sz="2400" dirty="0" err="1">
                <a:latin typeface="Times New Roman" panose="02020603050405020304" pitchFamily="18" charset="0"/>
                <a:cs typeface="Times New Roman" panose="02020603050405020304" pitchFamily="18" charset="0"/>
              </a:rPr>
              <a:t>Hanan</a:t>
            </a:r>
            <a:r>
              <a:rPr lang="en-US" sz="2400" dirty="0">
                <a:latin typeface="Times New Roman" panose="02020603050405020304" pitchFamily="18" charset="0"/>
                <a:cs typeface="Times New Roman" panose="02020603050405020304" pitchFamily="18" charset="0"/>
              </a:rPr>
              <a:t> feels safe only in her bedroom because this is the only place in the house where she can freely articulate what she deems to be her true identity, being a non-Arab. It is not surprising then that </a:t>
            </a:r>
            <a:r>
              <a:rPr lang="en-US" sz="2400" dirty="0" err="1">
                <a:latin typeface="Times New Roman" panose="02020603050405020304" pitchFamily="18" charset="0"/>
                <a:cs typeface="Times New Roman" panose="02020603050405020304" pitchFamily="18" charset="0"/>
              </a:rPr>
              <a:t>Hanan</a:t>
            </a:r>
            <a:r>
              <a:rPr lang="en-US" sz="2400" dirty="0">
                <a:latin typeface="Times New Roman" panose="02020603050405020304" pitchFamily="18" charset="0"/>
                <a:cs typeface="Times New Roman" panose="02020603050405020304" pitchFamily="18" charset="0"/>
              </a:rPr>
              <a:t> avoids staying at her parents’ home and prefers, instead, to stay out (p.87). In fact, when she is at her parents’ home, the only thing she thinks about is finding a new place to live in: “Should she think about moving out, getting her own place? Maybe that was the jumpstart she needed, to become independent; maybe a small apartment in University City” (p.88). </a:t>
            </a:r>
          </a:p>
        </p:txBody>
      </p:sp>
    </p:spTree>
    <p:extLst>
      <p:ext uri="{BB962C8B-B14F-4D97-AF65-F5344CB8AC3E}">
        <p14:creationId xmlns:p14="http://schemas.microsoft.com/office/powerpoint/2010/main" val="41106171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مستطيل 1"/>
          <p:cNvSpPr/>
          <p:nvPr/>
        </p:nvSpPr>
        <p:spPr>
          <a:xfrm>
            <a:off x="269823" y="449706"/>
            <a:ext cx="11557416" cy="5262979"/>
          </a:xfrm>
          <a:prstGeom prst="rect">
            <a:avLst/>
          </a:prstGeom>
        </p:spPr>
        <p:txBody>
          <a:bodyPr wrap="square">
            <a:spAutoFit/>
          </a:bodyPr>
          <a:lstStyle/>
          <a:p>
            <a:pPr algn="just" rtl="0"/>
            <a:r>
              <a:rPr lang="en-US" sz="2400" dirty="0">
                <a:latin typeface="Times New Roman" panose="02020603050405020304" pitchFamily="18" charset="0"/>
                <a:cs typeface="Times New Roman" panose="02020603050405020304" pitchFamily="18" charset="0"/>
              </a:rPr>
              <a:t>  On the other hand, Layla complains that neither her husband nor her daughter understands her dilemma and her sense of isolation and deprivation without her own origin (Palestine). First-generation immigrants have found it quite difficult to adjust themselves to their locale and environment. They have suffered from constant culture shock. Though relating their condition to the past is a common trait of almost every diasporic person, this is an indomitable experience for most first-generation migrants. Haunted by a sense of nostalgia, they wish to get back to their land of origin. With the passage of time, the land becomes all the more alive in their mind.</a:t>
            </a:r>
          </a:p>
          <a:p>
            <a:pPr algn="just" rtl="0"/>
            <a:r>
              <a:rPr lang="en-US" sz="2400" dirty="0">
                <a:latin typeface="Times New Roman" panose="02020603050405020304" pitchFamily="18" charset="0"/>
                <a:cs typeface="Times New Roman" panose="02020603050405020304" pitchFamily="18" charset="0"/>
              </a:rPr>
              <a:t> It is apparent that the role of memory is predominant in the diaspora perspective. The sad and intense memories of home in the distant lands compel the migrants to think about the lost home and homeland. They are entangled between two different worlds, cultures and even two extremes of borders. As a result, they suffer from loneliness, </a:t>
            </a:r>
            <a:r>
              <a:rPr lang="en-US" sz="2400" dirty="0" err="1">
                <a:latin typeface="Times New Roman" panose="02020603050405020304" pitchFamily="18" charset="0"/>
                <a:cs typeface="Times New Roman" panose="02020603050405020304" pitchFamily="18" charset="0"/>
              </a:rPr>
              <a:t>uprootedness</a:t>
            </a:r>
            <a:r>
              <a:rPr lang="en-US" sz="2400" dirty="0">
                <a:latin typeface="Times New Roman" panose="02020603050405020304" pitchFamily="18" charset="0"/>
                <a:cs typeface="Times New Roman" panose="02020603050405020304" pitchFamily="18" charset="0"/>
              </a:rPr>
              <a:t>, belongings, and agonies of survival. </a:t>
            </a:r>
            <a:r>
              <a:rPr lang="en-US" sz="2400">
                <a:latin typeface="Times New Roman" panose="02020603050405020304" pitchFamily="18" charset="0"/>
                <a:cs typeface="Times New Roman" panose="02020603050405020304" pitchFamily="18" charset="0"/>
              </a:rPr>
              <a:t>They always stumble in past and present to regain their glory related to their homes, homeland, identity and self.</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752731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مستطيل 1"/>
          <p:cNvSpPr/>
          <p:nvPr/>
        </p:nvSpPr>
        <p:spPr>
          <a:xfrm>
            <a:off x="269823" y="239844"/>
            <a:ext cx="11587397" cy="461665"/>
          </a:xfrm>
          <a:prstGeom prst="rect">
            <a:avLst/>
          </a:prstGeom>
        </p:spPr>
        <p:txBody>
          <a:bodyPr wrap="square">
            <a:spAutoFit/>
          </a:bodyPr>
          <a:lstStyle/>
          <a:p>
            <a:pPr algn="just" rtl="0"/>
            <a:endParaRPr lang="ar-IQ" sz="2400" dirty="0">
              <a:latin typeface="Times New Roman" panose="02020603050405020304" pitchFamily="18" charset="0"/>
              <a:cs typeface="Times New Roman" panose="02020603050405020304" pitchFamily="18" charset="0"/>
            </a:endParaRPr>
          </a:p>
        </p:txBody>
      </p:sp>
      <p:sp>
        <p:nvSpPr>
          <p:cNvPr id="3" name="مستطيل 2"/>
          <p:cNvSpPr/>
          <p:nvPr/>
        </p:nvSpPr>
        <p:spPr>
          <a:xfrm>
            <a:off x="404734" y="434716"/>
            <a:ext cx="11302584" cy="2677656"/>
          </a:xfrm>
          <a:prstGeom prst="rect">
            <a:avLst/>
          </a:prstGeom>
        </p:spPr>
        <p:txBody>
          <a:bodyPr wrap="square">
            <a:spAutoFit/>
          </a:bodyPr>
          <a:lstStyle/>
          <a:p>
            <a:pPr algn="just" rtl="0"/>
            <a:r>
              <a:rPr lang="en-US" sz="2400">
                <a:latin typeface="Times New Roman" panose="02020603050405020304" pitchFamily="18" charset="0"/>
                <a:cs typeface="Times New Roman" panose="02020603050405020304" pitchFamily="18" charset="0"/>
              </a:rPr>
              <a:t>   Finally</a:t>
            </a:r>
            <a:r>
              <a:rPr lang="en-US" sz="2400" dirty="0">
                <a:latin typeface="Times New Roman" panose="02020603050405020304" pitchFamily="18" charset="0"/>
                <a:cs typeface="Times New Roman" panose="02020603050405020304" pitchFamily="18" charset="0"/>
              </a:rPr>
              <a:t>, it is clear that </a:t>
            </a:r>
            <a:r>
              <a:rPr lang="en-US" sz="2400" dirty="0" err="1">
                <a:latin typeface="Times New Roman" panose="02020603050405020304" pitchFamily="18" charset="0"/>
                <a:cs typeface="Times New Roman" panose="02020603050405020304" pitchFamily="18" charset="0"/>
              </a:rPr>
              <a:t>Darraj's</a:t>
            </a:r>
            <a:r>
              <a:rPr lang="en-US" sz="2400" dirty="0">
                <a:latin typeface="Times New Roman" panose="02020603050405020304" pitchFamily="18" charset="0"/>
                <a:cs typeface="Times New Roman" panose="02020603050405020304" pitchFamily="18" charset="0"/>
              </a:rPr>
              <a:t> novel covered the split identities of individuals living in exile. It has described the Arab’s experience of migration to America as it is opposite to the assimilative experiences of the old generations. In this novel, the diasporic experience that has been presented is related to the new generations in terms of strong identities, who do not ready to put their self-respect at stake. It has also been found that the new generation has its own dreams of realizing this very concept. The global world which, once used to bypass the immigrants, starts to give attention to the anguish of the new generation.</a:t>
            </a:r>
          </a:p>
        </p:txBody>
      </p:sp>
    </p:spTree>
    <p:extLst>
      <p:ext uri="{BB962C8B-B14F-4D97-AF65-F5344CB8AC3E}">
        <p14:creationId xmlns:p14="http://schemas.microsoft.com/office/powerpoint/2010/main" val="372577966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تكامل">
  <a:themeElements>
    <a:clrScheme name="تكامل">
      <a:dk1>
        <a:sysClr val="windowText" lastClr="000000"/>
      </a:dk1>
      <a:lt1>
        <a:sysClr val="window" lastClr="FFFFFF"/>
      </a:lt1>
      <a:dk2>
        <a:srgbClr val="455F51"/>
      </a:dk2>
      <a:lt2>
        <a:srgbClr val="E3DED1"/>
      </a:lt2>
      <a:accent1>
        <a:srgbClr val="99CB38"/>
      </a:accent1>
      <a:accent2>
        <a:srgbClr val="63A537"/>
      </a:accent2>
      <a:accent3>
        <a:srgbClr val="E6D024"/>
      </a:accent3>
      <a:accent4>
        <a:srgbClr val="CC9700"/>
      </a:accent4>
      <a:accent5>
        <a:srgbClr val="4EB3CF"/>
      </a:accent5>
      <a:accent6>
        <a:srgbClr val="378DA6"/>
      </a:accent6>
      <a:hlink>
        <a:srgbClr val="6B9F25"/>
      </a:hlink>
      <a:folHlink>
        <a:srgbClr val="B26B02"/>
      </a:folHlink>
    </a:clrScheme>
    <a:fontScheme name="تكامل">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تكامل">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29F68FFC-748B-4FC3-BF39-7F84A6D5840F}"/>
    </a:ext>
  </a:extLst>
</a:theme>
</file>

<file path=docProps/app.xml><?xml version="1.0" encoding="utf-8"?>
<Properties xmlns="http://schemas.openxmlformats.org/officeDocument/2006/extended-properties" xmlns:vt="http://schemas.openxmlformats.org/officeDocument/2006/docPropsVTypes">
  <Template>Integral</Template>
  <TotalTime>631</TotalTime>
  <Words>1614</Words>
  <Application>Microsoft Office PowerPoint</Application>
  <PresentationFormat>Widescreen</PresentationFormat>
  <Paragraphs>21</Paragraphs>
  <Slides>10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Times New Roman</vt:lpstr>
      <vt:lpstr>Tw Cen MT</vt:lpstr>
      <vt:lpstr>Tw Cen MT Condensed</vt:lpstr>
      <vt:lpstr>Wingdings 3</vt:lpstr>
      <vt:lpstr>تكامل</vt:lpstr>
      <vt:lpstr>Home and Diasporic Identity in Susan Muaddi Darraj's The Inheritance of Exile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 (C)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Home and Diasporic Identity in Susan Muaddi Darraj's The Inheritance of Exile</dc:title>
  <dc:creator>المحترف</dc:creator>
  <cp:lastModifiedBy>hp</cp:lastModifiedBy>
  <cp:revision>38</cp:revision>
  <dcterms:created xsi:type="dcterms:W3CDTF">2023-11-10T23:16:59Z</dcterms:created>
  <dcterms:modified xsi:type="dcterms:W3CDTF">2023-11-12T21:16:49Z</dcterms:modified>
</cp:coreProperties>
</file>