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70" r:id="rId4"/>
    <p:sldId id="258" r:id="rId5"/>
    <p:sldId id="259" r:id="rId6"/>
    <p:sldId id="260" r:id="rId7"/>
    <p:sldId id="262" r:id="rId8"/>
    <p:sldId id="263" r:id="rId9"/>
    <p:sldId id="268" r:id="rId10"/>
    <p:sldId id="266" r:id="rId11"/>
    <p:sldId id="267"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11/13/2023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543800" cy="2286000"/>
          </a:xfrm>
        </p:spPr>
        <p:txBody>
          <a:bodyPr/>
          <a:lstStyle/>
          <a:p>
            <a:pPr algn="ctr"/>
            <a:r>
              <a:rPr lang="en-US" b="1" dirty="0">
                <a:solidFill>
                  <a:srgbClr val="FF0000"/>
                </a:solidFill>
              </a:rPr>
              <a:t>The Notion of Home in </a:t>
            </a:r>
            <a:r>
              <a:rPr lang="en-US" b="1" dirty="0" err="1">
                <a:solidFill>
                  <a:srgbClr val="FF0000"/>
                </a:solidFill>
              </a:rPr>
              <a:t>Manju</a:t>
            </a:r>
            <a:r>
              <a:rPr lang="en-US" b="1" dirty="0">
                <a:solidFill>
                  <a:srgbClr val="FF0000"/>
                </a:solidFill>
              </a:rPr>
              <a:t> </a:t>
            </a:r>
            <a:r>
              <a:rPr lang="en-US" b="1" dirty="0" err="1">
                <a:solidFill>
                  <a:srgbClr val="FF0000"/>
                </a:solidFill>
              </a:rPr>
              <a:t>Kapur’s</a:t>
            </a:r>
            <a:r>
              <a:rPr lang="en-US" b="1" dirty="0">
                <a:solidFill>
                  <a:srgbClr val="FF0000"/>
                </a:solidFill>
              </a:rPr>
              <a:t> </a:t>
            </a:r>
            <a:r>
              <a:rPr lang="en-US" b="1" i="1" dirty="0">
                <a:solidFill>
                  <a:srgbClr val="FF0000"/>
                </a:solidFill>
              </a:rPr>
              <a:t>Home</a:t>
            </a:r>
          </a:p>
        </p:txBody>
      </p:sp>
      <p:sp>
        <p:nvSpPr>
          <p:cNvPr id="3" name="Subtitle 2"/>
          <p:cNvSpPr>
            <a:spLocks noGrp="1"/>
          </p:cNvSpPr>
          <p:nvPr>
            <p:ph type="subTitle" idx="1"/>
          </p:nvPr>
        </p:nvSpPr>
        <p:spPr>
          <a:xfrm>
            <a:off x="1371600" y="3657600"/>
            <a:ext cx="7406640" cy="762000"/>
          </a:xfrm>
        </p:spPr>
        <p:txBody>
          <a:bodyPr/>
          <a:lstStyle/>
          <a:p>
            <a:pPr lvl="0" algn="ctr">
              <a:buClr>
                <a:srgbClr val="3891A7"/>
              </a:buClr>
            </a:pPr>
            <a:r>
              <a:rPr lang="en-US" sz="2800" dirty="0">
                <a:solidFill>
                  <a:srgbClr val="00B0F0"/>
                </a:solidFill>
              </a:rPr>
              <a:t>Asst.Prof. Hanan Abbas Hussein </a:t>
            </a:r>
          </a:p>
          <a:p>
            <a:endParaRPr lang="en-US" dirty="0"/>
          </a:p>
        </p:txBody>
      </p:sp>
    </p:spTree>
    <p:extLst>
      <p:ext uri="{BB962C8B-B14F-4D97-AF65-F5344CB8AC3E}">
        <p14:creationId xmlns:p14="http://schemas.microsoft.com/office/powerpoint/2010/main" val="2808999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rgbClr val="FF0000"/>
                </a:solidFill>
              </a:rPr>
              <a:t>Conclusion </a:t>
            </a:r>
          </a:p>
        </p:txBody>
      </p:sp>
      <p:sp>
        <p:nvSpPr>
          <p:cNvPr id="2" name="Content Placeholder 1"/>
          <p:cNvSpPr>
            <a:spLocks noGrp="1"/>
          </p:cNvSpPr>
          <p:nvPr>
            <p:ph idx="1"/>
          </p:nvPr>
        </p:nvSpPr>
        <p:spPr/>
        <p:txBody>
          <a:bodyPr>
            <a:normAutofit/>
          </a:bodyPr>
          <a:lstStyle/>
          <a:p>
            <a:pPr marL="0" indent="0" algn="just">
              <a:lnSpc>
                <a:spcPct val="120000"/>
              </a:lnSpc>
              <a:spcBef>
                <a:spcPts val="0"/>
              </a:spcBef>
              <a:buNone/>
            </a:pPr>
            <a:r>
              <a:rPr lang="en-US" sz="2800" dirty="0">
                <a:latin typeface="Constantia" pitchFamily="18" charset="0"/>
              </a:rPr>
              <a:t>The study concluded the members physically find shelter in the home. They sometimes psychologically and emotionally suffer in the house that is their refuge. Concomitantly, the real home becomes frightening and controlling, with the characters frequently struggling to break free from the interruptions, vigilance and oppressiveness that becomes a prominent feature of the house they live in. </a:t>
            </a:r>
            <a:endParaRPr lang="en-US" dirty="0">
              <a:latin typeface="Constantia" pitchFamily="18" charset="0"/>
            </a:endParaRPr>
          </a:p>
        </p:txBody>
      </p:sp>
    </p:spTree>
    <p:extLst>
      <p:ext uri="{BB962C8B-B14F-4D97-AF65-F5344CB8AC3E}">
        <p14:creationId xmlns:p14="http://schemas.microsoft.com/office/powerpoint/2010/main" val="2920906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FF0000"/>
                </a:solidFill>
              </a:rPr>
              <a:t>References </a:t>
            </a:r>
          </a:p>
        </p:txBody>
      </p:sp>
      <p:sp>
        <p:nvSpPr>
          <p:cNvPr id="2" name="Content Placeholder 1"/>
          <p:cNvSpPr>
            <a:spLocks noGrp="1"/>
          </p:cNvSpPr>
          <p:nvPr>
            <p:ph idx="1"/>
          </p:nvPr>
        </p:nvSpPr>
        <p:spPr/>
        <p:txBody>
          <a:bodyPr>
            <a:normAutofit/>
          </a:bodyPr>
          <a:lstStyle/>
          <a:p>
            <a:r>
              <a:rPr lang="en-US" sz="2400" dirty="0" err="1"/>
              <a:t>Brah</a:t>
            </a:r>
            <a:r>
              <a:rPr lang="en-US" sz="2400" dirty="0"/>
              <a:t>, A. (1996). </a:t>
            </a:r>
            <a:r>
              <a:rPr lang="en-US" sz="2400" i="1" dirty="0"/>
              <a:t>Cartographies of Diaspora: Contesting Identities. </a:t>
            </a:r>
            <a:r>
              <a:rPr lang="en-US" sz="2400" dirty="0"/>
              <a:t>London: Routledge.</a:t>
            </a:r>
          </a:p>
          <a:p>
            <a:r>
              <a:rPr lang="en-US" sz="2400" dirty="0" err="1"/>
              <a:t>Lahiri</a:t>
            </a:r>
            <a:r>
              <a:rPr lang="en-US" sz="2400" dirty="0"/>
              <a:t>, J. (1999). </a:t>
            </a:r>
            <a:r>
              <a:rPr lang="en-US" sz="2400" i="1" dirty="0"/>
              <a:t>Interpreter of Maladies</a:t>
            </a:r>
            <a:r>
              <a:rPr lang="en-US" sz="2400" dirty="0"/>
              <a:t>. Noida: Harper Collins-The India Today.</a:t>
            </a:r>
          </a:p>
          <a:p>
            <a:r>
              <a:rPr lang="en-US" sz="2400" dirty="0"/>
              <a:t>Rushdie, S. (1991). </a:t>
            </a:r>
            <a:r>
              <a:rPr lang="en-US" sz="2400" i="1" dirty="0"/>
              <a:t>Imaginary Homelands: Essays and Criticisms</a:t>
            </a:r>
            <a:r>
              <a:rPr lang="en-US" sz="2400" dirty="0"/>
              <a:t>. London: </a:t>
            </a:r>
            <a:r>
              <a:rPr lang="en-US" sz="2400" dirty="0" err="1"/>
              <a:t>Granta</a:t>
            </a:r>
            <a:r>
              <a:rPr lang="en-US" sz="2400" dirty="0"/>
              <a:t>.</a:t>
            </a:r>
          </a:p>
        </p:txBody>
      </p:sp>
    </p:spTree>
    <p:extLst>
      <p:ext uri="{BB962C8B-B14F-4D97-AF65-F5344CB8AC3E}">
        <p14:creationId xmlns:p14="http://schemas.microsoft.com/office/powerpoint/2010/main" val="128233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6000" dirty="0">
                <a:solidFill>
                  <a:srgbClr val="FF0000"/>
                </a:solidFill>
              </a:rPr>
              <a:t>Thank You for Listening </a:t>
            </a:r>
          </a:p>
        </p:txBody>
      </p:sp>
    </p:spTree>
    <p:extLst>
      <p:ext uri="{BB962C8B-B14F-4D97-AF65-F5344CB8AC3E}">
        <p14:creationId xmlns:p14="http://schemas.microsoft.com/office/powerpoint/2010/main" val="2043591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F0"/>
                </a:solidFill>
              </a:rPr>
              <a:t>Abstract</a:t>
            </a:r>
          </a:p>
        </p:txBody>
      </p:sp>
      <p:sp>
        <p:nvSpPr>
          <p:cNvPr id="3" name="Content Placeholder 2"/>
          <p:cNvSpPr>
            <a:spLocks noGrp="1"/>
          </p:cNvSpPr>
          <p:nvPr>
            <p:ph idx="1"/>
          </p:nvPr>
        </p:nvSpPr>
        <p:spPr>
          <a:xfrm>
            <a:off x="457200" y="1447800"/>
            <a:ext cx="8229600" cy="4876800"/>
          </a:xfrm>
        </p:spPr>
        <p:txBody>
          <a:bodyPr>
            <a:normAutofit fontScale="92500"/>
          </a:bodyPr>
          <a:lstStyle/>
          <a:p>
            <a:pPr marL="0" indent="0" algn="just">
              <a:buNone/>
            </a:pPr>
            <a:r>
              <a:rPr lang="en-US" sz="2800" dirty="0">
                <a:latin typeface="Times New Roman"/>
                <a:ea typeface="Calibri"/>
              </a:rPr>
              <a:t>In recent years the writing on the idea home is highlighted in the fields of sociology, anthropology, psychology, human geography, history, architecture, philosophy, and literature. Despite the fact that many researchers now recognize home as a multidimensional concept and acknowledge the existence and necessity of multidisciplinary research in the field. The study's main goals are to define and examine the concept of home as a place, a space, a sensation, a practice, or a state in </a:t>
            </a:r>
            <a:r>
              <a:rPr lang="en-US" sz="2800" dirty="0" err="1">
                <a:latin typeface="Times New Roman"/>
                <a:ea typeface="Calibri"/>
              </a:rPr>
              <a:t>Manju</a:t>
            </a:r>
            <a:r>
              <a:rPr lang="en-US" sz="2800" dirty="0">
                <a:latin typeface="Times New Roman"/>
                <a:ea typeface="Calibri"/>
              </a:rPr>
              <a:t> </a:t>
            </a:r>
            <a:r>
              <a:rPr lang="en-US" sz="2800" dirty="0" err="1">
                <a:latin typeface="Times New Roman"/>
                <a:ea typeface="Calibri"/>
              </a:rPr>
              <a:t>Kapur's</a:t>
            </a:r>
            <a:r>
              <a:rPr lang="en-US" sz="2800" dirty="0">
                <a:latin typeface="Times New Roman"/>
                <a:ea typeface="Calibri"/>
              </a:rPr>
              <a:t> </a:t>
            </a:r>
            <a:r>
              <a:rPr lang="en-US" sz="2800" i="1" dirty="0">
                <a:latin typeface="Times New Roman"/>
                <a:ea typeface="Calibri"/>
              </a:rPr>
              <a:t>Home</a:t>
            </a:r>
            <a:r>
              <a:rPr lang="en-US" sz="2800" dirty="0">
                <a:latin typeface="Times New Roman"/>
                <a:ea typeface="Calibri"/>
              </a:rPr>
              <a:t>. The study examines how </a:t>
            </a:r>
            <a:r>
              <a:rPr lang="en-US" sz="2800" dirty="0" err="1">
                <a:latin typeface="Times New Roman"/>
                <a:ea typeface="Calibri"/>
              </a:rPr>
              <a:t>Manju</a:t>
            </a:r>
            <a:r>
              <a:rPr lang="en-US" sz="2800" dirty="0">
                <a:latin typeface="Times New Roman"/>
                <a:ea typeface="Calibri"/>
              </a:rPr>
              <a:t> </a:t>
            </a:r>
            <a:r>
              <a:rPr lang="en-US" sz="2800" dirty="0" err="1">
                <a:latin typeface="Times New Roman"/>
                <a:ea typeface="Calibri"/>
              </a:rPr>
              <a:t>Kapur's</a:t>
            </a:r>
            <a:r>
              <a:rPr lang="en-US" sz="2800" dirty="0">
                <a:latin typeface="Times New Roman"/>
                <a:ea typeface="Calibri"/>
              </a:rPr>
              <a:t> </a:t>
            </a:r>
            <a:r>
              <a:rPr lang="en-US" sz="2800" i="1" dirty="0">
                <a:latin typeface="Times New Roman"/>
                <a:ea typeface="Calibri"/>
              </a:rPr>
              <a:t>Home</a:t>
            </a:r>
            <a:r>
              <a:rPr lang="en-US" sz="2800" dirty="0">
                <a:latin typeface="Times New Roman"/>
                <a:ea typeface="Calibri"/>
              </a:rPr>
              <a:t> characters struggle with their concept of self in connection to their social and physical environments. </a:t>
            </a:r>
            <a:endParaRPr lang="en-US" dirty="0"/>
          </a:p>
        </p:txBody>
      </p:sp>
    </p:spTree>
    <p:extLst>
      <p:ext uri="{BB962C8B-B14F-4D97-AF65-F5344CB8AC3E}">
        <p14:creationId xmlns:p14="http://schemas.microsoft.com/office/powerpoint/2010/main" val="425449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6096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613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Introduction</a:t>
            </a:r>
          </a:p>
        </p:txBody>
      </p:sp>
      <p:sp>
        <p:nvSpPr>
          <p:cNvPr id="3" name="Content Placeholder 2"/>
          <p:cNvSpPr>
            <a:spLocks noGrp="1"/>
          </p:cNvSpPr>
          <p:nvPr>
            <p:ph idx="1"/>
          </p:nvPr>
        </p:nvSpPr>
        <p:spPr>
          <a:xfrm>
            <a:off x="457200" y="1600200"/>
            <a:ext cx="8229600" cy="4572000"/>
          </a:xfrm>
        </p:spPr>
        <p:txBody>
          <a:bodyPr>
            <a:normAutofit/>
          </a:bodyPr>
          <a:lstStyle/>
          <a:p>
            <a:pPr marL="0" indent="0" algn="just">
              <a:buNone/>
            </a:pPr>
            <a:r>
              <a:rPr lang="en-US" sz="2600" b="1" dirty="0" err="1">
                <a:cs typeface="Times New Roman" pitchFamily="18" charset="0"/>
              </a:rPr>
              <a:t>Manju</a:t>
            </a:r>
            <a:r>
              <a:rPr lang="en-US" sz="2600" b="1" dirty="0">
                <a:cs typeface="Times New Roman" pitchFamily="18" charset="0"/>
              </a:rPr>
              <a:t> Kapur was born in Amritsar. Her writings frequently touch on issues related to family, marriage, women's roles, migrations and Indian cultural customs.. Home has been portrayed in literature in a variety of ways, including as a theme, a concept, a trope, a metaphor, a symbol, and an idea drenched in literary texts</a:t>
            </a:r>
            <a:r>
              <a:rPr lang="en-US" sz="2600" b="1" dirty="0">
                <a:latin typeface="Times New Roman" pitchFamily="18" charset="0"/>
                <a:cs typeface="Times New Roman" pitchFamily="18" charset="0"/>
              </a:rPr>
              <a:t>.</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54183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638800"/>
          </a:xfrm>
        </p:spPr>
        <p:txBody>
          <a:bodyPr>
            <a:normAutofit/>
          </a:bodyPr>
          <a:lstStyle/>
          <a:p>
            <a:pPr marL="82296" indent="0">
              <a:buNone/>
            </a:pPr>
            <a:endParaRPr lang="en-US" sz="2000" dirty="0">
              <a:latin typeface="ArialMT"/>
            </a:endParaRPr>
          </a:p>
          <a:p>
            <a:pPr marL="82296" indent="0">
              <a:buNone/>
            </a:pPr>
            <a:r>
              <a:rPr lang="en-US" sz="2800" dirty="0">
                <a:latin typeface="Times New Roman" pitchFamily="18" charset="0"/>
                <a:cs typeface="Times New Roman" pitchFamily="18" charset="0"/>
              </a:rPr>
              <a:t>‘</a:t>
            </a:r>
            <a:r>
              <a:rPr lang="en-US" sz="2800" dirty="0">
                <a:solidFill>
                  <a:srgbClr val="FF0000"/>
                </a:solidFill>
                <a:latin typeface="Times New Roman" pitchFamily="18" charset="0"/>
                <a:cs typeface="Times New Roman" pitchFamily="18" charset="0"/>
              </a:rPr>
              <a:t>Home. That was what she wanted”</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Manju</a:t>
            </a:r>
            <a:r>
              <a:rPr lang="en-US" sz="2800" dirty="0">
                <a:latin typeface="Times New Roman" pitchFamily="18" charset="0"/>
                <a:cs typeface="Times New Roman" pitchFamily="18" charset="0"/>
              </a:rPr>
              <a:t> Kapur, </a:t>
            </a:r>
            <a:r>
              <a:rPr lang="en-US" sz="2800" i="1" dirty="0">
                <a:latin typeface="Times New Roman" pitchFamily="18" charset="0"/>
                <a:cs typeface="Times New Roman" pitchFamily="18" charset="0"/>
              </a:rPr>
              <a:t>The Immigrant</a:t>
            </a:r>
            <a:r>
              <a:rPr lang="en-US" sz="2800" dirty="0">
                <a:latin typeface="Times New Roman" pitchFamily="18" charset="0"/>
                <a:cs typeface="Times New Roman" pitchFamily="18" charset="0"/>
              </a:rPr>
              <a:t>.</a:t>
            </a:r>
          </a:p>
          <a:p>
            <a:pPr marL="82296" indent="0">
              <a:buNone/>
            </a:pPr>
            <a:r>
              <a:rPr lang="en-US" sz="2800" dirty="0">
                <a:latin typeface="Times New Roman" pitchFamily="18" charset="0"/>
                <a:cs typeface="Times New Roman" pitchFamily="18" charset="0"/>
              </a:rPr>
              <a:t>“</a:t>
            </a:r>
            <a:r>
              <a:rPr lang="en-US" sz="2800" dirty="0">
                <a:solidFill>
                  <a:srgbClr val="FF0000"/>
                </a:solidFill>
                <a:latin typeface="Times New Roman" pitchFamily="18" charset="0"/>
                <a:cs typeface="Times New Roman" pitchFamily="18" charset="0"/>
              </a:rPr>
              <a:t>A woman’s </a:t>
            </a:r>
            <a:r>
              <a:rPr lang="en-US" sz="2800" dirty="0" err="1">
                <a:solidFill>
                  <a:srgbClr val="FF0000"/>
                </a:solidFill>
                <a:latin typeface="Times New Roman" pitchFamily="18" charset="0"/>
                <a:cs typeface="Times New Roman" pitchFamily="18" charset="0"/>
              </a:rPr>
              <a:t>shaan</a:t>
            </a:r>
            <a:r>
              <a:rPr lang="en-US" sz="2800" dirty="0">
                <a:solidFill>
                  <a:srgbClr val="FF0000"/>
                </a:solidFill>
                <a:latin typeface="Times New Roman" pitchFamily="18" charset="0"/>
                <a:cs typeface="Times New Roman" pitchFamily="18" charset="0"/>
              </a:rPr>
              <a:t> is in her home</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Manju</a:t>
            </a:r>
            <a:r>
              <a:rPr lang="en-US" sz="2800" dirty="0">
                <a:latin typeface="Times New Roman" pitchFamily="18" charset="0"/>
                <a:cs typeface="Times New Roman" pitchFamily="18" charset="0"/>
              </a:rPr>
              <a:t> Kapur, </a:t>
            </a:r>
            <a:r>
              <a:rPr lang="en-US" sz="2800" i="1" dirty="0">
                <a:latin typeface="Times New Roman" pitchFamily="18" charset="0"/>
                <a:cs typeface="Times New Roman" pitchFamily="18" charset="0"/>
              </a:rPr>
              <a:t>Difficult Daughters</a:t>
            </a:r>
          </a:p>
          <a:p>
            <a:pPr marL="82296" indent="0">
              <a:buNone/>
            </a:pPr>
            <a:r>
              <a:rPr lang="en-US" sz="2800" dirty="0">
                <a:latin typeface="Times New Roman" pitchFamily="18" charset="0"/>
                <a:cs typeface="Times New Roman" pitchFamily="18" charset="0"/>
              </a:rPr>
              <a:t>“</a:t>
            </a:r>
            <a:r>
              <a:rPr lang="en-US" sz="2800" dirty="0">
                <a:solidFill>
                  <a:srgbClr val="FF0000"/>
                </a:solidFill>
                <a:latin typeface="Times New Roman" pitchFamily="18" charset="0"/>
                <a:cs typeface="Times New Roman" pitchFamily="18" charset="0"/>
              </a:rPr>
              <a:t>It was useless looking for answers inside the home. One had to look outside. To education, freedom, and the </a:t>
            </a:r>
            <a:r>
              <a:rPr lang="en-US" sz="2800" dirty="0" err="1">
                <a:solidFill>
                  <a:srgbClr val="FF0000"/>
                </a:solidFill>
                <a:latin typeface="Times New Roman" pitchFamily="18" charset="0"/>
                <a:cs typeface="Times New Roman" pitchFamily="18" charset="0"/>
              </a:rPr>
              <a:t>brightlights</a:t>
            </a:r>
            <a:r>
              <a:rPr lang="en-US" sz="2800" dirty="0">
                <a:solidFill>
                  <a:srgbClr val="FF0000"/>
                </a:solidFill>
                <a:latin typeface="Times New Roman" pitchFamily="18" charset="0"/>
                <a:cs typeface="Times New Roman" pitchFamily="18" charset="0"/>
              </a:rPr>
              <a:t> of Lahore colleges</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Manju</a:t>
            </a:r>
            <a:r>
              <a:rPr lang="en-US" sz="2800" dirty="0">
                <a:latin typeface="Times New Roman" pitchFamily="18" charset="0"/>
                <a:cs typeface="Times New Roman" pitchFamily="18" charset="0"/>
              </a:rPr>
              <a:t> Kapur, </a:t>
            </a:r>
            <a:r>
              <a:rPr lang="en-US" sz="2800" i="1" dirty="0">
                <a:latin typeface="Times New Roman" pitchFamily="18" charset="0"/>
                <a:cs typeface="Times New Roman" pitchFamily="18" charset="0"/>
              </a:rPr>
              <a:t>Difficult Daughters</a:t>
            </a:r>
          </a:p>
          <a:p>
            <a:pPr marL="82296" indent="0">
              <a:buNone/>
            </a:pPr>
            <a:r>
              <a:rPr lang="en-US" sz="2800" dirty="0">
                <a:latin typeface="Times New Roman" pitchFamily="18" charset="0"/>
                <a:cs typeface="Times New Roman" pitchFamily="18" charset="0"/>
              </a:rPr>
              <a:t>“</a:t>
            </a:r>
            <a:r>
              <a:rPr lang="en-US" sz="2800" dirty="0">
                <a:solidFill>
                  <a:srgbClr val="FF0000"/>
                </a:solidFill>
                <a:latin typeface="Times New Roman" pitchFamily="18" charset="0"/>
                <a:cs typeface="Times New Roman" pitchFamily="18" charset="0"/>
              </a:rPr>
              <a:t>I want to leave this house. There is nothing for me here</a:t>
            </a:r>
            <a:r>
              <a:rPr lang="en-US" sz="2800" dirty="0">
                <a:latin typeface="Times New Roman" pitchFamily="18" charset="0"/>
                <a:cs typeface="Times New Roman" pitchFamily="18" charset="0"/>
              </a:rPr>
              <a:t>”.</a:t>
            </a:r>
          </a:p>
          <a:p>
            <a:pPr marL="82296" indent="0">
              <a:buNone/>
            </a:pPr>
            <a:r>
              <a:rPr lang="en-US" sz="2800" dirty="0" err="1">
                <a:latin typeface="Times New Roman" pitchFamily="18" charset="0"/>
                <a:cs typeface="Times New Roman" pitchFamily="18" charset="0"/>
              </a:rPr>
              <a:t>Manju</a:t>
            </a:r>
            <a:r>
              <a:rPr lang="en-US" sz="2800" dirty="0">
                <a:latin typeface="Times New Roman" pitchFamily="18" charset="0"/>
                <a:cs typeface="Times New Roman" pitchFamily="18" charset="0"/>
              </a:rPr>
              <a:t> Kapur, </a:t>
            </a:r>
            <a:r>
              <a:rPr lang="en-US" sz="2800" i="1" dirty="0">
                <a:latin typeface="Times New Roman" pitchFamily="18" charset="0"/>
                <a:cs typeface="Times New Roman" pitchFamily="18" charset="0"/>
              </a:rPr>
              <a:t>Home</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387888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6934200"/>
          </a:xfrm>
        </p:spPr>
        <p:txBody>
          <a:bodyPr>
            <a:noAutofit/>
          </a:bodyPr>
          <a:lstStyle/>
          <a:p>
            <a:pPr algn="just">
              <a:lnSpc>
                <a:spcPct val="150000"/>
              </a:lnSpc>
              <a:spcBef>
                <a:spcPts val="1000"/>
              </a:spcBef>
              <a:spcAft>
                <a:spcPts val="1000"/>
              </a:spcAft>
            </a:pPr>
            <a:r>
              <a:rPr lang="en-US" sz="2400" b="1" dirty="0" err="1">
                <a:ea typeface="Calibri"/>
                <a:cs typeface="Times New Roman" pitchFamily="18" charset="0"/>
              </a:rPr>
              <a:t>Manju</a:t>
            </a:r>
            <a:r>
              <a:rPr lang="en-US" sz="2400" b="1" dirty="0">
                <a:ea typeface="Calibri"/>
                <a:cs typeface="Times New Roman" pitchFamily="18" charset="0"/>
              </a:rPr>
              <a:t> Kapur is a writer who expresses herself via the characters in her works. Her stories feature women who speak up for themselves in order to be heard. "Home" is a location where a girl develops a connection to the roots, or the traditional values of her family, which she carries with her after marriage to her new house. She has kept a lengthy silence on traditional values that are passed down from one generation to the next and domestic abuse throughout her life.</a:t>
            </a:r>
            <a:r>
              <a:rPr lang="en-US" sz="2400" b="1" dirty="0">
                <a:solidFill>
                  <a:srgbClr val="231F20"/>
                </a:solidFill>
                <a:ea typeface="Calibri"/>
                <a:cs typeface="Times New Roman" pitchFamily="18" charset="0"/>
              </a:rPr>
              <a:t> (Sangam,</a:t>
            </a:r>
            <a:r>
              <a:rPr lang="en-US" sz="2400" b="1" dirty="0">
                <a:ea typeface="Calibri"/>
                <a:cs typeface="Times New Roman" pitchFamily="18" charset="0"/>
              </a:rPr>
              <a:t> </a:t>
            </a:r>
            <a:r>
              <a:rPr lang="en-US" sz="2400" b="1" dirty="0">
                <a:solidFill>
                  <a:srgbClr val="231F20"/>
                </a:solidFill>
                <a:ea typeface="Calibri"/>
                <a:cs typeface="Times New Roman" pitchFamily="18" charset="0"/>
              </a:rPr>
              <a:t>&amp; </a:t>
            </a:r>
            <a:r>
              <a:rPr lang="en-US" sz="2400" b="1" dirty="0" err="1">
                <a:solidFill>
                  <a:srgbClr val="231F20"/>
                </a:solidFill>
                <a:ea typeface="Calibri"/>
                <a:cs typeface="Times New Roman" pitchFamily="18" charset="0"/>
              </a:rPr>
              <a:t>Tiwari</a:t>
            </a:r>
            <a:r>
              <a:rPr lang="en-US" sz="2400" b="1" dirty="0">
                <a:ea typeface="Calibri"/>
                <a:cs typeface="Times New Roman" pitchFamily="18" charset="0"/>
              </a:rPr>
              <a:t>, </a:t>
            </a:r>
            <a:r>
              <a:rPr lang="en-US" sz="2400" b="1" dirty="0">
                <a:solidFill>
                  <a:srgbClr val="231F20"/>
                </a:solidFill>
                <a:ea typeface="Calibri"/>
                <a:cs typeface="Times New Roman" pitchFamily="18" charset="0"/>
              </a:rPr>
              <a:t> 2015). </a:t>
            </a:r>
            <a:endParaRPr lang="en-US" sz="2400" dirty="0"/>
          </a:p>
        </p:txBody>
      </p:sp>
    </p:spTree>
    <p:extLst>
      <p:ext uri="{BB962C8B-B14F-4D97-AF65-F5344CB8AC3E}">
        <p14:creationId xmlns:p14="http://schemas.microsoft.com/office/powerpoint/2010/main" val="113847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solidFill>
                  <a:srgbClr val="00B0F0"/>
                </a:solidFill>
              </a:rPr>
              <a:t>Synopsis of the Novel </a:t>
            </a:r>
          </a:p>
        </p:txBody>
      </p:sp>
      <p:sp>
        <p:nvSpPr>
          <p:cNvPr id="2" name="Content Placeholder 1"/>
          <p:cNvSpPr>
            <a:spLocks noGrp="1"/>
          </p:cNvSpPr>
          <p:nvPr>
            <p:ph idx="1"/>
          </p:nvPr>
        </p:nvSpPr>
        <p:spPr/>
        <p:txBody>
          <a:bodyPr>
            <a:normAutofit fontScale="70000" lnSpcReduction="20000"/>
          </a:bodyPr>
          <a:lstStyle/>
          <a:p>
            <a:pPr algn="just"/>
            <a:r>
              <a:rPr lang="en-US" b="1" dirty="0"/>
              <a:t>The story begins with </a:t>
            </a:r>
            <a:r>
              <a:rPr lang="en-US" b="1" dirty="0" err="1"/>
              <a:t>Nisha's</a:t>
            </a:r>
            <a:r>
              <a:rPr lang="en-US" b="1" dirty="0"/>
              <a:t> search for an identity in Home. She is influenced by </a:t>
            </a:r>
            <a:r>
              <a:rPr lang="en-US" b="1" dirty="0" err="1"/>
              <a:t>Rupa's</a:t>
            </a:r>
            <a:r>
              <a:rPr lang="en-US" b="1" dirty="0"/>
              <a:t> modern ideas and struggles to adjust in her own traditional home. </a:t>
            </a:r>
            <a:r>
              <a:rPr lang="en-US" b="1" dirty="0" err="1"/>
              <a:t>Nisha</a:t>
            </a:r>
            <a:r>
              <a:rPr lang="en-US" b="1" dirty="0"/>
              <a:t> returns to her home to visit her lonesome grandmother after hearing of her grandfather's passing. It is noteworthy that </a:t>
            </a:r>
            <a:r>
              <a:rPr lang="en-US" b="1" dirty="0" err="1"/>
              <a:t>Nisha</a:t>
            </a:r>
            <a:r>
              <a:rPr lang="en-US" b="1" dirty="0"/>
              <a:t> was transported to </a:t>
            </a:r>
            <a:r>
              <a:rPr lang="en-US" b="1" dirty="0" err="1"/>
              <a:t>Rupa's</a:t>
            </a:r>
            <a:r>
              <a:rPr lang="en-US" b="1" dirty="0"/>
              <a:t> home and then, eleven years later, back to her own home. The will of </a:t>
            </a:r>
            <a:r>
              <a:rPr lang="en-US" b="1" dirty="0" err="1"/>
              <a:t>Nisha</a:t>
            </a:r>
            <a:r>
              <a:rPr lang="en-US" b="1" dirty="0"/>
              <a:t> is irrelevant in either scenario. Being a girl entails being a toy her parents could throw her around as they pleased. </a:t>
            </a:r>
            <a:r>
              <a:rPr lang="en-US" b="1" dirty="0" err="1"/>
              <a:t>Nisha</a:t>
            </a:r>
            <a:r>
              <a:rPr lang="en-US" b="1" dirty="0"/>
              <a:t>, who had attained enlightenment, was unable to accept her family's senseless, antiquated rituals. She directly disagrees with her mother, </a:t>
            </a:r>
            <a:r>
              <a:rPr lang="en-US" b="1" dirty="0" err="1"/>
              <a:t>Sona</a:t>
            </a:r>
            <a:r>
              <a:rPr lang="en-US" b="1" dirty="0"/>
              <a:t>, over her wish to emphasize her individuality. </a:t>
            </a:r>
            <a:r>
              <a:rPr lang="en-US" b="1" dirty="0" err="1"/>
              <a:t>Nisha</a:t>
            </a:r>
            <a:r>
              <a:rPr lang="en-US" b="1" dirty="0"/>
              <a:t> firmly disagrees with the idea of fasting..</a:t>
            </a:r>
          </a:p>
        </p:txBody>
      </p:sp>
    </p:spTree>
    <p:extLst>
      <p:ext uri="{BB962C8B-B14F-4D97-AF65-F5344CB8AC3E}">
        <p14:creationId xmlns:p14="http://schemas.microsoft.com/office/powerpoint/2010/main" val="316762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FF0000"/>
                </a:solidFill>
              </a:rPr>
              <a:t>Data Analysis </a:t>
            </a:r>
          </a:p>
        </p:txBody>
      </p:sp>
      <p:sp>
        <p:nvSpPr>
          <p:cNvPr id="2" name="Content Placeholder 1"/>
          <p:cNvSpPr>
            <a:spLocks noGrp="1"/>
          </p:cNvSpPr>
          <p:nvPr>
            <p:ph idx="1"/>
          </p:nvPr>
        </p:nvSpPr>
        <p:spPr>
          <a:xfrm>
            <a:off x="304800" y="1219200"/>
            <a:ext cx="8610600" cy="7086600"/>
          </a:xfrm>
        </p:spPr>
        <p:txBody>
          <a:bodyPr>
            <a:normAutofit/>
          </a:bodyPr>
          <a:lstStyle/>
          <a:p>
            <a:pPr marL="0" indent="0" algn="just">
              <a:buNone/>
            </a:pPr>
            <a:r>
              <a:rPr lang="en-US" sz="2800" b="1" dirty="0"/>
              <a:t>This study looks into how </a:t>
            </a:r>
            <a:r>
              <a:rPr lang="en-US" sz="2800" b="1" dirty="0" err="1"/>
              <a:t>Manju</a:t>
            </a:r>
            <a:r>
              <a:rPr lang="en-US" sz="2800" b="1" dirty="0"/>
              <a:t> Kapur handles the subject of home in her novel Home. Among the myriad connotations of home the most potent are the notions of belonging, the right to lay claim to a place as one’s own, the freedom to be oneself, secure spaces that emanate feelings of inclusiveness, comfort and protection. It associates with it relationship, privacy, warmth, attachment, desire, safety, happiness and freedom. </a:t>
            </a:r>
            <a:endParaRPr lang="en-US" sz="2800" dirty="0"/>
          </a:p>
          <a:p>
            <a:endParaRPr lang="en-US" sz="2800" dirty="0"/>
          </a:p>
        </p:txBody>
      </p:sp>
    </p:spTree>
    <p:extLst>
      <p:ext uri="{BB962C8B-B14F-4D97-AF65-F5344CB8AC3E}">
        <p14:creationId xmlns:p14="http://schemas.microsoft.com/office/powerpoint/2010/main" val="4217825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86800" cy="5318125"/>
          </a:xfrm>
        </p:spPr>
        <p:txBody>
          <a:bodyPr>
            <a:normAutofit/>
          </a:bodyPr>
          <a:lstStyle/>
          <a:p>
            <a:pPr marL="0" lvl="0" indent="0" algn="just">
              <a:buClr>
                <a:srgbClr val="F0A22E"/>
              </a:buClr>
              <a:buNone/>
            </a:pPr>
            <a:r>
              <a:rPr lang="en-US" sz="3600" b="1" dirty="0">
                <a:solidFill>
                  <a:srgbClr val="4E3B30"/>
                </a:solidFill>
              </a:rPr>
              <a:t>For </a:t>
            </a:r>
            <a:r>
              <a:rPr lang="en-US" sz="3600" b="1" dirty="0" err="1">
                <a:solidFill>
                  <a:srgbClr val="4E3B30"/>
                </a:solidFill>
              </a:rPr>
              <a:t>Avtar</a:t>
            </a:r>
            <a:r>
              <a:rPr lang="en-US" sz="3600" b="1" dirty="0">
                <a:solidFill>
                  <a:srgbClr val="4E3B30"/>
                </a:solidFill>
              </a:rPr>
              <a:t> </a:t>
            </a:r>
            <a:r>
              <a:rPr lang="en-US" sz="3600" b="1" dirty="0" err="1">
                <a:solidFill>
                  <a:srgbClr val="4E3B30"/>
                </a:solidFill>
              </a:rPr>
              <a:t>Brah</a:t>
            </a:r>
            <a:r>
              <a:rPr lang="en-US" sz="3600" b="1" dirty="0">
                <a:solidFill>
                  <a:srgbClr val="4E3B30"/>
                </a:solidFill>
              </a:rPr>
              <a:t> home becomes, “a mythic place of desire in the </a:t>
            </a:r>
            <a:r>
              <a:rPr lang="en-US" sz="3600" b="1" dirty="0" err="1">
                <a:solidFill>
                  <a:srgbClr val="4E3B30"/>
                </a:solidFill>
              </a:rPr>
              <a:t>diasporic</a:t>
            </a:r>
            <a:r>
              <a:rPr lang="en-US" sz="3600" b="1" dirty="0">
                <a:solidFill>
                  <a:srgbClr val="4E3B30"/>
                </a:solidFill>
              </a:rPr>
              <a:t> imagination”(</a:t>
            </a:r>
            <a:r>
              <a:rPr lang="en-US" sz="3600" b="1" dirty="0">
                <a:solidFill>
                  <a:srgbClr val="4E3B30"/>
                </a:solidFill>
                <a:latin typeface="ArialMT"/>
              </a:rPr>
              <a:t>Kapur, 1998, p. 4-5)</a:t>
            </a:r>
            <a:r>
              <a:rPr lang="en-US" sz="3600" b="1" dirty="0">
                <a:solidFill>
                  <a:srgbClr val="4E3B30"/>
                </a:solidFill>
              </a:rPr>
              <a:t>. In this sense it is a place of no return even if it is possible.</a:t>
            </a:r>
          </a:p>
          <a:p>
            <a:endParaRPr lang="en-US" sz="3600" dirty="0"/>
          </a:p>
        </p:txBody>
      </p:sp>
    </p:spTree>
    <p:extLst>
      <p:ext uri="{BB962C8B-B14F-4D97-AF65-F5344CB8AC3E}">
        <p14:creationId xmlns:p14="http://schemas.microsoft.com/office/powerpoint/2010/main" val="2464093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264</TotalTime>
  <Words>773</Words>
  <Application>Microsoft Office PowerPoint</Application>
  <PresentationFormat>On-screen Show (4:3)</PresentationFormat>
  <Paragraphs>25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ArialMT</vt:lpstr>
      <vt:lpstr>Constantia</vt:lpstr>
      <vt:lpstr>Gill Sans MT</vt:lpstr>
      <vt:lpstr>Times New Roman</vt:lpstr>
      <vt:lpstr>Verdana</vt:lpstr>
      <vt:lpstr>Wingdings 2</vt:lpstr>
      <vt:lpstr>Solstice</vt:lpstr>
      <vt:lpstr>The Notion of Home in Manju Kapur’s Home</vt:lpstr>
      <vt:lpstr>Abstract</vt:lpstr>
      <vt:lpstr>PowerPoint Presentation</vt:lpstr>
      <vt:lpstr>Introduction</vt:lpstr>
      <vt:lpstr>PowerPoint Presentation</vt:lpstr>
      <vt:lpstr>PowerPoint Presentation</vt:lpstr>
      <vt:lpstr>Synopsis of the Novel </vt:lpstr>
      <vt:lpstr>Data Analysis </vt:lpstr>
      <vt:lpstr>PowerPoint Presentation</vt:lpstr>
      <vt:lpstr>Conclusion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Concept of Home in Selected poems by Tijan Sallah</dc:title>
  <dc:creator>lenovo thinkpad</dc:creator>
  <cp:lastModifiedBy>hp</cp:lastModifiedBy>
  <cp:revision>24</cp:revision>
  <dcterms:created xsi:type="dcterms:W3CDTF">2006-08-16T00:00:00Z</dcterms:created>
  <dcterms:modified xsi:type="dcterms:W3CDTF">2023-11-12T21:17:35Z</dcterms:modified>
</cp:coreProperties>
</file>