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9" r:id="rId1"/>
  </p:sldMasterIdLst>
  <p:sldIdLst>
    <p:sldId id="256" r:id="rId2"/>
    <p:sldId id="257" r:id="rId3"/>
    <p:sldId id="272" r:id="rId4"/>
    <p:sldId id="273" r:id="rId5"/>
    <p:sldId id="274" r:id="rId6"/>
    <p:sldId id="275" r:id="rId7"/>
    <p:sldId id="276" r:id="rId8"/>
    <p:sldId id="27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54CD98-00C8-4193-9A57-C192B549443C}"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90911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54CD98-00C8-4193-9A57-C192B549443C}"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2863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54CD98-00C8-4193-9A57-C192B549443C}"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606037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54CD98-00C8-4193-9A57-C192B549443C}"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32BFD-FBC7-48D2-8311-F51742686ED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71389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54CD98-00C8-4193-9A57-C192B549443C}"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377794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854CD98-00C8-4193-9A57-C192B549443C}"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1068943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854CD98-00C8-4193-9A57-C192B549443C}"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3564431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54CD98-00C8-4193-9A57-C192B549443C}"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302658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54CD98-00C8-4193-9A57-C192B549443C}"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55907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54CD98-00C8-4193-9A57-C192B549443C}"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1071424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54CD98-00C8-4193-9A57-C192B549443C}"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399168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54CD98-00C8-4193-9A57-C192B549443C}"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2584412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54CD98-00C8-4193-9A57-C192B549443C}"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150862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54CD98-00C8-4193-9A57-C192B549443C}"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266664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854CD98-00C8-4193-9A57-C192B549443C}"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3316773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54CD98-00C8-4193-9A57-C192B549443C}"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3415048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54CD98-00C8-4193-9A57-C192B549443C}"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32BFD-FBC7-48D2-8311-F51742686EDD}" type="slidenum">
              <a:rPr lang="en-US" smtClean="0"/>
              <a:t>‹#›</a:t>
            </a:fld>
            <a:endParaRPr lang="en-US"/>
          </a:p>
        </p:txBody>
      </p:sp>
    </p:spTree>
    <p:extLst>
      <p:ext uri="{BB962C8B-B14F-4D97-AF65-F5344CB8AC3E}">
        <p14:creationId xmlns:p14="http://schemas.microsoft.com/office/powerpoint/2010/main" val="88462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854CD98-00C8-4193-9A57-C192B549443C}" type="datetimeFigureOut">
              <a:rPr lang="en-US" smtClean="0"/>
              <a:t>10/24/2023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B5D32BFD-FBC7-48D2-8311-F51742686EDD}" type="slidenum">
              <a:rPr lang="en-US" smtClean="0"/>
              <a:t>‹#›</a:t>
            </a:fld>
            <a:endParaRPr lang="en-US"/>
          </a:p>
        </p:txBody>
      </p:sp>
    </p:spTree>
    <p:extLst>
      <p:ext uri="{BB962C8B-B14F-4D97-AF65-F5344CB8AC3E}">
        <p14:creationId xmlns:p14="http://schemas.microsoft.com/office/powerpoint/2010/main" val="3352176219"/>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61" r:id="rId12"/>
    <p:sldLayoutId id="2147484162" r:id="rId13"/>
    <p:sldLayoutId id="2147484163" r:id="rId14"/>
    <p:sldLayoutId id="2147484164" r:id="rId15"/>
    <p:sldLayoutId id="2147484165" r:id="rId16"/>
    <p:sldLayoutId id="214748416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FCABD-F5BA-218F-4949-C7D365783F04}"/>
              </a:ext>
            </a:extLst>
          </p:cNvPr>
          <p:cNvSpPr>
            <a:spLocks noGrp="1"/>
          </p:cNvSpPr>
          <p:nvPr>
            <p:ph type="ctrTitle"/>
          </p:nvPr>
        </p:nvSpPr>
        <p:spPr>
          <a:xfrm>
            <a:off x="1219200" y="605119"/>
            <a:ext cx="9310256" cy="1870365"/>
          </a:xfrm>
        </p:spPr>
        <p:txBody>
          <a:bodyPr>
            <a:normAutofit/>
          </a:bodyPr>
          <a:lstStyle/>
          <a:p>
            <a:pPr algn="ctr"/>
            <a:r>
              <a:rPr lang="en-US" sz="4000" b="1" cap="none" dirty="0">
                <a:effectLst>
                  <a:outerShdw blurRad="38100" dist="38100" dir="2700000" algn="tl">
                    <a:srgbClr val="000000">
                      <a:alpha val="43137"/>
                    </a:srgbClr>
                  </a:outerShdw>
                </a:effectLst>
                <a:latin typeface="Georgia" panose="02040502050405020303" pitchFamily="18" charset="0"/>
              </a:rPr>
              <a:t>Effects of Being a Multilingual Person</a:t>
            </a:r>
          </a:p>
        </p:txBody>
      </p:sp>
      <p:sp>
        <p:nvSpPr>
          <p:cNvPr id="3" name="Subtitle 2">
            <a:extLst>
              <a:ext uri="{FF2B5EF4-FFF2-40B4-BE49-F238E27FC236}">
                <a16:creationId xmlns:a16="http://schemas.microsoft.com/office/drawing/2014/main" id="{4ACC99D4-C745-7E37-3C42-C0693038F720}"/>
              </a:ext>
            </a:extLst>
          </p:cNvPr>
          <p:cNvSpPr>
            <a:spLocks noGrp="1"/>
          </p:cNvSpPr>
          <p:nvPr>
            <p:ph type="subTitle" idx="1"/>
          </p:nvPr>
        </p:nvSpPr>
        <p:spPr>
          <a:xfrm>
            <a:off x="887506" y="2826327"/>
            <a:ext cx="10529046" cy="3426553"/>
          </a:xfrm>
        </p:spPr>
        <p:txBody>
          <a:bodyPr/>
          <a:lstStyle/>
          <a:p>
            <a:pPr algn="ctr"/>
            <a:r>
              <a:rPr lang="en-US" sz="2800" b="1" dirty="0">
                <a:solidFill>
                  <a:schemeClr val="tx1"/>
                </a:solidFill>
                <a:latin typeface="Georgia" panose="02040502050405020303" pitchFamily="18" charset="0"/>
              </a:rPr>
              <a:t>By</a:t>
            </a:r>
            <a:r>
              <a:rPr lang="en-US" sz="2800" b="1" dirty="0">
                <a:solidFill>
                  <a:schemeClr val="tx1"/>
                </a:solidFill>
              </a:rPr>
              <a:t> </a:t>
            </a:r>
          </a:p>
          <a:p>
            <a:pPr algn="ctr"/>
            <a:endParaRPr lang="en-US" dirty="0">
              <a:solidFill>
                <a:schemeClr val="bg1"/>
              </a:solidFill>
            </a:endParaRPr>
          </a:p>
          <a:p>
            <a:pPr algn="ctr"/>
            <a:endParaRPr lang="en-US" sz="2000" b="1" dirty="0">
              <a:solidFill>
                <a:schemeClr val="bg1"/>
              </a:solidFill>
              <a:latin typeface="Georgia" panose="02040502050405020303" pitchFamily="18" charset="0"/>
            </a:endParaRPr>
          </a:p>
          <a:p>
            <a:pPr algn="ctr"/>
            <a:endParaRPr lang="en-US" b="1" dirty="0">
              <a:solidFill>
                <a:schemeClr val="bg1"/>
              </a:solidFill>
              <a:latin typeface="Georgia" panose="02040502050405020303" pitchFamily="18" charset="0"/>
            </a:endParaRPr>
          </a:p>
        </p:txBody>
      </p:sp>
      <p:sp>
        <p:nvSpPr>
          <p:cNvPr id="6" name="Rectangle: Rounded Corners 5">
            <a:extLst>
              <a:ext uri="{FF2B5EF4-FFF2-40B4-BE49-F238E27FC236}">
                <a16:creationId xmlns:a16="http://schemas.microsoft.com/office/drawing/2014/main" id="{A39A4ED1-7DA7-58B1-86B5-757ECE703ECE}"/>
              </a:ext>
            </a:extLst>
          </p:cNvPr>
          <p:cNvSpPr/>
          <p:nvPr/>
        </p:nvSpPr>
        <p:spPr>
          <a:xfrm>
            <a:off x="2078181" y="3429000"/>
            <a:ext cx="8035637" cy="1440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Asst. Inst. </a:t>
            </a:r>
            <a:r>
              <a:rPr lang="en-US" sz="22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Sheden</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Shamel Abdullah</a:t>
            </a:r>
          </a:p>
          <a:p>
            <a:pPr algn="ctr"/>
            <a:r>
              <a:rPr lang="en-US" sz="22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Iraqia</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University/ College of Media - Journalism Department </a:t>
            </a:r>
          </a:p>
        </p:txBody>
      </p:sp>
    </p:spTree>
    <p:extLst>
      <p:ext uri="{BB962C8B-B14F-4D97-AF65-F5344CB8AC3E}">
        <p14:creationId xmlns:p14="http://schemas.microsoft.com/office/powerpoint/2010/main" val="163101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E480D-D790-0BFC-CDEE-B4243669F892}"/>
              </a:ext>
            </a:extLst>
          </p:cNvPr>
          <p:cNvSpPr>
            <a:spLocks noGrp="1"/>
          </p:cNvSpPr>
          <p:nvPr>
            <p:ph type="ctrTitle"/>
          </p:nvPr>
        </p:nvSpPr>
        <p:spPr>
          <a:xfrm>
            <a:off x="2840182" y="706582"/>
            <a:ext cx="6400800" cy="983673"/>
          </a:xfrm>
        </p:spPr>
        <p:txBody>
          <a:bodyPr>
            <a:normAutofit/>
          </a:bodyPr>
          <a:lstStyle/>
          <a:p>
            <a:r>
              <a:rPr lang="en-US" sz="4800" b="1" cap="none" dirty="0">
                <a:latin typeface="Georgia" panose="02040502050405020303" pitchFamily="18" charset="0"/>
              </a:rPr>
              <a:t>Definition</a:t>
            </a:r>
          </a:p>
        </p:txBody>
      </p:sp>
      <p:sp>
        <p:nvSpPr>
          <p:cNvPr id="3" name="Subtitle 2">
            <a:extLst>
              <a:ext uri="{FF2B5EF4-FFF2-40B4-BE49-F238E27FC236}">
                <a16:creationId xmlns:a16="http://schemas.microsoft.com/office/drawing/2014/main" id="{D60A9A7B-522F-E7F6-13CE-94EA99E3BD5B}"/>
              </a:ext>
            </a:extLst>
          </p:cNvPr>
          <p:cNvSpPr>
            <a:spLocks noGrp="1"/>
          </p:cNvSpPr>
          <p:nvPr>
            <p:ph type="subTitle" idx="1"/>
          </p:nvPr>
        </p:nvSpPr>
        <p:spPr>
          <a:xfrm>
            <a:off x="678873" y="1814945"/>
            <a:ext cx="11154539" cy="4502728"/>
          </a:xfrm>
        </p:spPr>
        <p:txBody>
          <a:bodyPr>
            <a:normAutofit/>
          </a:bodyPr>
          <a:lstStyle/>
          <a:p>
            <a:pPr algn="ctr">
              <a:lnSpc>
                <a:spcPct val="150000"/>
              </a:lnSpc>
            </a:pPr>
            <a:r>
              <a:rPr lang="en-US" cap="none"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b="1" cap="none" dirty="0">
                <a:solidFill>
                  <a:schemeClr val="tx1"/>
                </a:solidFill>
                <a:latin typeface="Times New Roman" panose="02020603050405020304" pitchFamily="18" charset="0"/>
                <a:ea typeface="Calibri" panose="020F0502020204030204" pitchFamily="34" charset="0"/>
                <a:cs typeface="Arial" panose="020B0604020202020204" pitchFamily="34" charset="0"/>
              </a:rPr>
              <a:t>M</a:t>
            </a:r>
            <a:r>
              <a:rPr lang="en-US" b="1" cap="none"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ultilingualism’ </a:t>
            </a:r>
            <a:r>
              <a:rPr lang="en-US" cap="none"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can be a tricky term, it’s applied to people who have competences in a number of languages or to places where many languages are used. It is the characteristics of a place – city, society, nation state – where many languages are spoken </a:t>
            </a:r>
            <a:r>
              <a:rPr lang="en-US" b="1" cap="none"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(Council of Europe 2007). </a:t>
            </a:r>
          </a:p>
          <a:p>
            <a:pPr>
              <a:lnSpc>
                <a:spcPct val="150000"/>
              </a:lnSpc>
            </a:pPr>
            <a:r>
              <a:rPr lang="en-US" b="1" cap="none"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Multilingual (adj</a:t>
            </a:r>
            <a:r>
              <a:rPr lang="en-US" cap="none"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./n.) a term used in sociolinguistics to refer (as an adjective) to a speech community which makes use of two or more languages, and then (as an adjective or noun) to the individual speakers who have this ability. Multilingualism (or plurilingualism) may subsume bilingualism. </a:t>
            </a:r>
            <a:r>
              <a:rPr lang="en-US" b="1" cap="none"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
            </a:r>
            <a:r>
              <a:rPr lang="en-US" b="1" cap="none" dirty="0">
                <a:solidFill>
                  <a:schemeClr val="tx1"/>
                </a:solidFill>
                <a:latin typeface="Times New Roman" panose="02020603050405020304" pitchFamily="18" charset="0"/>
                <a:ea typeface="Calibri" panose="020F0502020204030204" pitchFamily="34" charset="0"/>
                <a:cs typeface="Arial" panose="020B0604020202020204" pitchFamily="34" charset="0"/>
              </a:rPr>
              <a:t>D</a:t>
            </a:r>
            <a:r>
              <a:rPr lang="en-US" b="1" cap="none"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avid </a:t>
            </a:r>
            <a:r>
              <a:rPr lang="en-US" b="1" cap="none" dirty="0">
                <a:solidFill>
                  <a:schemeClr val="tx1"/>
                </a:solidFill>
                <a:latin typeface="Times New Roman" panose="02020603050405020304" pitchFamily="18" charset="0"/>
                <a:ea typeface="Calibri" panose="020F0502020204030204" pitchFamily="34" charset="0"/>
                <a:cs typeface="Arial" panose="020B0604020202020204" pitchFamily="34" charset="0"/>
              </a:rPr>
              <a:t>C</a:t>
            </a:r>
            <a:r>
              <a:rPr lang="en-US" b="1" cap="none"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rystal 318) </a:t>
            </a:r>
            <a:endParaRPr lang="en-US" cap="none"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cap="none"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6352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8E3C7-E53E-7B8E-113B-4F568BB0DE2F}"/>
              </a:ext>
            </a:extLst>
          </p:cNvPr>
          <p:cNvSpPr>
            <a:spLocks noGrp="1"/>
          </p:cNvSpPr>
          <p:nvPr>
            <p:ph type="ctrTitle"/>
          </p:nvPr>
        </p:nvSpPr>
        <p:spPr>
          <a:xfrm>
            <a:off x="1751012" y="762001"/>
            <a:ext cx="8689976" cy="1080654"/>
          </a:xfrm>
        </p:spPr>
        <p:txBody>
          <a:bodyPr>
            <a:normAutofit/>
          </a:bodyPr>
          <a:lstStyle/>
          <a:p>
            <a:r>
              <a:rPr lang="en-US" sz="4000" b="1" cap="none" dirty="0">
                <a:latin typeface="Georgia" panose="02040502050405020303" pitchFamily="18" charset="0"/>
              </a:rPr>
              <a:t>Benefits of Multilingualism</a:t>
            </a:r>
            <a:endParaRPr lang="en-US" sz="4000" cap="none" dirty="0"/>
          </a:p>
        </p:txBody>
      </p:sp>
      <p:sp>
        <p:nvSpPr>
          <p:cNvPr id="3" name="Subtitle 2">
            <a:extLst>
              <a:ext uri="{FF2B5EF4-FFF2-40B4-BE49-F238E27FC236}">
                <a16:creationId xmlns:a16="http://schemas.microsoft.com/office/drawing/2014/main" id="{31620FAC-5D0A-5E9A-A135-B00688391358}"/>
              </a:ext>
            </a:extLst>
          </p:cNvPr>
          <p:cNvSpPr>
            <a:spLocks noGrp="1"/>
          </p:cNvSpPr>
          <p:nvPr>
            <p:ph type="subTitle" idx="1"/>
          </p:nvPr>
        </p:nvSpPr>
        <p:spPr>
          <a:xfrm>
            <a:off x="1260764" y="2078182"/>
            <a:ext cx="9670472" cy="4294909"/>
          </a:xfrm>
        </p:spPr>
        <p:txBody>
          <a:bodyPr/>
          <a:lstStyle/>
          <a:p>
            <a:r>
              <a:rPr lang="en-US" dirty="0">
                <a:solidFill>
                  <a:schemeClr val="tx1"/>
                </a:solidFill>
                <a:latin typeface="Times New Roman" panose="02020603050405020304" pitchFamily="18" charset="0"/>
                <a:cs typeface="Times New Roman" panose="02020603050405020304" pitchFamily="18" charset="0"/>
              </a:rPr>
              <a:t>1- </a:t>
            </a:r>
            <a:r>
              <a:rPr lang="en-US" b="1" cap="none" dirty="0">
                <a:solidFill>
                  <a:schemeClr val="tx1"/>
                </a:solidFill>
                <a:latin typeface="Times New Roman" panose="02020603050405020304" pitchFamily="18" charset="0"/>
                <a:cs typeface="Times New Roman" panose="02020603050405020304" pitchFamily="18" charset="0"/>
              </a:rPr>
              <a:t>Children.</a:t>
            </a:r>
            <a:r>
              <a:rPr lang="en-US" dirty="0">
                <a:solidFill>
                  <a:schemeClr val="tx1"/>
                </a:solidFill>
                <a:latin typeface="Times New Roman" panose="02020603050405020304" pitchFamily="18" charset="0"/>
                <a:cs typeface="Times New Roman" panose="02020603050405020304" pitchFamily="18" charset="0"/>
              </a:rPr>
              <a:t> </a:t>
            </a:r>
            <a:r>
              <a:rPr lang="en-US"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t>
            </a:r>
            <a:r>
              <a:rPr lang="en-US" cap="none"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ultilingualism enhances intellectual flexibility and creativity for children who grow up in environment speaking more than one </a:t>
            </a:r>
            <a:r>
              <a:rPr lang="en-US"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language. </a:t>
            </a:r>
          </a:p>
          <a:p>
            <a:r>
              <a:rPr lang="en-US"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2- </a:t>
            </a:r>
            <a:r>
              <a:rPr lang="en-US" b="1"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Society. </a:t>
            </a:r>
            <a:r>
              <a:rPr lang="en-US"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Language</a:t>
            </a:r>
            <a:r>
              <a:rPr lang="en-US" cap="none"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relies on culture and mind, thus, multilingualism enhances an automatic understanding and appreciation of values of the societies that are contained in the concerned languages. (okal,2014: 227)</a:t>
            </a:r>
          </a:p>
          <a:p>
            <a:r>
              <a:rPr lang="en-US"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3- </a:t>
            </a:r>
            <a:r>
              <a:rPr lang="en-US" b="1"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Mental Diseases</a:t>
            </a:r>
            <a:r>
              <a:rPr lang="en-US"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cap="none"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emerging scientific evidence that being bilingual or multilingual actually</a:t>
            </a:r>
            <a:r>
              <a:rPr lang="en-US" cap="none" dirty="0">
                <a:solidFill>
                  <a:schemeClr val="tx1"/>
                </a:solidFill>
                <a:latin typeface="Times New Roman" panose="02020603050405020304" pitchFamily="18" charset="0"/>
                <a:cs typeface="Times New Roman" panose="02020603050405020304" pitchFamily="18" charset="0"/>
              </a:rPr>
              <a:t> delays the onset of dementia or even prevents it altogether. </a:t>
            </a:r>
            <a:endParaRPr lang="en-US" cap="none"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47332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BB85C-E3F9-AE13-0E1B-30DF36616567}"/>
              </a:ext>
            </a:extLst>
          </p:cNvPr>
          <p:cNvSpPr>
            <a:spLocks noGrp="1"/>
          </p:cNvSpPr>
          <p:nvPr>
            <p:ph type="ctrTitle"/>
          </p:nvPr>
        </p:nvSpPr>
        <p:spPr>
          <a:xfrm>
            <a:off x="1751012" y="817418"/>
            <a:ext cx="8689976" cy="1025237"/>
          </a:xfrm>
        </p:spPr>
        <p:txBody>
          <a:bodyPr>
            <a:normAutofit/>
          </a:bodyPr>
          <a:lstStyle/>
          <a:p>
            <a:r>
              <a:rPr lang="en-US" sz="4400" b="1" dirty="0">
                <a:effectLst>
                  <a:outerShdw blurRad="38100" dist="38100" dir="2700000" algn="tl">
                    <a:srgbClr val="000000">
                      <a:alpha val="43137"/>
                    </a:srgbClr>
                  </a:outerShdw>
                </a:effectLst>
                <a:latin typeface="Georgia" panose="02040502050405020303" pitchFamily="18" charset="0"/>
              </a:rPr>
              <a:t>Real Stories</a:t>
            </a:r>
          </a:p>
        </p:txBody>
      </p:sp>
      <p:pic>
        <p:nvPicPr>
          <p:cNvPr id="5" name="Picture 4">
            <a:extLst>
              <a:ext uri="{FF2B5EF4-FFF2-40B4-BE49-F238E27FC236}">
                <a16:creationId xmlns:a16="http://schemas.microsoft.com/office/drawing/2014/main" id="{79B7E9A4-3DFC-83F9-505B-C10690A6FF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0474" y="2466109"/>
            <a:ext cx="3560618" cy="3636817"/>
          </a:xfrm>
          <a:prstGeom prst="rect">
            <a:avLst/>
          </a:prstGeom>
        </p:spPr>
      </p:pic>
      <p:pic>
        <p:nvPicPr>
          <p:cNvPr id="7" name="Picture 6">
            <a:extLst>
              <a:ext uri="{FF2B5EF4-FFF2-40B4-BE49-F238E27FC236}">
                <a16:creationId xmlns:a16="http://schemas.microsoft.com/office/drawing/2014/main" id="{9BC5AF0E-6007-5319-C2B6-AF19C3E1EB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7673" y="2466109"/>
            <a:ext cx="3687355" cy="3699163"/>
          </a:xfrm>
          <a:prstGeom prst="rect">
            <a:avLst/>
          </a:prstGeom>
        </p:spPr>
      </p:pic>
    </p:spTree>
    <p:extLst>
      <p:ext uri="{BB962C8B-B14F-4D97-AF65-F5344CB8AC3E}">
        <p14:creationId xmlns:p14="http://schemas.microsoft.com/office/powerpoint/2010/main" val="243225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CCB5A94-FC58-F1D4-72BB-09A53238A1F4}"/>
              </a:ext>
            </a:extLst>
          </p:cNvPr>
          <p:cNvGraphicFramePr>
            <a:graphicFrameLocks noGrp="1"/>
          </p:cNvGraphicFramePr>
          <p:nvPr>
            <p:extLst>
              <p:ext uri="{D42A27DB-BD31-4B8C-83A1-F6EECF244321}">
                <p14:modId xmlns:p14="http://schemas.microsoft.com/office/powerpoint/2010/main" val="1204595304"/>
              </p:ext>
            </p:extLst>
          </p:nvPr>
        </p:nvGraphicFramePr>
        <p:xfrm>
          <a:off x="1331768" y="1902460"/>
          <a:ext cx="9528464" cy="2778760"/>
        </p:xfrm>
        <a:graphic>
          <a:graphicData uri="http://schemas.openxmlformats.org/drawingml/2006/table">
            <a:tbl>
              <a:tblPr firstRow="1" bandRow="1">
                <a:tableStyleId>{8A107856-5554-42FB-B03E-39F5DBC370BA}</a:tableStyleId>
              </a:tblPr>
              <a:tblGrid>
                <a:gridCol w="4984173">
                  <a:extLst>
                    <a:ext uri="{9D8B030D-6E8A-4147-A177-3AD203B41FA5}">
                      <a16:colId xmlns:a16="http://schemas.microsoft.com/office/drawing/2014/main" val="1478898999"/>
                    </a:ext>
                  </a:extLst>
                </a:gridCol>
                <a:gridCol w="4544291">
                  <a:extLst>
                    <a:ext uri="{9D8B030D-6E8A-4147-A177-3AD203B41FA5}">
                      <a16:colId xmlns:a16="http://schemas.microsoft.com/office/drawing/2014/main" val="2674747989"/>
                    </a:ext>
                  </a:extLst>
                </a:gridCol>
              </a:tblGrid>
              <a:tr h="370840">
                <a:tc gridSpan="2">
                  <a:txBody>
                    <a:bodyPr/>
                    <a:lstStyle/>
                    <a:p>
                      <a:pPr algn="ctr"/>
                      <a:r>
                        <a:rPr lang="en-US" dirty="0">
                          <a:latin typeface="Times New Roman" panose="02020603050405020304" pitchFamily="18" charset="0"/>
                          <a:cs typeface="Times New Roman" panose="02020603050405020304" pitchFamily="18" charset="0"/>
                        </a:rPr>
                        <a:t>1- Tell me about Yourself</a:t>
                      </a:r>
                    </a:p>
                  </a:txBody>
                  <a:tcPr/>
                </a:tc>
                <a:tc hMerge="1">
                  <a:txBody>
                    <a:bodyPr/>
                    <a:lstStyle/>
                    <a:p>
                      <a:pPr algn="ct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14834657"/>
                  </a:ext>
                </a:extLst>
              </a:tr>
              <a:tr h="370840">
                <a:tc>
                  <a:txBody>
                    <a:bodyPr/>
                    <a:lstStyle/>
                    <a:p>
                      <a:pPr algn="ctr"/>
                      <a:r>
                        <a:rPr lang="en-US" sz="2000" b="1" dirty="0">
                          <a:latin typeface="Times New Roman" panose="02020603050405020304" pitchFamily="18" charset="0"/>
                          <a:cs typeface="Times New Roman" panose="02020603050405020304" pitchFamily="18" charset="0"/>
                        </a:rPr>
                        <a:t>Mohammed</a:t>
                      </a:r>
                    </a:p>
                  </a:txBody>
                  <a:tcPr/>
                </a:tc>
                <a:tc>
                  <a:txBody>
                    <a:bodyPr/>
                    <a:lstStyle/>
                    <a:p>
                      <a:pPr algn="ctr"/>
                      <a:r>
                        <a:rPr lang="en-US" sz="2000" b="1" dirty="0">
                          <a:latin typeface="Times New Roman" panose="02020603050405020304" pitchFamily="18" charset="0"/>
                          <a:cs typeface="Times New Roman" panose="02020603050405020304" pitchFamily="18" charset="0"/>
                        </a:rPr>
                        <a:t>Evan </a:t>
                      </a:r>
                    </a:p>
                  </a:txBody>
                  <a:tcPr/>
                </a:tc>
                <a:extLst>
                  <a:ext uri="{0D108BD9-81ED-4DB2-BD59-A6C34878D82A}">
                    <a16:rowId xmlns:a16="http://schemas.microsoft.com/office/drawing/2014/main" val="631447445"/>
                  </a:ext>
                </a:extLst>
              </a:tr>
              <a:tr h="370840">
                <a:tc>
                  <a:txBody>
                    <a:bodyPr/>
                    <a:lstStyle/>
                    <a:p>
                      <a:pPr algn="ctr"/>
                      <a:r>
                        <a:rPr lang="en-US" dirty="0">
                          <a:latin typeface="Times New Roman" panose="02020603050405020304" pitchFamily="18" charset="0"/>
                          <a:cs typeface="Times New Roman" panose="02020603050405020304" pitchFamily="18" charset="0"/>
                        </a:rPr>
                        <a:t>My name is Mohammad Al-</a:t>
                      </a:r>
                      <a:r>
                        <a:rPr lang="en-US" dirty="0" err="1">
                          <a:latin typeface="Times New Roman" panose="02020603050405020304" pitchFamily="18" charset="0"/>
                          <a:cs typeface="Times New Roman" panose="02020603050405020304" pitchFamily="18" charset="0"/>
                        </a:rPr>
                        <a:t>Theeb</a:t>
                      </a:r>
                      <a:r>
                        <a:rPr lang="en-US" dirty="0">
                          <a:latin typeface="Times New Roman" panose="02020603050405020304" pitchFamily="18" charset="0"/>
                          <a:cs typeface="Times New Roman" panose="02020603050405020304" pitchFamily="18" charset="0"/>
                        </a:rPr>
                        <a:t> , 29 year old Jordanian , currently living in Budapest Hungary , I work in business informatics domain at American Wealth Management Firm.</a:t>
                      </a:r>
                    </a:p>
                    <a:p>
                      <a:pPr algn="ctr"/>
                      <a:r>
                        <a:rPr lang="en-US" dirty="0">
                          <a:latin typeface="Times New Roman" panose="02020603050405020304" pitchFamily="18" charset="0"/>
                          <a:cs typeface="Times New Roman" panose="02020603050405020304" pitchFamily="18" charset="0"/>
                        </a:rPr>
                        <a:t> I speak 3 languages , English Arabic and German. </a:t>
                      </a:r>
                    </a:p>
                  </a:txBody>
                  <a:tcPr/>
                </a:tc>
                <a:tc>
                  <a:txBody>
                    <a:bodyPr/>
                    <a:lstStyle/>
                    <a:p>
                      <a:pPr algn="ctr"/>
                      <a:r>
                        <a:rPr lang="en-US" dirty="0">
                          <a:latin typeface="Times New Roman" panose="02020603050405020304" pitchFamily="18" charset="0"/>
                          <a:cs typeface="Times New Roman" panose="02020603050405020304" pitchFamily="18" charset="0"/>
                        </a:rPr>
                        <a:t>My Name is Evan Sherzad, 30 years old, Iraqi living in Baghdad, I work as a coordinator and analyst at Premise Company. My Mother Tongue is Kurdish. I learned Arabic and Turkmen in School and from friends. I started learning English when I was about 10 years old. </a:t>
                      </a:r>
                    </a:p>
                  </a:txBody>
                  <a:tcPr/>
                </a:tc>
                <a:extLst>
                  <a:ext uri="{0D108BD9-81ED-4DB2-BD59-A6C34878D82A}">
                    <a16:rowId xmlns:a16="http://schemas.microsoft.com/office/drawing/2014/main" val="3066974310"/>
                  </a:ext>
                </a:extLst>
              </a:tr>
            </a:tbl>
          </a:graphicData>
        </a:graphic>
      </p:graphicFrame>
    </p:spTree>
    <p:extLst>
      <p:ext uri="{BB962C8B-B14F-4D97-AF65-F5344CB8AC3E}">
        <p14:creationId xmlns:p14="http://schemas.microsoft.com/office/powerpoint/2010/main" val="402350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B5492A2-189B-584B-1F07-9F24984E5D9F}"/>
              </a:ext>
            </a:extLst>
          </p:cNvPr>
          <p:cNvGraphicFramePr>
            <a:graphicFrameLocks noGrp="1"/>
          </p:cNvGraphicFramePr>
          <p:nvPr>
            <p:extLst>
              <p:ext uri="{D42A27DB-BD31-4B8C-83A1-F6EECF244321}">
                <p14:modId xmlns:p14="http://schemas.microsoft.com/office/powerpoint/2010/main" val="2500501447"/>
              </p:ext>
            </p:extLst>
          </p:nvPr>
        </p:nvGraphicFramePr>
        <p:xfrm>
          <a:off x="1751012" y="1369060"/>
          <a:ext cx="9130146" cy="4119880"/>
        </p:xfrm>
        <a:graphic>
          <a:graphicData uri="http://schemas.openxmlformats.org/drawingml/2006/table">
            <a:tbl>
              <a:tblPr firstRow="1" bandRow="1">
                <a:tableStyleId>{69CF1AB2-1976-4502-BF36-3FF5EA218861}</a:tableStyleId>
              </a:tblPr>
              <a:tblGrid>
                <a:gridCol w="4544291">
                  <a:extLst>
                    <a:ext uri="{9D8B030D-6E8A-4147-A177-3AD203B41FA5}">
                      <a16:colId xmlns:a16="http://schemas.microsoft.com/office/drawing/2014/main" val="3665185969"/>
                    </a:ext>
                  </a:extLst>
                </a:gridCol>
                <a:gridCol w="4585855">
                  <a:extLst>
                    <a:ext uri="{9D8B030D-6E8A-4147-A177-3AD203B41FA5}">
                      <a16:colId xmlns:a16="http://schemas.microsoft.com/office/drawing/2014/main" val="1891471936"/>
                    </a:ext>
                  </a:extLst>
                </a:gridCol>
              </a:tblGrid>
              <a:tr h="370840">
                <a:tc gridSpan="2">
                  <a:txBody>
                    <a:bodyPr/>
                    <a:lstStyle/>
                    <a:p>
                      <a:pPr algn="ctr"/>
                      <a:r>
                        <a:rPr lang="en-US" b="1" dirty="0">
                          <a:latin typeface="Times New Roman" panose="02020603050405020304" pitchFamily="18" charset="0"/>
                          <a:cs typeface="Times New Roman" panose="02020603050405020304" pitchFamily="18" charset="0"/>
                        </a:rPr>
                        <a:t>2- How does learning a new language affect you mentally and professionally?</a:t>
                      </a:r>
                    </a:p>
                  </a:txBody>
                  <a:tcPr/>
                </a:tc>
                <a:tc hMerge="1">
                  <a:txBody>
                    <a:bodyPr/>
                    <a:lstStyle/>
                    <a:p>
                      <a:endParaRPr lang="en-US" b="0" dirty="0"/>
                    </a:p>
                  </a:txBody>
                  <a:tcPr/>
                </a:tc>
                <a:extLst>
                  <a:ext uri="{0D108BD9-81ED-4DB2-BD59-A6C34878D82A}">
                    <a16:rowId xmlns:a16="http://schemas.microsoft.com/office/drawing/2014/main" val="1661558398"/>
                  </a:ext>
                </a:extLst>
              </a:tr>
              <a:tr h="370840">
                <a:tc>
                  <a:txBody>
                    <a:bodyPr/>
                    <a:lstStyle/>
                    <a:p>
                      <a:pPr algn="ctr"/>
                      <a:r>
                        <a:rPr lang="en-US" b="0" dirty="0">
                          <a:latin typeface="Times New Roman" panose="02020603050405020304" pitchFamily="18" charset="0"/>
                          <a:cs typeface="Times New Roman" panose="02020603050405020304" pitchFamily="18" charset="0"/>
                        </a:rPr>
                        <a:t>I do believe that each language has its' own specific identity , some languages are structured and organized, and some are more fluid and spontaneous. For example, one of the things I learned from German is the precision since its a very detailed language. </a:t>
                      </a:r>
                    </a:p>
                  </a:txBody>
                  <a:tcPr/>
                </a:tc>
                <a:tc>
                  <a:txBody>
                    <a:bodyPr/>
                    <a:lstStyle/>
                    <a:p>
                      <a:pPr algn="ctr"/>
                      <a:r>
                        <a:rPr lang="en-US" b="0" dirty="0">
                          <a:latin typeface="Times New Roman" panose="02020603050405020304" pitchFamily="18" charset="0"/>
                          <a:cs typeface="Times New Roman" panose="02020603050405020304" pitchFamily="18" charset="0"/>
                        </a:rPr>
                        <a:t>Learning a new language broadens my horizon, and I’m able now to think in more than one and have the culture of multiple languages as well. It enables my left hemisphere of my brain to work more efficiently, which I do believe will decrease Alzheimer’s later. </a:t>
                      </a:r>
                    </a:p>
                  </a:txBody>
                  <a:tcPr/>
                </a:tc>
                <a:extLst>
                  <a:ext uri="{0D108BD9-81ED-4DB2-BD59-A6C34878D82A}">
                    <a16:rowId xmlns:a16="http://schemas.microsoft.com/office/drawing/2014/main" val="412440422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Professionally, it's an investment that never fails to pay dividends both on the short and long term. Since learning a new language allows you to explore more career options that are not found in your place of residence and it allows you more options for reallocation</a:t>
                      </a:r>
                    </a:p>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a:latin typeface="Times New Roman" panose="02020603050405020304" pitchFamily="18" charset="0"/>
                          <a:cs typeface="Times New Roman" panose="02020603050405020304" pitchFamily="18" charset="0"/>
                        </a:rPr>
                        <a:t>Professionally, being a polyglot opens up a lot of opportunities to me. The more languages I know the more I’m in demand. It enables me to work in more than one profession. </a:t>
                      </a:r>
                    </a:p>
                  </a:txBody>
                  <a:tcPr/>
                </a:tc>
                <a:extLst>
                  <a:ext uri="{0D108BD9-81ED-4DB2-BD59-A6C34878D82A}">
                    <a16:rowId xmlns:a16="http://schemas.microsoft.com/office/drawing/2014/main" val="3627895223"/>
                  </a:ext>
                </a:extLst>
              </a:tr>
            </a:tbl>
          </a:graphicData>
        </a:graphic>
      </p:graphicFrame>
    </p:spTree>
    <p:extLst>
      <p:ext uri="{BB962C8B-B14F-4D97-AF65-F5344CB8AC3E}">
        <p14:creationId xmlns:p14="http://schemas.microsoft.com/office/powerpoint/2010/main" val="25974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CAEE15F-27CD-B5C8-20D7-08908E138347}"/>
              </a:ext>
            </a:extLst>
          </p:cNvPr>
          <p:cNvGraphicFramePr>
            <a:graphicFrameLocks noGrp="1"/>
          </p:cNvGraphicFramePr>
          <p:nvPr>
            <p:extLst>
              <p:ext uri="{D42A27DB-BD31-4B8C-83A1-F6EECF244321}">
                <p14:modId xmlns:p14="http://schemas.microsoft.com/office/powerpoint/2010/main" val="3690342286"/>
              </p:ext>
            </p:extLst>
          </p:nvPr>
        </p:nvGraphicFramePr>
        <p:xfrm>
          <a:off x="2031999" y="1966575"/>
          <a:ext cx="8511310" cy="2382520"/>
        </p:xfrm>
        <a:graphic>
          <a:graphicData uri="http://schemas.openxmlformats.org/drawingml/2006/table">
            <a:tbl>
              <a:tblPr firstRow="1" bandRow="1">
                <a:tableStyleId>{BC89EF96-8CEA-46FF-86C4-4CE0E7609802}</a:tableStyleId>
              </a:tblPr>
              <a:tblGrid>
                <a:gridCol w="4255655">
                  <a:extLst>
                    <a:ext uri="{9D8B030D-6E8A-4147-A177-3AD203B41FA5}">
                      <a16:colId xmlns:a16="http://schemas.microsoft.com/office/drawing/2014/main" val="919218121"/>
                    </a:ext>
                  </a:extLst>
                </a:gridCol>
                <a:gridCol w="4255655">
                  <a:extLst>
                    <a:ext uri="{9D8B030D-6E8A-4147-A177-3AD203B41FA5}">
                      <a16:colId xmlns:a16="http://schemas.microsoft.com/office/drawing/2014/main" val="1300774494"/>
                    </a:ext>
                  </a:extLst>
                </a:gridCol>
              </a:tblGrid>
              <a:tr h="370840">
                <a:tc gridSpan="2">
                  <a:txBody>
                    <a:bodyPr/>
                    <a:lstStyle/>
                    <a:p>
                      <a:pPr algn="ctr"/>
                      <a:r>
                        <a:rPr lang="en-US" dirty="0">
                          <a:latin typeface="Times New Roman" panose="02020603050405020304" pitchFamily="18" charset="0"/>
                          <a:cs typeface="Times New Roman" panose="02020603050405020304" pitchFamily="18" charset="0"/>
                        </a:rPr>
                        <a:t>3- What's your next language to learn and why?</a:t>
                      </a:r>
                    </a:p>
                  </a:txBody>
                  <a:tcPr/>
                </a:tc>
                <a:tc hMerge="1">
                  <a:txBody>
                    <a:bodyPr/>
                    <a:lstStyle/>
                    <a:p>
                      <a:endParaRPr lang="en-US" dirty="0"/>
                    </a:p>
                  </a:txBody>
                  <a:tcPr/>
                </a:tc>
                <a:extLst>
                  <a:ext uri="{0D108BD9-81ED-4DB2-BD59-A6C34878D82A}">
                    <a16:rowId xmlns:a16="http://schemas.microsoft.com/office/drawing/2014/main" val="1926642830"/>
                  </a:ext>
                </a:extLst>
              </a:tr>
              <a:tr h="370840">
                <a:tc>
                  <a:txBody>
                    <a:bodyPr/>
                    <a:lstStyle/>
                    <a:p>
                      <a:pPr algn="ctr"/>
                      <a:r>
                        <a:rPr lang="en-US" dirty="0">
                          <a:latin typeface="Times New Roman" panose="02020603050405020304" pitchFamily="18" charset="0"/>
                          <a:cs typeface="Times New Roman" panose="02020603050405020304" pitchFamily="18" charset="0"/>
                        </a:rPr>
                        <a:t>As for my next Language , I am thinking about Russian or Italian since I have always wanted to learn one Slavic Language, or Italian because it's very musical and fun.</a:t>
                      </a:r>
                    </a:p>
                  </a:txBody>
                  <a:tcPr/>
                </a:tc>
                <a:tc>
                  <a:txBody>
                    <a:bodyPr/>
                    <a:lstStyle/>
                    <a:p>
                      <a:pPr algn="ctr"/>
                      <a:r>
                        <a:rPr lang="en-US" dirty="0">
                          <a:latin typeface="Times New Roman" panose="02020603050405020304" pitchFamily="18" charset="0"/>
                          <a:cs typeface="Times New Roman" panose="02020603050405020304" pitchFamily="18" charset="0"/>
                        </a:rPr>
                        <a:t>My Next languages are Spanish and Italian. Which both I’m good in but there is still a working progress. </a:t>
                      </a:r>
                    </a:p>
                    <a:p>
                      <a:pPr algn="ctr"/>
                      <a:r>
                        <a:rPr lang="en-US" dirty="0">
                          <a:latin typeface="Times New Roman" panose="02020603050405020304" pitchFamily="18" charset="0"/>
                          <a:cs typeface="Times New Roman" panose="02020603050405020304" pitchFamily="18" charset="0"/>
                        </a:rPr>
                        <a:t>I’m learning Spanish because it’s one of the demanding languages around the world, and I love Italian because it’s easier to learn as it shares the same root with French. </a:t>
                      </a:r>
                    </a:p>
                  </a:txBody>
                  <a:tcPr/>
                </a:tc>
                <a:extLst>
                  <a:ext uri="{0D108BD9-81ED-4DB2-BD59-A6C34878D82A}">
                    <a16:rowId xmlns:a16="http://schemas.microsoft.com/office/drawing/2014/main" val="3054900301"/>
                  </a:ext>
                </a:extLst>
              </a:tr>
            </a:tbl>
          </a:graphicData>
        </a:graphic>
      </p:graphicFrame>
    </p:spTree>
    <p:extLst>
      <p:ext uri="{BB962C8B-B14F-4D97-AF65-F5344CB8AC3E}">
        <p14:creationId xmlns:p14="http://schemas.microsoft.com/office/powerpoint/2010/main" val="89281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A224E-320F-8A06-00AC-75AF920AE0DC}"/>
              </a:ext>
            </a:extLst>
          </p:cNvPr>
          <p:cNvSpPr>
            <a:spLocks noGrp="1"/>
          </p:cNvSpPr>
          <p:nvPr>
            <p:ph type="ctrTitle"/>
          </p:nvPr>
        </p:nvSpPr>
        <p:spPr>
          <a:xfrm>
            <a:off x="1751012" y="1300785"/>
            <a:ext cx="8689976" cy="943651"/>
          </a:xfrm>
        </p:spPr>
        <p:txBody>
          <a:bodyPr>
            <a:normAutofit/>
          </a:bodyPr>
          <a:lstStyle/>
          <a:p>
            <a:r>
              <a:rPr lang="en-US" sz="4400" b="1" dirty="0">
                <a:latin typeface="Georgia" panose="02040502050405020303" pitchFamily="18" charset="0"/>
              </a:rPr>
              <a:t>Conclusion </a:t>
            </a:r>
          </a:p>
        </p:txBody>
      </p:sp>
      <p:sp>
        <p:nvSpPr>
          <p:cNvPr id="3" name="Subtitle 2">
            <a:extLst>
              <a:ext uri="{FF2B5EF4-FFF2-40B4-BE49-F238E27FC236}">
                <a16:creationId xmlns:a16="http://schemas.microsoft.com/office/drawing/2014/main" id="{D407759D-1F3E-4062-4391-72904CA2BF76}"/>
              </a:ext>
            </a:extLst>
          </p:cNvPr>
          <p:cNvSpPr>
            <a:spLocks noGrp="1"/>
          </p:cNvSpPr>
          <p:nvPr>
            <p:ph type="subTitle" idx="1"/>
          </p:nvPr>
        </p:nvSpPr>
        <p:spPr>
          <a:xfrm>
            <a:off x="1751012" y="2452256"/>
            <a:ext cx="8689976" cy="3560617"/>
          </a:xfrm>
        </p:spPr>
        <p:txBody>
          <a:bodyPr>
            <a:normAutofit/>
          </a:bodyPr>
          <a:lstStyle/>
          <a:p>
            <a:r>
              <a:rPr lang="en-US" sz="24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t>
            </a:r>
            <a:r>
              <a:rPr lang="en-US" sz="24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very language you speak is a key to unlock more professional opportunities</a:t>
            </a:r>
            <a:r>
              <a:rPr lang="en-US" sz="2400" cap="none"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400" b="0" i="0" cap="none" dirty="0">
                <a:solidFill>
                  <a:schemeClr val="tx1"/>
                </a:solidFill>
                <a:effectLst/>
                <a:latin typeface="Times New Roman" panose="02020603050405020304" pitchFamily="18" charset="0"/>
                <a:cs typeface="Times New Roman" panose="02020603050405020304" pitchFamily="18" charset="0"/>
              </a:rPr>
              <a:t>peaking different languages makes you more open to dialogue with other cultures and allows you to talk directly to people from other countries and backgrounds </a:t>
            </a:r>
            <a:r>
              <a:rPr lang="en-US" sz="2400" cap="none"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speaking. It also aids with </a:t>
            </a:r>
            <a:r>
              <a:rPr lang="en-US" sz="2400"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enhancing</a:t>
            </a:r>
            <a:r>
              <a:rPr lang="en-US" sz="2400" b="0" i="0" cap="none" dirty="0">
                <a:solidFill>
                  <a:schemeClr val="tx1"/>
                </a:solidFill>
                <a:effectLst/>
                <a:latin typeface="Times New Roman" panose="02020603050405020304" pitchFamily="18" charset="0"/>
                <a:cs typeface="Times New Roman" panose="02020603050405020304" pitchFamily="18" charset="0"/>
              </a:rPr>
              <a:t> cognitive skills and mental flexibility. </a:t>
            </a:r>
          </a:p>
          <a:p>
            <a:r>
              <a:rPr lang="en-US" sz="2400" b="1" cap="none" dirty="0">
                <a:solidFill>
                  <a:schemeClr val="accent1">
                    <a:lumMod val="50000"/>
                  </a:schemeClr>
                </a:solidFill>
                <a:latin typeface="Times New Roman" panose="02020603050405020304" pitchFamily="18" charset="0"/>
                <a:cs typeface="Times New Roman" panose="02020603050405020304" pitchFamily="18" charset="0"/>
              </a:rPr>
              <a:t>Remember, it’s never too late to learn a new language</a:t>
            </a:r>
            <a:r>
              <a:rPr lang="en-US" sz="2400" b="1" i="0" cap="none" dirty="0">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400" b="1" cap="none"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63631775"/>
      </p:ext>
    </p:extLst>
  </p:cSld>
  <p:clrMapOvr>
    <a:masterClrMapping/>
  </p:clrMapOvr>
</p:sld>
</file>

<file path=ppt/theme/theme1.xml><?xml version="1.0" encoding="utf-8"?>
<a:theme xmlns:a="http://schemas.openxmlformats.org/drawingml/2006/main" name="Dropl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3162</TotalTime>
  <Words>693</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Georgia</vt:lpstr>
      <vt:lpstr>Times New Roman</vt:lpstr>
      <vt:lpstr>Tw Cen MT</vt:lpstr>
      <vt:lpstr>Droplet</vt:lpstr>
      <vt:lpstr>Effects of Being a Multilingual Person</vt:lpstr>
      <vt:lpstr>Definition</vt:lpstr>
      <vt:lpstr>Benefits of Multilingualism</vt:lpstr>
      <vt:lpstr>Real Stories</vt:lpstr>
      <vt:lpstr>PowerPoint Presentation</vt:lpstr>
      <vt:lpstr>PowerPoint Presentation</vt:lpstr>
      <vt:lpstr>PowerPoint Presentation</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MULTILINGULISM</dc:title>
  <dc:creator>Shaden</dc:creator>
  <cp:lastModifiedBy>hp</cp:lastModifiedBy>
  <cp:revision>19</cp:revision>
  <dcterms:created xsi:type="dcterms:W3CDTF">2022-10-15T09:31:26Z</dcterms:created>
  <dcterms:modified xsi:type="dcterms:W3CDTF">2023-10-24T16:01:43Z</dcterms:modified>
</cp:coreProperties>
</file>