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BA8B1C18-0C46-4E67-AE87-0246E4E24C94}" type="datetimeFigureOut">
              <a:rPr lang="en-US" smtClean="0"/>
              <a:t>10/24/2023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2980826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320502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702858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2725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3820379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A8B1C18-0C46-4E67-AE87-0246E4E24C94}"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1785078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A8B1C18-0C46-4E67-AE87-0246E4E24C94}"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484073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B1C18-0C46-4E67-AE87-0246E4E24C94}"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3423782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B1C18-0C46-4E67-AE87-0246E4E24C94}"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62368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B1C18-0C46-4E67-AE87-0246E4E24C94}"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1405265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8B1C18-0C46-4E67-AE87-0246E4E24C94}"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3489716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219981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8B1C18-0C46-4E67-AE87-0246E4E24C94}"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27945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8B1C18-0C46-4E67-AE87-0246E4E24C94}"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404852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B1C18-0C46-4E67-AE87-0246E4E24C94}"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370480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296749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8B1C18-0C46-4E67-AE87-0246E4E24C94}"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21423-042B-408B-980E-4612E5A7FD6D}" type="slidenum">
              <a:rPr lang="en-US" smtClean="0"/>
              <a:t>‹#›</a:t>
            </a:fld>
            <a:endParaRPr lang="en-US"/>
          </a:p>
        </p:txBody>
      </p:sp>
    </p:spTree>
    <p:extLst>
      <p:ext uri="{BB962C8B-B14F-4D97-AF65-F5344CB8AC3E}">
        <p14:creationId xmlns:p14="http://schemas.microsoft.com/office/powerpoint/2010/main" val="747366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A8B1C18-0C46-4E67-AE87-0246E4E24C94}" type="datetimeFigureOut">
              <a:rPr lang="en-US" smtClean="0"/>
              <a:t>10/24/2023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7521423-042B-408B-980E-4612E5A7FD6D}" type="slidenum">
              <a:rPr lang="en-US" smtClean="0"/>
              <a:t>‹#›</a:t>
            </a:fld>
            <a:endParaRPr lang="en-US"/>
          </a:p>
        </p:txBody>
      </p:sp>
    </p:spTree>
    <p:extLst>
      <p:ext uri="{BB962C8B-B14F-4D97-AF65-F5344CB8AC3E}">
        <p14:creationId xmlns:p14="http://schemas.microsoft.com/office/powerpoint/2010/main" val="362693330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C68F39D-867D-4AFF-94C4-C3829AD5C5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10" name="Rectangle 9">
              <a:extLst>
                <a:ext uri="{FF2B5EF4-FFF2-40B4-BE49-F238E27FC236}">
                  <a16:creationId xmlns:a16="http://schemas.microsoft.com/office/drawing/2014/main" id="{8EC3C6AD-76A6-4B9E-9700-E70BCEA5BC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DC213DD1-BF02-41F7-80A7-E6A5694F573C}"/>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sp>
        <p:nvSpPr>
          <p:cNvPr id="2" name="Title 1">
            <a:extLst>
              <a:ext uri="{FF2B5EF4-FFF2-40B4-BE49-F238E27FC236}">
                <a16:creationId xmlns:a16="http://schemas.microsoft.com/office/drawing/2014/main" id="{63709C6A-4BBB-CB8F-B040-5602C941B79D}"/>
              </a:ext>
            </a:extLst>
          </p:cNvPr>
          <p:cNvSpPr>
            <a:spLocks noGrp="1"/>
          </p:cNvSpPr>
          <p:nvPr>
            <p:ph type="ctrTitle"/>
          </p:nvPr>
        </p:nvSpPr>
        <p:spPr>
          <a:xfrm>
            <a:off x="5270066" y="1122363"/>
            <a:ext cx="5397933" cy="2387600"/>
          </a:xfrm>
        </p:spPr>
        <p:txBody>
          <a:bodyPr>
            <a:normAutofit/>
          </a:bodyPr>
          <a:lstStyle/>
          <a:p>
            <a:r>
              <a:rPr lang="en-US" b="1" dirty="0"/>
              <a:t>Optimality Theoretic Pragmatics</a:t>
            </a:r>
          </a:p>
        </p:txBody>
      </p:sp>
      <p:sp>
        <p:nvSpPr>
          <p:cNvPr id="3" name="Subtitle 2">
            <a:extLst>
              <a:ext uri="{FF2B5EF4-FFF2-40B4-BE49-F238E27FC236}">
                <a16:creationId xmlns:a16="http://schemas.microsoft.com/office/drawing/2014/main" id="{A912241E-465C-00C3-0DC8-9170E3E6186F}"/>
              </a:ext>
            </a:extLst>
          </p:cNvPr>
          <p:cNvSpPr>
            <a:spLocks noGrp="1"/>
          </p:cNvSpPr>
          <p:nvPr>
            <p:ph type="subTitle" idx="1"/>
          </p:nvPr>
        </p:nvSpPr>
        <p:spPr>
          <a:xfrm>
            <a:off x="5230896" y="3602038"/>
            <a:ext cx="5437103" cy="1655762"/>
          </a:xfrm>
        </p:spPr>
        <p:txBody>
          <a:bodyPr>
            <a:normAutofit/>
          </a:bodyPr>
          <a:lstStyle/>
          <a:p>
            <a:r>
              <a:rPr lang="en-US" dirty="0"/>
              <a:t>Asst. Prof. Ramia </a:t>
            </a:r>
            <a:r>
              <a:rPr lang="en-US" dirty="0" err="1"/>
              <a:t>Fu’ad</a:t>
            </a:r>
            <a:r>
              <a:rPr lang="en-US" dirty="0"/>
              <a:t> Abdulazeez (Ph.D.)</a:t>
            </a:r>
          </a:p>
        </p:txBody>
      </p:sp>
      <p:pic>
        <p:nvPicPr>
          <p:cNvPr id="5" name="Picture 4" descr="A rainbow colored splatter&#10;&#10;Description automatically generated">
            <a:extLst>
              <a:ext uri="{FF2B5EF4-FFF2-40B4-BE49-F238E27FC236}">
                <a16:creationId xmlns:a16="http://schemas.microsoft.com/office/drawing/2014/main" id="{33A3A6F5-0E40-2A3E-8ECE-5CE44682CB2A}"/>
              </a:ext>
            </a:extLst>
          </p:cNvPr>
          <p:cNvPicPr>
            <a:picLocks noChangeAspect="1"/>
          </p:cNvPicPr>
          <p:nvPr/>
        </p:nvPicPr>
        <p:blipFill rotWithShape="1">
          <a:blip r:embed="rId4"/>
          <a:srcRect l="37692" r="23612" b="1"/>
          <a:stretch/>
        </p:blipFill>
        <p:spPr>
          <a:xfrm>
            <a:off x="-5597" y="10"/>
            <a:ext cx="4635583" cy="6857990"/>
          </a:xfrm>
          <a:prstGeom prst="rect">
            <a:avLst/>
          </a:prstGeom>
        </p:spPr>
      </p:pic>
      <p:grpSp>
        <p:nvGrpSpPr>
          <p:cNvPr id="13" name="Group 12">
            <a:extLst>
              <a:ext uri="{FF2B5EF4-FFF2-40B4-BE49-F238E27FC236}">
                <a16:creationId xmlns:a16="http://schemas.microsoft.com/office/drawing/2014/main" id="{4466CCD0-FEF9-460D-9FB6-11613A492B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14" name="Rectangle 5">
              <a:extLst>
                <a:ext uri="{FF2B5EF4-FFF2-40B4-BE49-F238E27FC236}">
                  <a16:creationId xmlns:a16="http://schemas.microsoft.com/office/drawing/2014/main" id="{F642B7E9-F9AF-4BC0-B586-E7B0E8E8781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txBody>
            <a:bodyPr/>
            <a:lstStyle/>
            <a:p>
              <a:endParaRPr lang="en-US"/>
            </a:p>
          </p:txBody>
        </p:sp>
        <p:sp>
          <p:nvSpPr>
            <p:cNvPr id="15" name="Freeform 6">
              <a:extLst>
                <a:ext uri="{FF2B5EF4-FFF2-40B4-BE49-F238E27FC236}">
                  <a16:creationId xmlns:a16="http://schemas.microsoft.com/office/drawing/2014/main" id="{16CE5EA6-3C76-4E5C-9257-D6A61A31C5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DD7BCC42-B325-4F92-B500-14A2933DA3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17" name="Rectangle 8">
              <a:extLst>
                <a:ext uri="{FF2B5EF4-FFF2-40B4-BE49-F238E27FC236}">
                  <a16:creationId xmlns:a16="http://schemas.microsoft.com/office/drawing/2014/main" id="{197BF445-29BA-4C54-A1B4-A4390F02250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txBody>
            <a:bodyPr/>
            <a:lstStyle/>
            <a:p>
              <a:endParaRPr lang="en-US"/>
            </a:p>
          </p:txBody>
        </p:sp>
        <p:sp>
          <p:nvSpPr>
            <p:cNvPr id="18" name="Freeform 9">
              <a:extLst>
                <a:ext uri="{FF2B5EF4-FFF2-40B4-BE49-F238E27FC236}">
                  <a16:creationId xmlns:a16="http://schemas.microsoft.com/office/drawing/2014/main" id="{B10C1630-E8C0-489C-8FFB-C9BBAEDE7A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19" name="Freeform 10">
              <a:extLst>
                <a:ext uri="{FF2B5EF4-FFF2-40B4-BE49-F238E27FC236}">
                  <a16:creationId xmlns:a16="http://schemas.microsoft.com/office/drawing/2014/main" id="{B8778BE5-6D1F-4629-A045-8A87E2C756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0" name="Freeform 11">
              <a:extLst>
                <a:ext uri="{FF2B5EF4-FFF2-40B4-BE49-F238E27FC236}">
                  <a16:creationId xmlns:a16="http://schemas.microsoft.com/office/drawing/2014/main" id="{A7885ADB-F1C4-4FF3-93CD-7C9337E87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1" name="Freeform 12">
              <a:extLst>
                <a:ext uri="{FF2B5EF4-FFF2-40B4-BE49-F238E27FC236}">
                  <a16:creationId xmlns:a16="http://schemas.microsoft.com/office/drawing/2014/main" id="{59FC4F71-6E39-414E-9F39-CE1479FF81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2" name="Freeform 13">
              <a:extLst>
                <a:ext uri="{FF2B5EF4-FFF2-40B4-BE49-F238E27FC236}">
                  <a16:creationId xmlns:a16="http://schemas.microsoft.com/office/drawing/2014/main" id="{3FC9614F-1D2C-4CAC-8CE9-32DC7D8636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3" name="Freeform 14">
              <a:extLst>
                <a:ext uri="{FF2B5EF4-FFF2-40B4-BE49-F238E27FC236}">
                  <a16:creationId xmlns:a16="http://schemas.microsoft.com/office/drawing/2014/main" id="{2A872F50-76EA-4A5B-AA68-3CE2E26738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4" name="Freeform 15">
              <a:extLst>
                <a:ext uri="{FF2B5EF4-FFF2-40B4-BE49-F238E27FC236}">
                  <a16:creationId xmlns:a16="http://schemas.microsoft.com/office/drawing/2014/main" id="{CE389546-6A1F-4203-ACD1-BC17DDBFB0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5" name="Freeform 16">
              <a:extLst>
                <a:ext uri="{FF2B5EF4-FFF2-40B4-BE49-F238E27FC236}">
                  <a16:creationId xmlns:a16="http://schemas.microsoft.com/office/drawing/2014/main" id="{1BA89DC9-FE9A-4228-A4BE-D3A37F8656E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6" name="Freeform 17">
              <a:extLst>
                <a:ext uri="{FF2B5EF4-FFF2-40B4-BE49-F238E27FC236}">
                  <a16:creationId xmlns:a16="http://schemas.microsoft.com/office/drawing/2014/main" id="{FA3E79A5-9B81-48B5-B96F-8D55B02FD5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7" name="Freeform 18">
              <a:extLst>
                <a:ext uri="{FF2B5EF4-FFF2-40B4-BE49-F238E27FC236}">
                  <a16:creationId xmlns:a16="http://schemas.microsoft.com/office/drawing/2014/main" id="{A76D4D27-C537-45E4-96DE-C5FD2C9A370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8" name="Freeform 19">
              <a:extLst>
                <a:ext uri="{FF2B5EF4-FFF2-40B4-BE49-F238E27FC236}">
                  <a16:creationId xmlns:a16="http://schemas.microsoft.com/office/drawing/2014/main" id="{C1B158DD-2DCB-42FF-B1FE-3C947FEF02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29" name="Freeform 20">
              <a:extLst>
                <a:ext uri="{FF2B5EF4-FFF2-40B4-BE49-F238E27FC236}">
                  <a16:creationId xmlns:a16="http://schemas.microsoft.com/office/drawing/2014/main" id="{3307DC3E-0C6E-4E70-AFA2-96538CE3CD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0" name="Freeform 21">
              <a:extLst>
                <a:ext uri="{FF2B5EF4-FFF2-40B4-BE49-F238E27FC236}">
                  <a16:creationId xmlns:a16="http://schemas.microsoft.com/office/drawing/2014/main" id="{53A9F721-7EE3-4844-BB91-0B995BAC159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1" name="Freeform 22">
              <a:extLst>
                <a:ext uri="{FF2B5EF4-FFF2-40B4-BE49-F238E27FC236}">
                  <a16:creationId xmlns:a16="http://schemas.microsoft.com/office/drawing/2014/main" id="{8F057800-5B8F-4775-805B-89727A78A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2" name="Freeform 23">
              <a:extLst>
                <a:ext uri="{FF2B5EF4-FFF2-40B4-BE49-F238E27FC236}">
                  <a16:creationId xmlns:a16="http://schemas.microsoft.com/office/drawing/2014/main" id="{FC6DF692-3394-4FDD-92BA-CA0C41EBC3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3" name="Freeform 24">
              <a:extLst>
                <a:ext uri="{FF2B5EF4-FFF2-40B4-BE49-F238E27FC236}">
                  <a16:creationId xmlns:a16="http://schemas.microsoft.com/office/drawing/2014/main" id="{B825CD97-262B-4A33-B1E5-55F0D81F40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4" name="Freeform 25">
              <a:extLst>
                <a:ext uri="{FF2B5EF4-FFF2-40B4-BE49-F238E27FC236}">
                  <a16:creationId xmlns:a16="http://schemas.microsoft.com/office/drawing/2014/main" id="{F00EA2FE-C735-4E1E-B9DC-636C49061F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5" name="Freeform 26">
              <a:extLst>
                <a:ext uri="{FF2B5EF4-FFF2-40B4-BE49-F238E27FC236}">
                  <a16:creationId xmlns:a16="http://schemas.microsoft.com/office/drawing/2014/main" id="{95B50260-0DDF-4260-8DC1-D504B0643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6" name="Freeform 27">
              <a:extLst>
                <a:ext uri="{FF2B5EF4-FFF2-40B4-BE49-F238E27FC236}">
                  <a16:creationId xmlns:a16="http://schemas.microsoft.com/office/drawing/2014/main" id="{BBB491EB-35C1-4159-94B2-A367ADC134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7" name="Freeform 28">
              <a:extLst>
                <a:ext uri="{FF2B5EF4-FFF2-40B4-BE49-F238E27FC236}">
                  <a16:creationId xmlns:a16="http://schemas.microsoft.com/office/drawing/2014/main" id="{7EAA4E1C-EC83-44E0-A4AB-4B0F509A8CC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8" name="Freeform 29">
              <a:extLst>
                <a:ext uri="{FF2B5EF4-FFF2-40B4-BE49-F238E27FC236}">
                  <a16:creationId xmlns:a16="http://schemas.microsoft.com/office/drawing/2014/main" id="{BE561717-C43F-46C1-BBCE-C830DE4A19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39" name="Freeform 30">
              <a:extLst>
                <a:ext uri="{FF2B5EF4-FFF2-40B4-BE49-F238E27FC236}">
                  <a16:creationId xmlns:a16="http://schemas.microsoft.com/office/drawing/2014/main" id="{CC840BC4-F1CE-4A1B-A1DE-BB922689E2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0" name="Freeform 31">
              <a:extLst>
                <a:ext uri="{FF2B5EF4-FFF2-40B4-BE49-F238E27FC236}">
                  <a16:creationId xmlns:a16="http://schemas.microsoft.com/office/drawing/2014/main" id="{03B586C7-6126-46E0-9BEF-522798686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1" name="Freeform 32">
              <a:extLst>
                <a:ext uri="{FF2B5EF4-FFF2-40B4-BE49-F238E27FC236}">
                  <a16:creationId xmlns:a16="http://schemas.microsoft.com/office/drawing/2014/main" id="{45C5C565-0EB6-4E0C-9752-84084CDBB8B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2" name="Rectangle 33">
              <a:extLst>
                <a:ext uri="{FF2B5EF4-FFF2-40B4-BE49-F238E27FC236}">
                  <a16:creationId xmlns:a16="http://schemas.microsoft.com/office/drawing/2014/main" id="{5CABC7BF-500C-4275-9EAA-9563EF43C62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txBody>
            <a:bodyPr/>
            <a:lstStyle/>
            <a:p>
              <a:endParaRPr lang="en-US"/>
            </a:p>
          </p:txBody>
        </p:sp>
        <p:sp>
          <p:nvSpPr>
            <p:cNvPr id="43" name="Freeform 34">
              <a:extLst>
                <a:ext uri="{FF2B5EF4-FFF2-40B4-BE49-F238E27FC236}">
                  <a16:creationId xmlns:a16="http://schemas.microsoft.com/office/drawing/2014/main" id="{C7AA982B-BB49-4311-A724-81AAF8ABC3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4" name="Freeform 35">
              <a:extLst>
                <a:ext uri="{FF2B5EF4-FFF2-40B4-BE49-F238E27FC236}">
                  <a16:creationId xmlns:a16="http://schemas.microsoft.com/office/drawing/2014/main" id="{89D49DD1-C07D-4ADD-BD4A-D6AA725758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5" name="Freeform 36">
              <a:extLst>
                <a:ext uri="{FF2B5EF4-FFF2-40B4-BE49-F238E27FC236}">
                  <a16:creationId xmlns:a16="http://schemas.microsoft.com/office/drawing/2014/main" id="{4359B9DB-1A95-4934-A839-A76774D792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6" name="Freeform 37">
              <a:extLst>
                <a:ext uri="{FF2B5EF4-FFF2-40B4-BE49-F238E27FC236}">
                  <a16:creationId xmlns:a16="http://schemas.microsoft.com/office/drawing/2014/main" id="{2B7EEF08-F28B-48E9-BA1D-E61AC62013E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7" name="Freeform 38">
              <a:extLst>
                <a:ext uri="{FF2B5EF4-FFF2-40B4-BE49-F238E27FC236}">
                  <a16:creationId xmlns:a16="http://schemas.microsoft.com/office/drawing/2014/main" id="{E846B9B0-7D1C-4E1B-9256-7F25E8E887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8" name="Freeform 39">
              <a:extLst>
                <a:ext uri="{FF2B5EF4-FFF2-40B4-BE49-F238E27FC236}">
                  <a16:creationId xmlns:a16="http://schemas.microsoft.com/office/drawing/2014/main" id="{E31B0CE6-7913-4D1C-AC18-2ED44DF92F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49" name="Freeform 40">
              <a:extLst>
                <a:ext uri="{FF2B5EF4-FFF2-40B4-BE49-F238E27FC236}">
                  <a16:creationId xmlns:a16="http://schemas.microsoft.com/office/drawing/2014/main" id="{0F3517CE-D006-4218-9BB0-65269371EF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0" name="Freeform 41">
              <a:extLst>
                <a:ext uri="{FF2B5EF4-FFF2-40B4-BE49-F238E27FC236}">
                  <a16:creationId xmlns:a16="http://schemas.microsoft.com/office/drawing/2014/main" id="{DE7DB798-CAAE-42A3-BDFE-D6AD0E0DA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1" name="Freeform 42">
              <a:extLst>
                <a:ext uri="{FF2B5EF4-FFF2-40B4-BE49-F238E27FC236}">
                  <a16:creationId xmlns:a16="http://schemas.microsoft.com/office/drawing/2014/main" id="{07A53F87-B4E0-4C4E-B913-D336D8993D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2" name="Freeform 43">
              <a:extLst>
                <a:ext uri="{FF2B5EF4-FFF2-40B4-BE49-F238E27FC236}">
                  <a16:creationId xmlns:a16="http://schemas.microsoft.com/office/drawing/2014/main" id="{587D3AD0-B188-4D2E-A497-5180C1F225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3" name="Freeform 44">
              <a:extLst>
                <a:ext uri="{FF2B5EF4-FFF2-40B4-BE49-F238E27FC236}">
                  <a16:creationId xmlns:a16="http://schemas.microsoft.com/office/drawing/2014/main" id="{E8B4429B-56DB-4ED5-8296-1C4EB6AE049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4" name="Rectangle 45">
              <a:extLst>
                <a:ext uri="{FF2B5EF4-FFF2-40B4-BE49-F238E27FC236}">
                  <a16:creationId xmlns:a16="http://schemas.microsoft.com/office/drawing/2014/main" id="{ABBE178E-641F-4008-8760-5134D226AA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txBody>
            <a:bodyPr/>
            <a:lstStyle/>
            <a:p>
              <a:endParaRPr lang="en-US"/>
            </a:p>
          </p:txBody>
        </p:sp>
        <p:sp>
          <p:nvSpPr>
            <p:cNvPr id="55" name="Freeform 46">
              <a:extLst>
                <a:ext uri="{FF2B5EF4-FFF2-40B4-BE49-F238E27FC236}">
                  <a16:creationId xmlns:a16="http://schemas.microsoft.com/office/drawing/2014/main" id="{BB7A09DD-4AE2-4235-BCBA-B52CB79867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6" name="Freeform 47">
              <a:extLst>
                <a:ext uri="{FF2B5EF4-FFF2-40B4-BE49-F238E27FC236}">
                  <a16:creationId xmlns:a16="http://schemas.microsoft.com/office/drawing/2014/main" id="{64DBEF94-3525-4008-AD35-D566A238B9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7" name="Freeform 48">
              <a:extLst>
                <a:ext uri="{FF2B5EF4-FFF2-40B4-BE49-F238E27FC236}">
                  <a16:creationId xmlns:a16="http://schemas.microsoft.com/office/drawing/2014/main" id="{1C0CEBA3-32C8-4D37-BBD0-8863B008E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8" name="Freeform 49">
              <a:extLst>
                <a:ext uri="{FF2B5EF4-FFF2-40B4-BE49-F238E27FC236}">
                  <a16:creationId xmlns:a16="http://schemas.microsoft.com/office/drawing/2014/main" id="{D12DBC8B-AE05-43C6-BF30-3F9CDADE9B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59" name="Freeform 50">
              <a:extLst>
                <a:ext uri="{FF2B5EF4-FFF2-40B4-BE49-F238E27FC236}">
                  <a16:creationId xmlns:a16="http://schemas.microsoft.com/office/drawing/2014/main" id="{47D642DC-B097-481B-8F32-671DE6AB56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0" name="Freeform 51">
              <a:extLst>
                <a:ext uri="{FF2B5EF4-FFF2-40B4-BE49-F238E27FC236}">
                  <a16:creationId xmlns:a16="http://schemas.microsoft.com/office/drawing/2014/main" id="{0D7CD8F4-0787-4106-9E76-FF0AFA0ACE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1" name="Freeform 52">
              <a:extLst>
                <a:ext uri="{FF2B5EF4-FFF2-40B4-BE49-F238E27FC236}">
                  <a16:creationId xmlns:a16="http://schemas.microsoft.com/office/drawing/2014/main" id="{3ED06726-52C5-468C-BEA2-0194993F8A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2" name="Freeform 53">
              <a:extLst>
                <a:ext uri="{FF2B5EF4-FFF2-40B4-BE49-F238E27FC236}">
                  <a16:creationId xmlns:a16="http://schemas.microsoft.com/office/drawing/2014/main" id="{1541CE8F-816C-4189-8522-7AAA7EABD80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3" name="Freeform 54">
              <a:extLst>
                <a:ext uri="{FF2B5EF4-FFF2-40B4-BE49-F238E27FC236}">
                  <a16:creationId xmlns:a16="http://schemas.microsoft.com/office/drawing/2014/main" id="{3D0F8D98-15AC-458C-B872-777F4BBF3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4" name="Freeform 55">
              <a:extLst>
                <a:ext uri="{FF2B5EF4-FFF2-40B4-BE49-F238E27FC236}">
                  <a16:creationId xmlns:a16="http://schemas.microsoft.com/office/drawing/2014/main" id="{C9DE1ACE-C20F-4504-B0A1-5A37CA0D1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5" name="Freeform 56">
              <a:extLst>
                <a:ext uri="{FF2B5EF4-FFF2-40B4-BE49-F238E27FC236}">
                  <a16:creationId xmlns:a16="http://schemas.microsoft.com/office/drawing/2014/main" id="{E4BDEE62-868F-49A1-B97A-DE8EDC86F9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6" name="Freeform 57">
              <a:extLst>
                <a:ext uri="{FF2B5EF4-FFF2-40B4-BE49-F238E27FC236}">
                  <a16:creationId xmlns:a16="http://schemas.microsoft.com/office/drawing/2014/main" id="{B71AB3E3-099B-47DC-AD0D-215F18FD3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67" name="Freeform 58">
              <a:extLst>
                <a:ext uri="{FF2B5EF4-FFF2-40B4-BE49-F238E27FC236}">
                  <a16:creationId xmlns:a16="http://schemas.microsoft.com/office/drawing/2014/main" id="{7D4B7844-C6A2-45AA-9147-C1CEC0CB83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grpSp>
      <p:grpSp>
        <p:nvGrpSpPr>
          <p:cNvPr id="69" name="Group 68">
            <a:extLst>
              <a:ext uri="{FF2B5EF4-FFF2-40B4-BE49-F238E27FC236}">
                <a16:creationId xmlns:a16="http://schemas.microsoft.com/office/drawing/2014/main" id="{176E1971-1C4C-46C8-A821-6376642801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70" name="Freeform 32">
              <a:extLst>
                <a:ext uri="{FF2B5EF4-FFF2-40B4-BE49-F238E27FC236}">
                  <a16:creationId xmlns:a16="http://schemas.microsoft.com/office/drawing/2014/main" id="{35FAC14F-8CA0-40F3-ADE4-31DBF8BD79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1" name="Freeform 33">
              <a:extLst>
                <a:ext uri="{FF2B5EF4-FFF2-40B4-BE49-F238E27FC236}">
                  <a16:creationId xmlns:a16="http://schemas.microsoft.com/office/drawing/2014/main" id="{778F8CB9-0C96-4B66-B943-C5BF1A1B5D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2" name="Freeform 34">
              <a:extLst>
                <a:ext uri="{FF2B5EF4-FFF2-40B4-BE49-F238E27FC236}">
                  <a16:creationId xmlns:a16="http://schemas.microsoft.com/office/drawing/2014/main" id="{DB1C8E93-74F9-42A0-B326-E06DC9C584E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3" name="Freeform 35">
              <a:extLst>
                <a:ext uri="{FF2B5EF4-FFF2-40B4-BE49-F238E27FC236}">
                  <a16:creationId xmlns:a16="http://schemas.microsoft.com/office/drawing/2014/main" id="{EC6EA429-8E16-49E0-82D7-5846CDA76C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4" name="Freeform 36">
              <a:extLst>
                <a:ext uri="{FF2B5EF4-FFF2-40B4-BE49-F238E27FC236}">
                  <a16:creationId xmlns:a16="http://schemas.microsoft.com/office/drawing/2014/main" id="{8F64C508-2357-44C9-93D8-FC81B85AE2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5" name="Freeform 37">
              <a:extLst>
                <a:ext uri="{FF2B5EF4-FFF2-40B4-BE49-F238E27FC236}">
                  <a16:creationId xmlns:a16="http://schemas.microsoft.com/office/drawing/2014/main" id="{82F6F3F7-8F51-41B4-AC2B-699593A1F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6" name="Freeform 38">
              <a:extLst>
                <a:ext uri="{FF2B5EF4-FFF2-40B4-BE49-F238E27FC236}">
                  <a16:creationId xmlns:a16="http://schemas.microsoft.com/office/drawing/2014/main" id="{6F2FC65A-DA31-4602-B324-E53F76BD936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7" name="Freeform 39">
              <a:extLst>
                <a:ext uri="{FF2B5EF4-FFF2-40B4-BE49-F238E27FC236}">
                  <a16:creationId xmlns:a16="http://schemas.microsoft.com/office/drawing/2014/main" id="{0E9B7CF9-E3CC-495E-A513-A8A1C2422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8" name="Freeform 40">
              <a:extLst>
                <a:ext uri="{FF2B5EF4-FFF2-40B4-BE49-F238E27FC236}">
                  <a16:creationId xmlns:a16="http://schemas.microsoft.com/office/drawing/2014/main" id="{35C09477-23EA-4E6A-A8C2-5B447B25E90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txBody>
            <a:bodyPr/>
            <a:lstStyle/>
            <a:p>
              <a:endParaRPr lang="en-US"/>
            </a:p>
          </p:txBody>
        </p:sp>
        <p:sp>
          <p:nvSpPr>
            <p:cNvPr id="79" name="Rectangle 41">
              <a:extLst>
                <a:ext uri="{FF2B5EF4-FFF2-40B4-BE49-F238E27FC236}">
                  <a16:creationId xmlns:a16="http://schemas.microsoft.com/office/drawing/2014/main" id="{80A5D070-0FE6-4F72-8077-E259B2D35AE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txBody>
            <a:bodyPr/>
            <a:lstStyle/>
            <a:p>
              <a:endParaRPr lang="en-US"/>
            </a:p>
          </p:txBody>
        </p:sp>
      </p:grpSp>
    </p:spTree>
    <p:extLst>
      <p:ext uri="{BB962C8B-B14F-4D97-AF65-F5344CB8AC3E}">
        <p14:creationId xmlns:p14="http://schemas.microsoft.com/office/powerpoint/2010/main" val="299348914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8CD52-81F1-F68D-6955-713F6E9249FF}"/>
              </a:ext>
            </a:extLst>
          </p:cNvPr>
          <p:cNvSpPr>
            <a:spLocks noGrp="1"/>
          </p:cNvSpPr>
          <p:nvPr>
            <p:ph type="title"/>
          </p:nvPr>
        </p:nvSpPr>
        <p:spPr/>
        <p:txBody>
          <a:bodyPr/>
          <a:lstStyle/>
          <a:p>
            <a:r>
              <a:rPr lang="en-US" dirty="0"/>
              <a:t>Last Pragmatic Constraint</a:t>
            </a:r>
          </a:p>
        </p:txBody>
      </p:sp>
      <p:sp>
        <p:nvSpPr>
          <p:cNvPr id="3" name="Content Placeholder 2">
            <a:extLst>
              <a:ext uri="{FF2B5EF4-FFF2-40B4-BE49-F238E27FC236}">
                <a16:creationId xmlns:a16="http://schemas.microsoft.com/office/drawing/2014/main" id="{A4E1A251-3E16-46F4-CC49-1E6674263D4B}"/>
              </a:ext>
            </a:extLst>
          </p:cNvPr>
          <p:cNvSpPr>
            <a:spLocks noGrp="1"/>
          </p:cNvSpPr>
          <p:nvPr>
            <p:ph idx="1"/>
          </p:nvPr>
        </p:nvSpPr>
        <p:spPr/>
        <p:txBody>
          <a:bodyPr/>
          <a:lstStyle/>
          <a:p>
            <a:pPr marL="0" indent="0" algn="just">
              <a:lnSpc>
                <a:spcPct val="150000"/>
              </a:lnSpc>
              <a:buNone/>
            </a:pPr>
            <a:r>
              <a:rPr lang="en-GB" sz="2800" b="0" i="0" u="none" strike="noStrike" baseline="0" dirty="0">
                <a:latin typeface="TimesNewRomanPSMT"/>
              </a:rPr>
              <a:t> </a:t>
            </a:r>
            <a:r>
              <a:rPr lang="en-GB" sz="2800" b="1" i="0" u="none" strike="noStrike" baseline="0" dirty="0">
                <a:latin typeface="TimesNewRomanPSMT"/>
              </a:rPr>
              <a:t>4. RELEVEANCE: </a:t>
            </a:r>
            <a:r>
              <a:rPr lang="en-GB" sz="2800" b="0" i="0" u="none" strike="noStrike" baseline="0" dirty="0">
                <a:latin typeface="TimesNewRomanPSMT"/>
              </a:rPr>
              <a:t>prefers interpretations which help to achieve current goals of the conversation, or which settle the questions that have been activated. Accordingly, what is unmarked here makes sense to the goals of the conversation. Any deviations or digressions to address a new topic are special.</a:t>
            </a:r>
            <a:endParaRPr lang="en-US" dirty="0"/>
          </a:p>
        </p:txBody>
      </p:sp>
    </p:spTree>
    <p:extLst>
      <p:ext uri="{BB962C8B-B14F-4D97-AF65-F5344CB8AC3E}">
        <p14:creationId xmlns:p14="http://schemas.microsoft.com/office/powerpoint/2010/main" val="11100426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B565C-4B6C-88E2-232D-7D2145C78B59}"/>
              </a:ext>
            </a:extLst>
          </p:cNvPr>
          <p:cNvSpPr>
            <a:spLocks noGrp="1"/>
          </p:cNvSpPr>
          <p:nvPr>
            <p:ph type="title"/>
          </p:nvPr>
        </p:nvSpPr>
        <p:spPr/>
        <p:txBody>
          <a:bodyPr/>
          <a:lstStyle/>
          <a:p>
            <a:r>
              <a:rPr lang="en-US" b="1" dirty="0"/>
              <a:t>Applications of OT Pragmatics ?</a:t>
            </a:r>
          </a:p>
        </p:txBody>
      </p:sp>
      <p:sp>
        <p:nvSpPr>
          <p:cNvPr id="3" name="Content Placeholder 2">
            <a:extLst>
              <a:ext uri="{FF2B5EF4-FFF2-40B4-BE49-F238E27FC236}">
                <a16:creationId xmlns:a16="http://schemas.microsoft.com/office/drawing/2014/main" id="{DBF5E764-86A1-728A-827F-056AFFEACEA1}"/>
              </a:ext>
            </a:extLst>
          </p:cNvPr>
          <p:cNvSpPr>
            <a:spLocks noGrp="1"/>
          </p:cNvSpPr>
          <p:nvPr>
            <p:ph idx="1"/>
          </p:nvPr>
        </p:nvSpPr>
        <p:spPr/>
        <p:txBody>
          <a:bodyPr>
            <a:normAutofit/>
          </a:bodyPr>
          <a:lstStyle/>
          <a:p>
            <a:pPr marL="0" indent="0">
              <a:buNone/>
            </a:pPr>
            <a:r>
              <a:rPr lang="en-US" b="1" dirty="0"/>
              <a:t>Mono-directional OT</a:t>
            </a:r>
            <a:r>
              <a:rPr lang="en-US" dirty="0"/>
              <a:t>:</a:t>
            </a:r>
          </a:p>
          <a:p>
            <a:pPr>
              <a:buFont typeface="Wingdings" panose="05000000000000000000" pitchFamily="2" charset="2"/>
              <a:buChar char="ü"/>
            </a:pPr>
            <a:r>
              <a:rPr lang="en-US" dirty="0"/>
              <a:t> Strategic Maneuvering: selecting modes of strategic maneuvering.</a:t>
            </a:r>
          </a:p>
          <a:p>
            <a:pPr>
              <a:buFont typeface="Wingdings" panose="05000000000000000000" pitchFamily="2" charset="2"/>
              <a:buChar char="ü"/>
            </a:pPr>
            <a:r>
              <a:rPr lang="en-US" dirty="0"/>
              <a:t> Critical Pragmatics: Selecting the optimal reproduction strategy.</a:t>
            </a:r>
          </a:p>
          <a:p>
            <a:endParaRPr lang="en-US" dirty="0"/>
          </a:p>
          <a:p>
            <a:pPr>
              <a:buFont typeface="Wingdings" panose="05000000000000000000" pitchFamily="2" charset="2"/>
              <a:buChar char="ü"/>
            </a:pPr>
            <a:endParaRPr lang="en-US" dirty="0"/>
          </a:p>
          <a:p>
            <a:pPr marL="0" indent="0">
              <a:buNone/>
            </a:pPr>
            <a:endParaRPr lang="en-US" dirty="0"/>
          </a:p>
        </p:txBody>
      </p:sp>
    </p:spTree>
    <p:extLst>
      <p:ext uri="{BB962C8B-B14F-4D97-AF65-F5344CB8AC3E}">
        <p14:creationId xmlns:p14="http://schemas.microsoft.com/office/powerpoint/2010/main" val="3782497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49DD-4895-99E7-C91E-B828E7DA23BD}"/>
              </a:ext>
            </a:extLst>
          </p:cNvPr>
          <p:cNvSpPr>
            <a:spLocks noGrp="1"/>
          </p:cNvSpPr>
          <p:nvPr>
            <p:ph type="title"/>
          </p:nvPr>
        </p:nvSpPr>
        <p:spPr/>
        <p:txBody>
          <a:bodyPr/>
          <a:lstStyle/>
          <a:p>
            <a:r>
              <a:rPr lang="en-US" b="1" dirty="0"/>
              <a:t>Bidirectional OT</a:t>
            </a:r>
            <a:r>
              <a:rPr lang="en-US" dirty="0"/>
              <a:t>:</a:t>
            </a:r>
          </a:p>
        </p:txBody>
      </p:sp>
      <p:sp>
        <p:nvSpPr>
          <p:cNvPr id="3" name="Content Placeholder 2">
            <a:extLst>
              <a:ext uri="{FF2B5EF4-FFF2-40B4-BE49-F238E27FC236}">
                <a16:creationId xmlns:a16="http://schemas.microsoft.com/office/drawing/2014/main" id="{16442BD6-0153-5394-1FE3-AEB72BBF67A0}"/>
              </a:ext>
            </a:extLst>
          </p:cNvPr>
          <p:cNvSpPr>
            <a:spLocks noGrp="1"/>
          </p:cNvSpPr>
          <p:nvPr>
            <p:ph idx="1"/>
          </p:nvPr>
        </p:nvSpPr>
        <p:spPr/>
        <p:txBody>
          <a:bodyPr/>
          <a:lstStyle/>
          <a:p>
            <a:pPr marL="0" indent="0">
              <a:buNone/>
            </a:pPr>
            <a:endParaRPr lang="en-US" dirty="0"/>
          </a:p>
          <a:p>
            <a:r>
              <a:rPr lang="en-US" dirty="0"/>
              <a:t> pragmatics for propositional attitudes.</a:t>
            </a:r>
          </a:p>
          <a:p>
            <a:r>
              <a:rPr lang="en-US" dirty="0"/>
              <a:t>Disambiguation.</a:t>
            </a:r>
          </a:p>
          <a:p>
            <a:r>
              <a:rPr lang="en-US" dirty="0"/>
              <a:t>Discourse  particles and presupposition.</a:t>
            </a:r>
          </a:p>
          <a:p>
            <a:r>
              <a:rPr lang="en-US" dirty="0"/>
              <a:t>Scalar implicatures and </a:t>
            </a:r>
            <a:r>
              <a:rPr lang="en-US" dirty="0" err="1"/>
              <a:t>exhaustification</a:t>
            </a:r>
            <a:r>
              <a:rPr lang="en-US" dirty="0"/>
              <a:t>. </a:t>
            </a:r>
          </a:p>
          <a:p>
            <a:r>
              <a:rPr lang="en-US" dirty="0"/>
              <a:t>Lexical pragmatics. </a:t>
            </a:r>
          </a:p>
          <a:p>
            <a:endParaRPr lang="en-US" dirty="0"/>
          </a:p>
        </p:txBody>
      </p:sp>
    </p:spTree>
    <p:extLst>
      <p:ext uri="{BB962C8B-B14F-4D97-AF65-F5344CB8AC3E}">
        <p14:creationId xmlns:p14="http://schemas.microsoft.com/office/powerpoint/2010/main" val="138026587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34143F-4C1B-E051-43F8-6E68FEEF569F}"/>
              </a:ext>
            </a:extLst>
          </p:cNvPr>
          <p:cNvSpPr>
            <a:spLocks noGrp="1"/>
          </p:cNvSpPr>
          <p:nvPr>
            <p:ph idx="1"/>
          </p:nvPr>
        </p:nvSpPr>
        <p:spPr/>
        <p:txBody>
          <a:bodyPr>
            <a:normAutofit fontScale="70000" lnSpcReduction="20000"/>
          </a:bodyPr>
          <a:lstStyle/>
          <a:p>
            <a:pPr marL="0" indent="0" algn="ctr">
              <a:buNone/>
            </a:pPr>
            <a:r>
              <a:rPr lang="en-US" sz="11500" b="1" dirty="0"/>
              <a:t>THANKS FOR THE ATTENTIVE LISTENING</a:t>
            </a:r>
          </a:p>
        </p:txBody>
      </p:sp>
    </p:spTree>
    <p:extLst>
      <p:ext uri="{BB962C8B-B14F-4D97-AF65-F5344CB8AC3E}">
        <p14:creationId xmlns:p14="http://schemas.microsoft.com/office/powerpoint/2010/main" val="23569934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E6622-02A2-B344-F34B-21034AEBC04E}"/>
              </a:ext>
            </a:extLst>
          </p:cNvPr>
          <p:cNvSpPr>
            <a:spLocks noGrp="1"/>
          </p:cNvSpPr>
          <p:nvPr>
            <p:ph type="title"/>
          </p:nvPr>
        </p:nvSpPr>
        <p:spPr/>
        <p:txBody>
          <a:bodyPr/>
          <a:lstStyle/>
          <a:p>
            <a:r>
              <a:rPr lang="en-US" b="1" dirty="0"/>
              <a:t>What is OT?</a:t>
            </a:r>
          </a:p>
        </p:txBody>
      </p:sp>
      <p:sp>
        <p:nvSpPr>
          <p:cNvPr id="3" name="Content Placeholder 2">
            <a:extLst>
              <a:ext uri="{FF2B5EF4-FFF2-40B4-BE49-F238E27FC236}">
                <a16:creationId xmlns:a16="http://schemas.microsoft.com/office/drawing/2014/main" id="{37AFBD52-2E22-7B56-27FF-8E13E0D8CE88}"/>
              </a:ext>
            </a:extLst>
          </p:cNvPr>
          <p:cNvSpPr>
            <a:spLocks noGrp="1"/>
          </p:cNvSpPr>
          <p:nvPr>
            <p:ph idx="1"/>
          </p:nvPr>
        </p:nvSpPr>
        <p:spPr/>
        <p:txBody>
          <a:bodyPr>
            <a:normAutofit fontScale="77500" lnSpcReduction="20000"/>
          </a:bodyPr>
          <a:lstStyle/>
          <a:p>
            <a:pPr algn="just">
              <a:buFont typeface="Wingdings" panose="05000000000000000000" pitchFamily="2" charset="2"/>
              <a:buChar char="ü"/>
            </a:pPr>
            <a:r>
              <a:rPr lang="en-US" sz="3200" dirty="0">
                <a:effectLst/>
                <a:latin typeface="Times New Roman" panose="02020603050405020304" pitchFamily="18" charset="0"/>
                <a:ea typeface="Calibri" panose="020F0502020204030204" pitchFamily="34" charset="0"/>
              </a:rPr>
              <a:t>OT is a constraint-based concept whereby linguistic generalizations are analyzed by means of constraints only, neither rules nor transformations.</a:t>
            </a:r>
          </a:p>
          <a:p>
            <a:pPr marL="0" indent="0" algn="just">
              <a:buNone/>
            </a:pPr>
            <a:endParaRPr lang="en-US" sz="3200" dirty="0">
              <a:effectLst/>
              <a:latin typeface="Times New Roman" panose="02020603050405020304" pitchFamily="18" charset="0"/>
              <a:ea typeface="Calibri" panose="020F0502020204030204" pitchFamily="34" charset="0"/>
            </a:endParaRPr>
          </a:p>
          <a:p>
            <a:pPr algn="just">
              <a:buFont typeface="Wingdings" panose="05000000000000000000" pitchFamily="2" charset="2"/>
              <a:buChar char="ü"/>
            </a:pPr>
            <a:r>
              <a:rPr lang="en-US" sz="3200" dirty="0">
                <a:latin typeface="Times New Roman" panose="02020603050405020304" pitchFamily="18" charset="0"/>
              </a:rPr>
              <a:t>The gist of this theory reads as follows: any language consists of a set of competing surface forms out of which one, and only one, is optimal. It becomes optimal when it least violates that language's highly-ranked constraints. </a:t>
            </a:r>
          </a:p>
        </p:txBody>
      </p:sp>
    </p:spTree>
    <p:extLst>
      <p:ext uri="{BB962C8B-B14F-4D97-AF65-F5344CB8AC3E}">
        <p14:creationId xmlns:p14="http://schemas.microsoft.com/office/powerpoint/2010/main" val="188270255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0D36C-3A3F-722C-17E7-F7F39B7261A9}"/>
              </a:ext>
            </a:extLst>
          </p:cNvPr>
          <p:cNvSpPr>
            <a:spLocks noGrp="1"/>
          </p:cNvSpPr>
          <p:nvPr>
            <p:ph type="title"/>
          </p:nvPr>
        </p:nvSpPr>
        <p:spPr/>
        <p:txBody>
          <a:bodyPr/>
          <a:lstStyle/>
          <a:p>
            <a:r>
              <a:rPr lang="en-US" b="1" dirty="0"/>
              <a:t>OT Basic Components </a:t>
            </a:r>
          </a:p>
        </p:txBody>
      </p:sp>
      <p:sp>
        <p:nvSpPr>
          <p:cNvPr id="3" name="Content Placeholder 2">
            <a:extLst>
              <a:ext uri="{FF2B5EF4-FFF2-40B4-BE49-F238E27FC236}">
                <a16:creationId xmlns:a16="http://schemas.microsoft.com/office/drawing/2014/main" id="{2B755A52-8397-4E1B-0F53-84E08061B1B6}"/>
              </a:ext>
            </a:extLst>
          </p:cNvPr>
          <p:cNvSpPr>
            <a:spLocks noGrp="1"/>
          </p:cNvSpPr>
          <p:nvPr>
            <p:ph idx="1"/>
          </p:nvPr>
        </p:nvSpPr>
        <p:spPr/>
        <p:txBody>
          <a:bodyPr>
            <a:normAutofit lnSpcReduction="10000"/>
          </a:bodyPr>
          <a:lstStyle/>
          <a:p>
            <a:pPr marL="0" marR="0" indent="0" algn="just" rtl="0">
              <a:lnSpc>
                <a:spcPct val="150000"/>
              </a:lnSpc>
              <a:spcBef>
                <a:spcPts val="0"/>
              </a:spcBef>
              <a:spcAft>
                <a:spcPts val="0"/>
              </a:spcAft>
              <a:buNone/>
            </a:pPr>
            <a:r>
              <a:rPr lang="en-US" sz="3200" dirty="0">
                <a:effectLst/>
                <a:latin typeface="Times New Roman" panose="02020603050405020304" pitchFamily="18" charset="0"/>
                <a:ea typeface="Calibri" panose="020F0502020204030204" pitchFamily="34" charset="0"/>
                <a:cs typeface="Arial" panose="020B0604020202020204" pitchFamily="34" charset="0"/>
              </a:rPr>
              <a:t>  OT has </a:t>
            </a:r>
            <a:r>
              <a:rPr lang="en-US" sz="3200" b="1" dirty="0">
                <a:effectLst/>
                <a:latin typeface="Times New Roman" panose="02020603050405020304" pitchFamily="18" charset="0"/>
                <a:ea typeface="Calibri" panose="020F0502020204030204" pitchFamily="34" charset="0"/>
                <a:cs typeface="Arial" panose="020B0604020202020204" pitchFamily="34" charset="0"/>
              </a:rPr>
              <a:t>four</a:t>
            </a:r>
            <a:r>
              <a:rPr lang="en-US" sz="3200" dirty="0">
                <a:effectLst/>
                <a:latin typeface="Times New Roman" panose="02020603050405020304" pitchFamily="18" charset="0"/>
                <a:ea typeface="Calibri" panose="020F0502020204030204" pitchFamily="34" charset="0"/>
                <a:cs typeface="Arial" panose="020B0604020202020204" pitchFamily="34" charset="0"/>
              </a:rPr>
              <a:t> basic components:</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0">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Arial" panose="020B0604020202020204" pitchFamily="34" charset="0"/>
              </a:rPr>
              <a:t>Generator (henceforth, GEN).</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0">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Arial" panose="020B0604020202020204" pitchFamily="34" charset="0"/>
              </a:rPr>
              <a:t>Constraint (henceforth, CON).</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0">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Arial" panose="020B0604020202020204" pitchFamily="34" charset="0"/>
              </a:rPr>
              <a:t>Evaluator (henceforth, EVAL).</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0">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Arial" panose="020B0604020202020204" pitchFamily="34" charset="0"/>
              </a:rPr>
              <a:t>Candidates (henceforth, CAN).</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4400" dirty="0"/>
          </a:p>
        </p:txBody>
      </p:sp>
    </p:spTree>
    <p:extLst>
      <p:ext uri="{BB962C8B-B14F-4D97-AF65-F5344CB8AC3E}">
        <p14:creationId xmlns:p14="http://schemas.microsoft.com/office/powerpoint/2010/main" val="823049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A5BA-AFCC-F2BA-87D2-780C1423469D}"/>
              </a:ext>
            </a:extLst>
          </p:cNvPr>
          <p:cNvSpPr>
            <a:spLocks noGrp="1"/>
          </p:cNvSpPr>
          <p:nvPr>
            <p:ph type="title"/>
          </p:nvPr>
        </p:nvSpPr>
        <p:spPr/>
        <p:txBody>
          <a:bodyPr/>
          <a:lstStyle/>
          <a:p>
            <a:r>
              <a:rPr lang="en-US" b="1" dirty="0"/>
              <a:t>Definitions</a:t>
            </a:r>
          </a:p>
        </p:txBody>
      </p:sp>
      <p:sp>
        <p:nvSpPr>
          <p:cNvPr id="3" name="Content Placeholder 2">
            <a:extLst>
              <a:ext uri="{FF2B5EF4-FFF2-40B4-BE49-F238E27FC236}">
                <a16:creationId xmlns:a16="http://schemas.microsoft.com/office/drawing/2014/main" id="{4246A428-CF29-0BC4-A020-EAF58971A7C3}"/>
              </a:ext>
            </a:extLst>
          </p:cNvPr>
          <p:cNvSpPr>
            <a:spLocks noGrp="1"/>
          </p:cNvSpPr>
          <p:nvPr>
            <p:ph idx="1"/>
          </p:nvPr>
        </p:nvSpPr>
        <p:spPr/>
        <p:txBody>
          <a:bodyPr>
            <a:normAutofit/>
          </a:bodyPr>
          <a:lstStyle/>
          <a:p>
            <a:pPr marL="0" marR="0" algn="just" rtl="0">
              <a:lnSpc>
                <a:spcPct val="150000"/>
              </a:lnSpc>
              <a:spcBef>
                <a:spcPts val="0"/>
              </a:spcBef>
              <a:spcAft>
                <a:spcPts val="0"/>
              </a:spcAft>
            </a:pPr>
            <a:r>
              <a:rPr lang="en-US" b="1" dirty="0">
                <a:effectLst/>
                <a:latin typeface="Times New Roman" panose="02020603050405020304" pitchFamily="18" charset="0"/>
                <a:ea typeface="Calibri" panose="020F0502020204030204" pitchFamily="34" charset="0"/>
                <a:cs typeface="Arial" panose="020B0604020202020204" pitchFamily="34" charset="0"/>
              </a:rPr>
              <a:t>GEN</a:t>
            </a:r>
            <a:r>
              <a:rPr lang="en-US" dirty="0">
                <a:effectLst/>
                <a:latin typeface="Times New Roman" panose="02020603050405020304" pitchFamily="18" charset="0"/>
                <a:ea typeface="Calibri" panose="020F0502020204030204" pitchFamily="34" charset="0"/>
                <a:cs typeface="Arial" panose="020B0604020202020204" pitchFamily="34" charset="0"/>
              </a:rPr>
              <a:t>: Given an input representation, GEN provides a set of potential output forms.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dirty="0">
                <a:effectLst/>
                <a:latin typeface="Times New Roman" panose="02020603050405020304" pitchFamily="18" charset="0"/>
                <a:ea typeface="Calibri" panose="020F0502020204030204" pitchFamily="34" charset="0"/>
                <a:cs typeface="Arial" panose="020B0604020202020204" pitchFamily="34" charset="0"/>
              </a:rPr>
              <a:t>EVAL</a:t>
            </a:r>
            <a:r>
              <a:rPr lang="en-US" dirty="0">
                <a:effectLst/>
                <a:latin typeface="Times New Roman" panose="02020603050405020304" pitchFamily="18" charset="0"/>
                <a:ea typeface="Calibri" panose="020F0502020204030204" pitchFamily="34" charset="0"/>
                <a:cs typeface="Arial" panose="020B0604020202020204" pitchFamily="34" charset="0"/>
              </a:rPr>
              <a:t>: Given the candidate set created by GEN, EVAL chooses the most optimal or harmonic output for the given input representation.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just" rtl="0">
              <a:lnSpc>
                <a:spcPct val="150000"/>
              </a:lnSpc>
              <a:spcBef>
                <a:spcPts val="0"/>
              </a:spcBef>
              <a:spcAft>
                <a:spcPts val="0"/>
              </a:spcAft>
            </a:pPr>
            <a:r>
              <a:rPr lang="en-US" b="1" dirty="0">
                <a:effectLst/>
                <a:latin typeface="Times New Roman" panose="02020603050405020304" pitchFamily="18" charset="0"/>
                <a:ea typeface="Calibri" panose="020F0502020204030204" pitchFamily="34" charset="0"/>
                <a:cs typeface="Arial" panose="020B0604020202020204" pitchFamily="34" charset="0"/>
              </a:rPr>
              <a:t>CON</a:t>
            </a:r>
            <a:r>
              <a:rPr lang="en-US" dirty="0">
                <a:effectLst/>
                <a:latin typeface="Times New Roman" panose="02020603050405020304" pitchFamily="18" charset="0"/>
                <a:ea typeface="Calibri" panose="020F0502020204030204" pitchFamily="34" charset="0"/>
                <a:cs typeface="Arial" panose="020B0604020202020204" pitchFamily="34" charset="0"/>
              </a:rPr>
              <a:t>: A language-specific ranking of a universal set of CON is used by EVAL in determining the optimal output form.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gn="just" rtl="0">
              <a:lnSpc>
                <a:spcPct val="150000"/>
              </a:lnSpc>
              <a:spcBef>
                <a:spcPts val="0"/>
              </a:spcBef>
              <a:spcAft>
                <a:spcPts val="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4000" dirty="0"/>
          </a:p>
        </p:txBody>
      </p:sp>
    </p:spTree>
    <p:extLst>
      <p:ext uri="{BB962C8B-B14F-4D97-AF65-F5344CB8AC3E}">
        <p14:creationId xmlns:p14="http://schemas.microsoft.com/office/powerpoint/2010/main" val="410121581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6E6D-89F9-8E09-1DDD-DF9063BDB3DA}"/>
              </a:ext>
            </a:extLst>
          </p:cNvPr>
          <p:cNvSpPr>
            <a:spLocks noGrp="1"/>
          </p:cNvSpPr>
          <p:nvPr>
            <p:ph type="title"/>
          </p:nvPr>
        </p:nvSpPr>
        <p:spPr>
          <a:xfrm>
            <a:off x="793662" y="386930"/>
            <a:ext cx="10066122" cy="1298448"/>
          </a:xfrm>
        </p:spPr>
        <p:txBody>
          <a:bodyPr anchor="b">
            <a:normAutofit/>
          </a:bodyPr>
          <a:lstStyle/>
          <a:p>
            <a:r>
              <a:rPr lang="en-US" sz="4800" b="1"/>
              <a:t>Constraints?</a:t>
            </a:r>
          </a:p>
        </p:txBody>
      </p:sp>
      <p:sp>
        <p:nvSpPr>
          <p:cNvPr id="3" name="Content Placeholder 2">
            <a:extLst>
              <a:ext uri="{FF2B5EF4-FFF2-40B4-BE49-F238E27FC236}">
                <a16:creationId xmlns:a16="http://schemas.microsoft.com/office/drawing/2014/main" id="{E7FE442C-C8C5-CD8D-7FB9-CE8A65FA1B3D}"/>
              </a:ext>
            </a:extLst>
          </p:cNvPr>
          <p:cNvSpPr>
            <a:spLocks noGrp="1"/>
          </p:cNvSpPr>
          <p:nvPr>
            <p:ph idx="1"/>
          </p:nvPr>
        </p:nvSpPr>
        <p:spPr>
          <a:xfrm>
            <a:off x="793661" y="2599509"/>
            <a:ext cx="4530898" cy="3639450"/>
          </a:xfrm>
        </p:spPr>
        <p:txBody>
          <a:bodyPr anchor="ctr">
            <a:normAutofit fontScale="77500" lnSpcReduction="20000"/>
          </a:bodyPr>
          <a:lstStyle/>
          <a:p>
            <a:pPr marL="0" indent="0" algn="just">
              <a:buNone/>
            </a:pPr>
            <a:r>
              <a:rPr lang="en-US" sz="3200" dirty="0">
                <a:effectLst/>
                <a:latin typeface="Times New Roman" panose="02020603050405020304" pitchFamily="18" charset="0"/>
                <a:ea typeface="Calibri" panose="020F0502020204030204" pitchFamily="34" charset="0"/>
              </a:rPr>
              <a:t>A </a:t>
            </a:r>
            <a:r>
              <a:rPr lang="en-US" sz="3200" b="1" dirty="0">
                <a:effectLst/>
                <a:latin typeface="Times New Roman" panose="02020603050405020304" pitchFamily="18" charset="0"/>
                <a:ea typeface="Calibri" panose="020F0502020204030204" pitchFamily="34" charset="0"/>
              </a:rPr>
              <a:t>CON</a:t>
            </a:r>
            <a:r>
              <a:rPr lang="en-US" sz="3200" dirty="0">
                <a:effectLst/>
                <a:latin typeface="Times New Roman" panose="02020603050405020304" pitchFamily="18" charset="0"/>
                <a:ea typeface="Calibri" panose="020F0502020204030204" pitchFamily="34" charset="0"/>
              </a:rPr>
              <a:t> is a criteria-provider: it provides the necessary criteria required to choose among the possible candidates one optimal output. They are universal, violable, and </a:t>
            </a:r>
            <a:r>
              <a:rPr lang="en-US" sz="3200" dirty="0" err="1">
                <a:effectLst/>
                <a:latin typeface="Times New Roman" panose="02020603050405020304" pitchFamily="18" charset="0"/>
                <a:ea typeface="Calibri" panose="020F0502020204030204" pitchFamily="34" charset="0"/>
              </a:rPr>
              <a:t>rankable</a:t>
            </a:r>
            <a:r>
              <a:rPr lang="en-US" sz="3200" dirty="0">
                <a:effectLst/>
                <a:latin typeface="Times New Roman" panose="02020603050405020304" pitchFamily="18" charset="0"/>
                <a:ea typeface="Calibri" panose="020F0502020204030204" pitchFamily="34" charset="0"/>
              </a:rPr>
              <a:t>. They are of two types:</a:t>
            </a:r>
          </a:p>
          <a:p>
            <a:pPr marL="0" indent="0">
              <a:buNone/>
            </a:pPr>
            <a:r>
              <a:rPr lang="en-US" sz="2000" dirty="0">
                <a:effectLst/>
                <a:latin typeface="Times New Roman" panose="02020603050405020304" pitchFamily="18" charset="0"/>
                <a:ea typeface="Calibri" panose="020F0502020204030204" pitchFamily="34" charset="0"/>
              </a:rPr>
              <a:t>  </a:t>
            </a:r>
            <a:endParaRPr lang="en-US" sz="2000" dirty="0"/>
          </a:p>
        </p:txBody>
      </p:sp>
      <p:pic>
        <p:nvPicPr>
          <p:cNvPr id="12" name="Picture 11" descr="A diagram of a diagram&#10;&#10;Description automatically generated with medium confidence">
            <a:extLst>
              <a:ext uri="{FF2B5EF4-FFF2-40B4-BE49-F238E27FC236}">
                <a16:creationId xmlns:a16="http://schemas.microsoft.com/office/drawing/2014/main" id="{B8B77FB6-7A91-5368-77C3-DD97446F1F39}"/>
              </a:ext>
            </a:extLst>
          </p:cNvPr>
          <p:cNvPicPr>
            <a:picLocks noChangeAspect="1"/>
          </p:cNvPicPr>
          <p:nvPr/>
        </p:nvPicPr>
        <p:blipFill>
          <a:blip r:embed="rId2"/>
          <a:stretch>
            <a:fillRect/>
          </a:stretch>
        </p:blipFill>
        <p:spPr>
          <a:xfrm>
            <a:off x="5911532" y="3047370"/>
            <a:ext cx="5150277" cy="2588013"/>
          </a:xfrm>
          <a:prstGeom prst="rect">
            <a:avLst/>
          </a:prstGeom>
        </p:spPr>
      </p:pic>
    </p:spTree>
    <p:extLst>
      <p:ext uri="{BB962C8B-B14F-4D97-AF65-F5344CB8AC3E}">
        <p14:creationId xmlns:p14="http://schemas.microsoft.com/office/powerpoint/2010/main" val="19086472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5FF81-1344-CF78-FD3D-55BFC6701484}"/>
              </a:ext>
            </a:extLst>
          </p:cNvPr>
          <p:cNvSpPr>
            <a:spLocks noGrp="1"/>
          </p:cNvSpPr>
          <p:nvPr>
            <p:ph type="title"/>
          </p:nvPr>
        </p:nvSpPr>
        <p:spPr/>
        <p:txBody>
          <a:bodyPr/>
          <a:lstStyle/>
          <a:p>
            <a:r>
              <a:rPr lang="en-US" b="1" dirty="0"/>
              <a:t>OT Pragmatics</a:t>
            </a:r>
          </a:p>
        </p:txBody>
      </p:sp>
      <p:sp>
        <p:nvSpPr>
          <p:cNvPr id="3" name="Content Placeholder 2">
            <a:extLst>
              <a:ext uri="{FF2B5EF4-FFF2-40B4-BE49-F238E27FC236}">
                <a16:creationId xmlns:a16="http://schemas.microsoft.com/office/drawing/2014/main" id="{379A7538-6783-CE37-EC47-A32D1757DA44}"/>
              </a:ext>
            </a:extLst>
          </p:cNvPr>
          <p:cNvSpPr>
            <a:spLocks noGrp="1"/>
          </p:cNvSpPr>
          <p:nvPr>
            <p:ph idx="1"/>
          </p:nvPr>
        </p:nvSpPr>
        <p:spPr/>
        <p:txBody>
          <a:bodyPr>
            <a:normAutofit fontScale="85000" lnSpcReduction="10000"/>
          </a:bodyPr>
          <a:lstStyle/>
          <a:p>
            <a:pPr marL="0" indent="0" algn="just">
              <a:buNone/>
            </a:pPr>
            <a:r>
              <a:rPr lang="en-US" sz="1800" dirty="0">
                <a:latin typeface="TimesNewRomanPSMT"/>
              </a:rPr>
              <a:t> </a:t>
            </a:r>
            <a:r>
              <a:rPr lang="en-US" sz="3200" dirty="0">
                <a:latin typeface="TimesNewRomanPSMT"/>
              </a:rPr>
              <a:t>It</a:t>
            </a:r>
            <a:r>
              <a:rPr lang="en-GB" sz="3200" b="0" i="0" u="none" strike="noStrike" baseline="0" dirty="0">
                <a:latin typeface="TimesNewRomanPSMT"/>
              </a:rPr>
              <a:t> is an application of the integrated approach to the domain of Gricean </a:t>
            </a:r>
            <a:r>
              <a:rPr lang="en-US" sz="3200" b="0" i="0" u="none" strike="noStrike" baseline="0" dirty="0">
                <a:latin typeface="TimesNewRomanPSMT"/>
              </a:rPr>
              <a:t>pragmatics.</a:t>
            </a:r>
            <a:r>
              <a:rPr lang="en-GB" sz="3200" b="0" i="0" u="none" strike="noStrike" baseline="0" dirty="0">
                <a:latin typeface="TimesNewRomanPSMT"/>
              </a:rPr>
              <a:t> This has to do with the normative character that is attributed to the Gricean setting. </a:t>
            </a:r>
            <a:r>
              <a:rPr lang="en-GB" sz="3200" b="1" i="0" u="none" strike="noStrike" baseline="0" dirty="0">
                <a:latin typeface="TimesNewRomanPSMT"/>
              </a:rPr>
              <a:t>Speakers</a:t>
            </a:r>
            <a:r>
              <a:rPr lang="en-GB" sz="3200" b="0" i="0" u="none" strike="noStrike" baseline="0" dirty="0">
                <a:latin typeface="TimesNewRomanPSMT"/>
              </a:rPr>
              <a:t>, as Grice puts it, must </a:t>
            </a:r>
          </a:p>
          <a:p>
            <a:pPr marL="0" indent="0" algn="l">
              <a:buNone/>
            </a:pPr>
            <a:endParaRPr lang="en-GB" sz="3200" b="0" i="0" u="none" strike="noStrike" baseline="0" dirty="0">
              <a:latin typeface="TimesNewRomanPSMT"/>
            </a:endParaRPr>
          </a:p>
          <a:p>
            <a:pPr marL="0" indent="0" algn="ctr">
              <a:buNone/>
            </a:pPr>
            <a:r>
              <a:rPr lang="en-GB" b="0" i="1" u="none" strike="noStrike" baseline="0" dirty="0">
                <a:latin typeface="Times New Roman" panose="02020603050405020304" pitchFamily="18" charset="0"/>
              </a:rPr>
              <a:t>                        make their contribution such as is required, at the stage at which it occurs, by the accepted purpose or direction of the talk exchange in which (they) are </a:t>
            </a:r>
            <a:r>
              <a:rPr lang="en-US" b="0" i="1" u="none" strike="noStrike" baseline="0" dirty="0">
                <a:latin typeface="Times New Roman" panose="02020603050405020304" pitchFamily="18" charset="0"/>
              </a:rPr>
              <a:t>engaged.</a:t>
            </a:r>
            <a:endParaRPr lang="en-US" sz="4000" dirty="0"/>
          </a:p>
        </p:txBody>
      </p:sp>
    </p:spTree>
    <p:extLst>
      <p:ext uri="{BB962C8B-B14F-4D97-AF65-F5344CB8AC3E}">
        <p14:creationId xmlns:p14="http://schemas.microsoft.com/office/powerpoint/2010/main" val="4593011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EFC1C-8937-3C25-BAD8-7A2316B55AF6}"/>
              </a:ext>
            </a:extLst>
          </p:cNvPr>
          <p:cNvSpPr>
            <a:spLocks noGrp="1"/>
          </p:cNvSpPr>
          <p:nvPr>
            <p:ph type="title"/>
          </p:nvPr>
        </p:nvSpPr>
        <p:spPr/>
        <p:txBody>
          <a:bodyPr/>
          <a:lstStyle/>
          <a:p>
            <a:r>
              <a:rPr lang="en-US" b="1" dirty="0"/>
              <a:t>However?</a:t>
            </a:r>
          </a:p>
        </p:txBody>
      </p:sp>
      <p:sp>
        <p:nvSpPr>
          <p:cNvPr id="3" name="Content Placeholder 2">
            <a:extLst>
              <a:ext uri="{FF2B5EF4-FFF2-40B4-BE49-F238E27FC236}">
                <a16:creationId xmlns:a16="http://schemas.microsoft.com/office/drawing/2014/main" id="{745C463B-88AF-DE26-126E-9D7ABE20DA60}"/>
              </a:ext>
            </a:extLst>
          </p:cNvPr>
          <p:cNvSpPr>
            <a:spLocks noGrp="1"/>
          </p:cNvSpPr>
          <p:nvPr>
            <p:ph idx="1"/>
          </p:nvPr>
        </p:nvSpPr>
        <p:spPr/>
        <p:txBody>
          <a:bodyPr>
            <a:normAutofit fontScale="85000" lnSpcReduction="20000"/>
          </a:bodyPr>
          <a:lstStyle/>
          <a:p>
            <a:pPr marL="0" indent="0" algn="just">
              <a:buNone/>
            </a:pPr>
            <a:r>
              <a:rPr lang="en-GB" sz="3600" b="0" i="0" u="none" strike="noStrike" baseline="0" dirty="0">
                <a:latin typeface="TimesNewRomanPSMT"/>
              </a:rPr>
              <a:t>There is a philosophical gap between Gricean pragmatics as a normative theory and OT as a scientific, explanatory theory of natural language. Thus, t</a:t>
            </a:r>
            <a:r>
              <a:rPr lang="en-GB" sz="3600" dirty="0">
                <a:latin typeface="TimesNewRomanPSMT"/>
              </a:rPr>
              <a:t>he naturalistic stance taken by OT pragmatics is one characteristic that brings it close to Relevance Theory, whose basic principle is: "every utterance conveys the information that it is relevant enough for it to be worth the </a:t>
            </a:r>
            <a:r>
              <a:rPr lang="en-GB" sz="3600" b="1" dirty="0">
                <a:latin typeface="TimesNewRomanPSMT"/>
              </a:rPr>
              <a:t>addressee's effort </a:t>
            </a:r>
            <a:r>
              <a:rPr lang="en-GB" sz="3600" dirty="0">
                <a:latin typeface="TimesNewRomanPSMT"/>
              </a:rPr>
              <a:t>to process it"</a:t>
            </a:r>
            <a:endParaRPr lang="en-US" sz="3600" dirty="0">
              <a:latin typeface="TimesNewRomanPSMT"/>
            </a:endParaRPr>
          </a:p>
        </p:txBody>
      </p:sp>
    </p:spTree>
    <p:extLst>
      <p:ext uri="{BB962C8B-B14F-4D97-AF65-F5344CB8AC3E}">
        <p14:creationId xmlns:p14="http://schemas.microsoft.com/office/powerpoint/2010/main" val="3655806367"/>
      </p:ext>
    </p:extLst>
  </p:cSld>
  <p:clrMapOvr>
    <a:masterClrMapping/>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B24-6DF1-4D81-71A4-EF30336D5D8E}"/>
              </a:ext>
            </a:extLst>
          </p:cNvPr>
          <p:cNvSpPr>
            <a:spLocks noGrp="1"/>
          </p:cNvSpPr>
          <p:nvPr>
            <p:ph type="title"/>
          </p:nvPr>
        </p:nvSpPr>
        <p:spPr/>
        <p:txBody>
          <a:bodyPr/>
          <a:lstStyle/>
          <a:p>
            <a:r>
              <a:rPr lang="en-US" b="1" dirty="0"/>
              <a:t>Whom to focus on? Speaker or Hearer? </a:t>
            </a:r>
          </a:p>
        </p:txBody>
      </p:sp>
      <p:sp>
        <p:nvSpPr>
          <p:cNvPr id="3" name="Content Placeholder 2">
            <a:extLst>
              <a:ext uri="{FF2B5EF4-FFF2-40B4-BE49-F238E27FC236}">
                <a16:creationId xmlns:a16="http://schemas.microsoft.com/office/drawing/2014/main" id="{1CF4CABE-C957-7D9E-BF66-040138F6ED1E}"/>
              </a:ext>
            </a:extLst>
          </p:cNvPr>
          <p:cNvSpPr>
            <a:spLocks noGrp="1"/>
          </p:cNvSpPr>
          <p:nvPr>
            <p:ph idx="1"/>
          </p:nvPr>
        </p:nvSpPr>
        <p:spPr/>
        <p:txBody>
          <a:bodyPr>
            <a:normAutofit fontScale="92500" lnSpcReduction="20000"/>
          </a:bodyPr>
          <a:lstStyle/>
          <a:p>
            <a:pPr algn="just"/>
            <a:r>
              <a:rPr lang="en-US" dirty="0"/>
              <a:t>In an answer to this question, another approach emerges: Neo-Gricean systems which posit </a:t>
            </a:r>
            <a:r>
              <a:rPr lang="en-US" b="1" dirty="0"/>
              <a:t>two </a:t>
            </a:r>
            <a:r>
              <a:rPr lang="en-US" sz="2800" b="0" i="0" u="none" strike="noStrike" baseline="0" dirty="0">
                <a:latin typeface="TimesNewRomanPSMT"/>
              </a:rPr>
              <a:t>opposing optimization principles </a:t>
            </a:r>
            <a:r>
              <a:rPr lang="en-US" sz="2800" b="1" i="0" u="none" strike="noStrike" baseline="0" dirty="0">
                <a:latin typeface="TimesNewRomanPSMT"/>
              </a:rPr>
              <a:t>focusing n both</a:t>
            </a:r>
            <a:r>
              <a:rPr lang="en-US" dirty="0">
                <a:latin typeface="TimesNewRomanPSMT"/>
              </a:rPr>
              <a:t>:</a:t>
            </a:r>
            <a:endParaRPr lang="en-US" sz="2800" b="0" i="0" u="none" strike="noStrike" baseline="0" dirty="0">
              <a:latin typeface="TimesNewRomanPSMT"/>
            </a:endParaRPr>
          </a:p>
          <a:p>
            <a:pPr algn="just"/>
            <a:r>
              <a:rPr lang="en-GB" sz="2800" b="0" i="0" u="none" strike="noStrike" baseline="0" dirty="0">
                <a:latin typeface="TimesNewRomanPSMT"/>
              </a:rPr>
              <a:t>the </a:t>
            </a:r>
            <a:r>
              <a:rPr lang="en-GB" sz="2800" b="1" i="0" u="none" strike="noStrike" baseline="0" dirty="0">
                <a:latin typeface="TimesNewRomanPSMT"/>
              </a:rPr>
              <a:t>Q- and the I-principle </a:t>
            </a:r>
            <a:r>
              <a:rPr lang="en-GB" sz="2800" b="0" i="0" u="none" strike="noStrike" baseline="0" dirty="0">
                <a:latin typeface="TimesNewRomanPSMT"/>
              </a:rPr>
              <a:t>by two simultaneous optimization directions (the speaker and the hearer direction) and so obtain a </a:t>
            </a:r>
            <a:r>
              <a:rPr lang="en-GB" sz="2800" b="1" i="0" u="none" strike="noStrike" baseline="0" dirty="0">
                <a:latin typeface="TimesNewRomanPSMT"/>
              </a:rPr>
              <a:t>bidirectional OT pragmatics</a:t>
            </a:r>
            <a:r>
              <a:rPr lang="en-GB" sz="2800" i="0" u="none" strike="noStrike" baseline="0" dirty="0">
                <a:latin typeface="TimesNewRomanPSMT"/>
              </a:rPr>
              <a:t>. </a:t>
            </a:r>
          </a:p>
          <a:p>
            <a:pPr algn="just"/>
            <a:r>
              <a:rPr lang="en-GB" sz="2800" b="0" i="0" u="none" strike="noStrike" baseline="0" dirty="0">
                <a:latin typeface="TimesNewRomanPSMT"/>
              </a:rPr>
              <a:t>The first is oriented to the </a:t>
            </a:r>
            <a:r>
              <a:rPr lang="en-GB" sz="2800" b="0" i="0" u="sng" strike="noStrike" baseline="0" dirty="0">
                <a:latin typeface="TimesNewRomanPSMT"/>
              </a:rPr>
              <a:t>interests of the hearer </a:t>
            </a:r>
            <a:r>
              <a:rPr lang="en-GB" sz="2800" i="0" u="sng" strike="noStrike" baseline="0" dirty="0">
                <a:latin typeface="TimesNewRomanPSMT"/>
              </a:rPr>
              <a:t>and looks for optimal interpretations</a:t>
            </a:r>
            <a:r>
              <a:rPr lang="en-GB" sz="2800" b="0" i="0" u="none" strike="noStrike" baseline="0" dirty="0">
                <a:latin typeface="TimesNewRomanPSMT"/>
              </a:rPr>
              <a:t>; the second is oriented to the.</a:t>
            </a:r>
            <a:r>
              <a:rPr lang="en-GB" u="sng" dirty="0">
                <a:latin typeface="TimesNewRomanPSMT"/>
              </a:rPr>
              <a:t> interests of the speaker and looks for expressive optimization.</a:t>
            </a:r>
            <a:endParaRPr lang="en-US" b="1" dirty="0"/>
          </a:p>
        </p:txBody>
      </p:sp>
    </p:spTree>
    <p:extLst>
      <p:ext uri="{BB962C8B-B14F-4D97-AF65-F5344CB8AC3E}">
        <p14:creationId xmlns:p14="http://schemas.microsoft.com/office/powerpoint/2010/main" val="10627198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6D117-F234-9618-6AB8-A31AD8CA546D}"/>
              </a:ext>
            </a:extLst>
          </p:cNvPr>
          <p:cNvSpPr>
            <a:spLocks noGrp="1"/>
          </p:cNvSpPr>
          <p:nvPr>
            <p:ph type="title"/>
          </p:nvPr>
        </p:nvSpPr>
        <p:spPr/>
        <p:txBody>
          <a:bodyPr/>
          <a:lstStyle/>
          <a:p>
            <a:r>
              <a:rPr lang="en-US" b="1" dirty="0"/>
              <a:t>Pragmatic Constraints? </a:t>
            </a:r>
            <a:r>
              <a:rPr lang="en-US" b="0" i="0" u="none" strike="noStrike" baseline="0" dirty="0">
                <a:latin typeface="TimesNewRomanPSMT"/>
              </a:rPr>
              <a:t>A </a:t>
            </a:r>
            <a:r>
              <a:rPr lang="en-GB" b="0" i="0" u="none" strike="noStrike" baseline="0" dirty="0">
                <a:latin typeface="TimesNewRomanPSMT"/>
              </a:rPr>
              <a:t>definition of what is marked in interpretation.</a:t>
            </a:r>
            <a:endParaRPr lang="en-US" b="1" dirty="0"/>
          </a:p>
        </p:txBody>
      </p:sp>
      <p:sp>
        <p:nvSpPr>
          <p:cNvPr id="3" name="Content Placeholder 2">
            <a:extLst>
              <a:ext uri="{FF2B5EF4-FFF2-40B4-BE49-F238E27FC236}">
                <a16:creationId xmlns:a16="http://schemas.microsoft.com/office/drawing/2014/main" id="{89BF22B9-7FA4-90A2-B2E9-DE95898C809F}"/>
              </a:ext>
            </a:extLst>
          </p:cNvPr>
          <p:cNvSpPr>
            <a:spLocks noGrp="1"/>
          </p:cNvSpPr>
          <p:nvPr>
            <p:ph idx="1"/>
          </p:nvPr>
        </p:nvSpPr>
        <p:spPr/>
        <p:txBody>
          <a:bodyPr>
            <a:normAutofit fontScale="92500" lnSpcReduction="20000"/>
          </a:bodyPr>
          <a:lstStyle/>
          <a:p>
            <a:pPr marL="0" indent="0" algn="l">
              <a:buNone/>
            </a:pPr>
            <a:r>
              <a:rPr lang="en-US" sz="2800" b="0" i="0" u="none" strike="noStrike" baseline="0" dirty="0">
                <a:latin typeface="TimesNewRomanPSMT"/>
              </a:rPr>
              <a:t> </a:t>
            </a:r>
          </a:p>
          <a:p>
            <a:pPr marL="514350" indent="-514350" algn="just">
              <a:buAutoNum type="arabicPeriod"/>
            </a:pPr>
            <a:r>
              <a:rPr lang="en-GB" sz="2800" b="1" i="0" u="none" strike="noStrike" baseline="0" dirty="0">
                <a:latin typeface="TimesNewRomanPS-BoldMT"/>
              </a:rPr>
              <a:t>FAITH</a:t>
            </a:r>
            <a:r>
              <a:rPr lang="en-GB" sz="2800" b="0" i="0" u="none" strike="noStrike" baseline="0" dirty="0">
                <a:latin typeface="TimesNewRomanPSMT"/>
              </a:rPr>
              <a:t>: What is marked according to FAITH are any deviations from what is overtly given in the utterance.</a:t>
            </a:r>
          </a:p>
          <a:p>
            <a:pPr marL="0" indent="0" algn="just">
              <a:buNone/>
            </a:pPr>
            <a:r>
              <a:rPr lang="en-GB" sz="2800" b="1" i="0" u="none" strike="noStrike" baseline="0" dirty="0">
                <a:latin typeface="TimesNewRomanPSMT"/>
              </a:rPr>
              <a:t>2. </a:t>
            </a:r>
            <a:r>
              <a:rPr lang="en-GB" sz="2800" b="1" i="0" u="none" strike="noStrike" baseline="0" dirty="0">
                <a:latin typeface="TimesNewRomanPS-BoldMT"/>
              </a:rPr>
              <a:t>PLAUSIBLE</a:t>
            </a:r>
            <a:r>
              <a:rPr lang="en-GB" sz="2800" b="0" i="0" u="none" strike="noStrike" baseline="0" dirty="0">
                <a:latin typeface="TimesNewRomanPSMT"/>
              </a:rPr>
              <a:t>: An interpretation is bad if there is a more plausible</a:t>
            </a:r>
          </a:p>
          <a:p>
            <a:pPr marL="0" indent="0" algn="just">
              <a:buNone/>
            </a:pPr>
            <a:r>
              <a:rPr lang="en-GB" sz="2800" b="0" i="0" u="none" strike="noStrike" baseline="0" dirty="0">
                <a:latin typeface="TimesNewRomanPSMT"/>
              </a:rPr>
              <a:t>interpretation that is otherwise equally good.</a:t>
            </a:r>
          </a:p>
          <a:p>
            <a:pPr marL="0" indent="0" algn="just">
              <a:buNone/>
            </a:pPr>
            <a:r>
              <a:rPr lang="en-GB" b="1" dirty="0">
                <a:latin typeface="TimesNewRomanPSMT"/>
              </a:rPr>
              <a:t>3. NEW: </a:t>
            </a:r>
            <a:r>
              <a:rPr lang="en-GB" sz="2800" b="0" i="0" u="none" strike="noStrike" baseline="0" dirty="0">
                <a:latin typeface="TimesNewRomanPSMT"/>
              </a:rPr>
              <a:t>Old referents are preferred over connected referents which are </a:t>
            </a:r>
            <a:r>
              <a:rPr lang="en-US" sz="2800" b="0" i="0" u="none" strike="noStrike" baseline="0" dirty="0">
                <a:latin typeface="TimesNewRomanPSMT"/>
              </a:rPr>
              <a:t>preferred over new referents.</a:t>
            </a:r>
            <a:endParaRPr lang="en-US" dirty="0"/>
          </a:p>
        </p:txBody>
      </p:sp>
    </p:spTree>
    <p:extLst>
      <p:ext uri="{BB962C8B-B14F-4D97-AF65-F5344CB8AC3E}">
        <p14:creationId xmlns:p14="http://schemas.microsoft.com/office/powerpoint/2010/main" val="2326907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167</TotalTime>
  <Words>648</Words>
  <Application>Microsoft Office PowerPoint</Application>
  <PresentationFormat>Widescreen</PresentationFormat>
  <Paragraphs>50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Times New Roman</vt:lpstr>
      <vt:lpstr>TimesNewRomanPS-BoldMT</vt:lpstr>
      <vt:lpstr>TimesNewRomanPSMT</vt:lpstr>
      <vt:lpstr>Tw Cen MT</vt:lpstr>
      <vt:lpstr>Wingdings</vt:lpstr>
      <vt:lpstr>Circuit</vt:lpstr>
      <vt:lpstr>Optimality Theoretic Pragmatics</vt:lpstr>
      <vt:lpstr>What is OT?</vt:lpstr>
      <vt:lpstr>OT Basic Components </vt:lpstr>
      <vt:lpstr>Definitions</vt:lpstr>
      <vt:lpstr>Constraints?</vt:lpstr>
      <vt:lpstr>OT Pragmatics</vt:lpstr>
      <vt:lpstr>However?</vt:lpstr>
      <vt:lpstr>Whom to focus on? Speaker or Hearer? </vt:lpstr>
      <vt:lpstr>Pragmatic Constraints? A definition of what is marked in interpretation.</vt:lpstr>
      <vt:lpstr>Last Pragmatic Constraint</vt:lpstr>
      <vt:lpstr>Applications of OT Pragmatics ?</vt:lpstr>
      <vt:lpstr>Bidirectional OT: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Optimality Theoretic Pragmatics</dc:title>
  <dc:creator>Ramia Mirza</dc:creator>
  <cp:lastModifiedBy>hp</cp:lastModifiedBy>
  <cp:revision>7</cp:revision>
  <dcterms:created xsi:type="dcterms:W3CDTF">2023-10-17T20:12:42Z</dcterms:created>
  <dcterms:modified xsi:type="dcterms:W3CDTF">2023-10-24T15:24:55Z</dcterms:modified>
</cp:coreProperties>
</file>