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sldIdLst>
    <p:sldId id="256" r:id="rId2"/>
    <p:sldId id="278" r:id="rId3"/>
    <p:sldId id="282" r:id="rId4"/>
    <p:sldId id="283" r:id="rId5"/>
    <p:sldId id="284" r:id="rId6"/>
    <p:sldId id="277" r:id="rId7"/>
    <p:sldId id="276" r:id="rId8"/>
    <p:sldId id="259" r:id="rId9"/>
    <p:sldId id="279" r:id="rId10"/>
    <p:sldId id="280" r:id="rId11"/>
    <p:sldId id="285" r:id="rId12"/>
    <p:sldId id="286" r:id="rId13"/>
    <p:sldId id="287"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2929"/>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190511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296460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5BB828-5C0C-436F-A5A6-3D27BCBED5C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53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360361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5BB828-5C0C-436F-A5A6-3D27BCBED5C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184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416136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141756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230936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351600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9C4B3-B1FA-4E14-BAC8-2343C81B7056}"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327943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25278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9C4B3-B1FA-4E14-BAC8-2343C81B7056}"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414251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9C4B3-B1FA-4E14-BAC8-2343C81B7056}"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234330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9C4B3-B1FA-4E14-BAC8-2343C81B7056}"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11303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222733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39C4B3-B1FA-4E14-BAC8-2343C81B7056}"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E5BB828-5C0C-436F-A5A6-3D27BCBED5C5}" type="slidenum">
              <a:rPr lang="en-US" smtClean="0"/>
              <a:t>‹#›</a:t>
            </a:fld>
            <a:endParaRPr lang="en-US"/>
          </a:p>
        </p:txBody>
      </p:sp>
    </p:spTree>
    <p:extLst>
      <p:ext uri="{BB962C8B-B14F-4D97-AF65-F5344CB8AC3E}">
        <p14:creationId xmlns:p14="http://schemas.microsoft.com/office/powerpoint/2010/main" val="11169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39C4B3-B1FA-4E14-BAC8-2343C81B7056}" type="datetimeFigureOut">
              <a:rPr lang="en-US" smtClean="0"/>
              <a:t>10/24/2023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E5BB828-5C0C-436F-A5A6-3D27BCBED5C5}" type="slidenum">
              <a:rPr lang="en-US" smtClean="0"/>
              <a:t>‹#›</a:t>
            </a:fld>
            <a:endParaRPr lang="en-US"/>
          </a:p>
        </p:txBody>
      </p:sp>
    </p:spTree>
    <p:extLst>
      <p:ext uri="{BB962C8B-B14F-4D97-AF65-F5344CB8AC3E}">
        <p14:creationId xmlns:p14="http://schemas.microsoft.com/office/powerpoint/2010/main" val="3906760689"/>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56232" y="205596"/>
            <a:ext cx="8641080" cy="1179576"/>
          </a:xfrm>
        </p:spPr>
        <p:txBody>
          <a:bodyPr>
            <a:noAutofit/>
          </a:bodyPr>
          <a:lstStyle/>
          <a:p>
            <a:r>
              <a:rPr lang="en-US" sz="3600" b="1" dirty="0">
                <a:solidFill>
                  <a:srgbClr val="C00000"/>
                </a:solidFill>
                <a:latin typeface="Arial Black" panose="020B0A04020102020204" pitchFamily="34" charset="0"/>
              </a:rPr>
              <a:t>Interdisciplinarity in Translation:</a:t>
            </a:r>
            <a:br>
              <a:rPr lang="en-US" sz="3600" b="1" dirty="0">
                <a:solidFill>
                  <a:srgbClr val="C00000"/>
                </a:solidFill>
                <a:latin typeface="Arial Black" panose="020B0A04020102020204" pitchFamily="34" charset="0"/>
              </a:rPr>
            </a:br>
            <a:r>
              <a:rPr lang="en-US" sz="3600" b="1" dirty="0">
                <a:solidFill>
                  <a:srgbClr val="C00000"/>
                </a:solidFill>
                <a:latin typeface="Arial Black" panose="020B0A04020102020204" pitchFamily="34" charset="0"/>
              </a:rPr>
              <a:t>Broadening the Horizons</a:t>
            </a:r>
          </a:p>
        </p:txBody>
      </p:sp>
      <p:sp>
        <p:nvSpPr>
          <p:cNvPr id="7" name="Subtitle 2"/>
          <p:cNvSpPr>
            <a:spLocks noGrp="1"/>
          </p:cNvSpPr>
          <p:nvPr>
            <p:ph type="subTitle" idx="1"/>
          </p:nvPr>
        </p:nvSpPr>
        <p:spPr>
          <a:xfrm>
            <a:off x="4032504" y="5836947"/>
            <a:ext cx="4590287" cy="609573"/>
          </a:xfrm>
        </p:spPr>
        <p:txBody>
          <a:bodyPr>
            <a:noAutofit/>
          </a:bodyPr>
          <a:lstStyle/>
          <a:p>
            <a:r>
              <a:rPr lang="en-US" b="1" dirty="0">
                <a:solidFill>
                  <a:schemeClr val="tx1"/>
                </a:solidFill>
                <a:latin typeface="Arial Black" panose="020B0A04020102020204" pitchFamily="34" charset="0"/>
                <a:ea typeface="+mj-ea"/>
                <a:cs typeface="+mj-cs"/>
              </a:rPr>
              <a:t>Asst. Prof. Dr. Khalida H. Tisgam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455" y="1539083"/>
            <a:ext cx="6287377" cy="4143953"/>
          </a:xfrm>
          <a:prstGeom prst="rect">
            <a:avLst/>
          </a:prstGeom>
        </p:spPr>
      </p:pic>
    </p:spTree>
    <p:extLst>
      <p:ext uri="{BB962C8B-B14F-4D97-AF65-F5344CB8AC3E}">
        <p14:creationId xmlns:p14="http://schemas.microsoft.com/office/powerpoint/2010/main" val="403223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7056" y="814599"/>
            <a:ext cx="4510591" cy="5837927"/>
          </a:xfrm>
        </p:spPr>
      </p:pic>
    </p:spTree>
    <p:extLst>
      <p:ext uri="{BB962C8B-B14F-4D97-AF65-F5344CB8AC3E}">
        <p14:creationId xmlns:p14="http://schemas.microsoft.com/office/powerpoint/2010/main" val="329003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publication of </a:t>
            </a:r>
            <a:r>
              <a:rPr lang="en-US" b="1" dirty="0"/>
              <a:t>Mona Baker</a:t>
            </a:r>
            <a:r>
              <a:rPr lang="en-US" dirty="0"/>
              <a:t>’s seminal article in 1993 has put corpus-based translation studies on centre stage.</a:t>
            </a:r>
          </a:p>
          <a:p>
            <a:endParaRPr lang="en-US" u="sng" dirty="0"/>
          </a:p>
          <a:p>
            <a:pPr algn="just"/>
            <a:r>
              <a:rPr lang="en-US" dirty="0"/>
              <a:t>Corpora of translated texts have been employed by translation researchers to systematically describe the translated product at different points in the translation process (e.g., prior to and following the (self-) revision stage).</a:t>
            </a:r>
          </a:p>
          <a:p>
            <a:endParaRPr lang="en-US" dirty="0"/>
          </a:p>
        </p:txBody>
      </p:sp>
    </p:spTree>
    <p:extLst>
      <p:ext uri="{BB962C8B-B14F-4D97-AF65-F5344CB8AC3E}">
        <p14:creationId xmlns:p14="http://schemas.microsoft.com/office/powerpoint/2010/main" val="22638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75506"/>
          </a:xfrm>
        </p:spPr>
        <p:txBody>
          <a:bodyPr/>
          <a:lstStyle/>
          <a:p>
            <a:r>
              <a:rPr lang="en-US" b="1" dirty="0">
                <a:solidFill>
                  <a:srgbClr val="C00000"/>
                </a:solidFill>
              </a:rPr>
              <a:t>Corpus linguistics in Translation</a:t>
            </a:r>
          </a:p>
        </p:txBody>
      </p:sp>
      <p:sp>
        <p:nvSpPr>
          <p:cNvPr id="3" name="Content Placeholder 2"/>
          <p:cNvSpPr>
            <a:spLocks noGrp="1"/>
          </p:cNvSpPr>
          <p:nvPr>
            <p:ph idx="1"/>
          </p:nvPr>
        </p:nvSpPr>
        <p:spPr>
          <a:xfrm>
            <a:off x="2589212" y="2133600"/>
            <a:ext cx="8915400" cy="3142488"/>
          </a:xfrm>
        </p:spPr>
        <p:txBody>
          <a:bodyPr>
            <a:normAutofit/>
          </a:bodyPr>
          <a:lstStyle/>
          <a:p>
            <a:r>
              <a:rPr lang="en-US" dirty="0"/>
              <a:t>It provides a method for description of language use in translation.</a:t>
            </a:r>
          </a:p>
          <a:p>
            <a:r>
              <a:rPr lang="en-US" dirty="0"/>
              <a:t>It enables translation scholars to uncover the nature of translated text as a mediated communicative event.</a:t>
            </a:r>
          </a:p>
          <a:p>
            <a:r>
              <a:rPr lang="en-US" dirty="0"/>
              <a:t>It analyzes the translated and non translated texts.</a:t>
            </a:r>
          </a:p>
          <a:p>
            <a:r>
              <a:rPr lang="en-US" dirty="0"/>
              <a:t>It tells the similarities and differences of translated and non translated texts.</a:t>
            </a:r>
          </a:p>
          <a:p>
            <a:r>
              <a:rPr lang="en-US" dirty="0"/>
              <a:t>It reveals the effect of the original language on the target language.</a:t>
            </a:r>
          </a:p>
          <a:p>
            <a:pPr marL="0" indent="0">
              <a:buNone/>
            </a:pPr>
            <a:br>
              <a:rPr lang="en-US" dirty="0"/>
            </a:br>
            <a:endParaRPr lang="en-US" dirty="0"/>
          </a:p>
        </p:txBody>
      </p:sp>
    </p:spTree>
    <p:extLst>
      <p:ext uri="{BB962C8B-B14F-4D97-AF65-F5344CB8AC3E}">
        <p14:creationId xmlns:p14="http://schemas.microsoft.com/office/powerpoint/2010/main" val="345567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use of corpora is not limited to identifying, </a:t>
            </a:r>
            <a:r>
              <a:rPr lang="en-US" dirty="0" err="1"/>
              <a:t>quantifing</a:t>
            </a:r>
            <a:r>
              <a:rPr lang="en-US" dirty="0"/>
              <a:t> and analyzing keywords.</a:t>
            </a:r>
          </a:p>
          <a:p>
            <a:r>
              <a:rPr lang="en-US" dirty="0"/>
              <a:t>It also reveals collocational co-</a:t>
            </a:r>
            <a:r>
              <a:rPr lang="en-US" dirty="0" err="1"/>
              <a:t>occurences</a:t>
            </a:r>
            <a:r>
              <a:rPr lang="en-US" dirty="0"/>
              <a:t>.</a:t>
            </a:r>
          </a:p>
          <a:p>
            <a:endParaRPr lang="en-US" dirty="0"/>
          </a:p>
          <a:p>
            <a:r>
              <a:rPr lang="en-US" b="1" dirty="0"/>
              <a:t>Shed</a:t>
            </a:r>
            <a:r>
              <a:rPr lang="en-US" dirty="0"/>
              <a:t> light</a:t>
            </a:r>
            <a:r>
              <a:rPr lang="ar-IQ" dirty="0"/>
              <a:t> يلقي الضوء </a:t>
            </a:r>
            <a:endParaRPr lang="en-US" dirty="0"/>
          </a:p>
          <a:p>
            <a:r>
              <a:rPr lang="en-US" b="1" dirty="0"/>
              <a:t>Shed</a:t>
            </a:r>
            <a:r>
              <a:rPr lang="en-US" dirty="0"/>
              <a:t> tears  </a:t>
            </a:r>
            <a:r>
              <a:rPr lang="ar-IQ" dirty="0"/>
              <a:t>يذرف الدموع</a:t>
            </a:r>
          </a:p>
          <a:p>
            <a:r>
              <a:rPr lang="en-US" b="1" dirty="0"/>
              <a:t>Shed</a:t>
            </a:r>
            <a:r>
              <a:rPr lang="en-US" dirty="0"/>
              <a:t> blood </a:t>
            </a:r>
            <a:r>
              <a:rPr lang="ar-IQ" dirty="0"/>
              <a:t>يريق الدماء</a:t>
            </a:r>
            <a:endParaRPr lang="en-US" dirty="0"/>
          </a:p>
          <a:p>
            <a:r>
              <a:rPr lang="en-US" b="1" dirty="0"/>
              <a:t>Shed</a:t>
            </a:r>
            <a:r>
              <a:rPr lang="en-US" dirty="0"/>
              <a:t> pounds</a:t>
            </a:r>
            <a:r>
              <a:rPr lang="ar-IQ" dirty="0"/>
              <a:t>  ينقص وزنه </a:t>
            </a:r>
            <a:endParaRPr lang="en-US" dirty="0"/>
          </a:p>
          <a:p>
            <a:r>
              <a:rPr lang="en-US" b="1" dirty="0"/>
              <a:t>Shed</a:t>
            </a:r>
            <a:r>
              <a:rPr lang="en-US" dirty="0"/>
              <a:t> skin</a:t>
            </a:r>
            <a:r>
              <a:rPr lang="ar-IQ" dirty="0"/>
              <a:t> ينزع جلده (الأفعى) </a:t>
            </a:r>
          </a:p>
          <a:p>
            <a:endParaRPr lang="en-US" dirty="0"/>
          </a:p>
          <a:p>
            <a:endParaRPr lang="en-US" dirty="0"/>
          </a:p>
        </p:txBody>
      </p:sp>
    </p:spTree>
    <p:extLst>
      <p:ext uri="{BB962C8B-B14F-4D97-AF65-F5344CB8AC3E}">
        <p14:creationId xmlns:p14="http://schemas.microsoft.com/office/powerpoint/2010/main" val="305578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90033"/>
                </a:solidFill>
                <a:latin typeface="Arial Black" panose="020B0A04020102020204" pitchFamily="34" charset="0"/>
              </a:rPr>
              <a:t>Conclusion</a:t>
            </a:r>
            <a:endParaRPr lang="en-US" dirty="0"/>
          </a:p>
        </p:txBody>
      </p:sp>
      <p:sp>
        <p:nvSpPr>
          <p:cNvPr id="3" name="Content Placeholder 2"/>
          <p:cNvSpPr>
            <a:spLocks noGrp="1"/>
          </p:cNvSpPr>
          <p:nvPr>
            <p:ph idx="1"/>
          </p:nvPr>
        </p:nvSpPr>
        <p:spPr/>
        <p:txBody>
          <a:bodyPr>
            <a:normAutofit/>
          </a:bodyPr>
          <a:lstStyle/>
          <a:p>
            <a:r>
              <a:rPr lang="en-US" dirty="0"/>
              <a:t>The interaction between translation studies and other disciplines is fruitful on theoretical, methodological as well as practical levels.</a:t>
            </a:r>
          </a:p>
          <a:p>
            <a:r>
              <a:rPr lang="en-US" dirty="0"/>
              <a:t>By borrowing ideas and concepts from other disciplines, translation scholars were able to gain great insights into additional translational phenomena, and the field experienced another boom.</a:t>
            </a:r>
          </a:p>
          <a:p>
            <a:r>
              <a:rPr lang="en-US" dirty="0"/>
              <a:t>Only through </a:t>
            </a:r>
            <a:r>
              <a:rPr lang="en-US" dirty="0">
                <a:cs typeface="Times New Roman" panose="02020603050405020304" pitchFamily="18" charset="0"/>
              </a:rPr>
              <a:t>Interdisciplinary </a:t>
            </a:r>
            <a:r>
              <a:rPr lang="en-US" dirty="0"/>
              <a:t>we can move beyond the confines of the original-translation binary and conceive Translation Studies as an ever-widening and inclusive space that thrives on dialogues and border crossings.</a:t>
            </a:r>
          </a:p>
          <a:p>
            <a:endParaRPr lang="en-US" dirty="0"/>
          </a:p>
        </p:txBody>
      </p:sp>
    </p:spTree>
    <p:extLst>
      <p:ext uri="{BB962C8B-B14F-4D97-AF65-F5344CB8AC3E}">
        <p14:creationId xmlns:p14="http://schemas.microsoft.com/office/powerpoint/2010/main" val="314756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426208"/>
            <a:ext cx="7167436" cy="1944624"/>
          </a:xfrm>
        </p:spPr>
        <p:txBody>
          <a:bodyPr>
            <a:normAutofit/>
          </a:bodyPr>
          <a:lstStyle/>
          <a:p>
            <a:pPr algn="just"/>
            <a:r>
              <a:rPr lang="en-US" sz="2400" dirty="0">
                <a:latin typeface="+mj-lt"/>
              </a:rPr>
              <a:t>What do translation studies, linguistics, psychology, neuroscience, cognitive science, reading and writing research and language technology have in common? </a:t>
            </a:r>
          </a:p>
          <a:p>
            <a:endParaRPr lang="en-US" u="sng"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7680" y="706406"/>
            <a:ext cx="3546348" cy="12881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022" y="4802453"/>
            <a:ext cx="2643815" cy="2013202"/>
          </a:xfrm>
          <a:prstGeom prst="rect">
            <a:avLst/>
          </a:prstGeom>
        </p:spPr>
      </p:pic>
    </p:spTree>
    <p:extLst>
      <p:ext uri="{BB962C8B-B14F-4D97-AF65-F5344CB8AC3E}">
        <p14:creationId xmlns:p14="http://schemas.microsoft.com/office/powerpoint/2010/main" val="339083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21226"/>
          </a:xfrm>
        </p:spPr>
        <p:txBody>
          <a:bodyPr/>
          <a:lstStyle/>
          <a:p>
            <a:r>
              <a:rPr lang="en-US" b="1" dirty="0">
                <a:solidFill>
                  <a:srgbClr val="990033"/>
                </a:solidFill>
              </a:rPr>
              <a:t>Translation: the state of the art</a:t>
            </a:r>
          </a:p>
        </p:txBody>
      </p:sp>
      <p:sp>
        <p:nvSpPr>
          <p:cNvPr id="3" name="Content Placeholder 2"/>
          <p:cNvSpPr>
            <a:spLocks noGrp="1"/>
          </p:cNvSpPr>
          <p:nvPr>
            <p:ph idx="1"/>
          </p:nvPr>
        </p:nvSpPr>
        <p:spPr>
          <a:xfrm>
            <a:off x="2431253" y="1813560"/>
            <a:ext cx="9014524" cy="2109216"/>
          </a:xfrm>
        </p:spPr>
        <p:txBody>
          <a:bodyPr>
            <a:normAutofit/>
          </a:bodyPr>
          <a:lstStyle/>
          <a:p>
            <a:pPr algn="just"/>
            <a:r>
              <a:rPr lang="en-US" dirty="0">
                <a:solidFill>
                  <a:schemeClr val="tx1"/>
                </a:solidFill>
                <a:latin typeface="+mj-lt"/>
              </a:rPr>
              <a:t>Translation is a specific manifestation of linguistic behavior, or, as Coffin (1982) has put it: “Translation: An Exceptional Form of Language Use.”</a:t>
            </a:r>
          </a:p>
          <a:p>
            <a:pPr lvl="0" algn="just"/>
            <a:r>
              <a:rPr lang="en-US" dirty="0">
                <a:solidFill>
                  <a:schemeClr val="tx1"/>
                </a:solidFill>
              </a:rPr>
              <a:t>Today the word translation is used in varied senses by sociologists, culture critics, philosophers, and linguists who often speak about translation in connection with globalisation and resistance.</a:t>
            </a:r>
            <a:endParaRPr lang="en-US" dirty="0">
              <a:solidFill>
                <a:schemeClr val="tx1"/>
              </a:solidFill>
              <a:latin typeface="+mj-lt"/>
              <a:cs typeface="Times New Roman" panose="02020603050405020304" pitchFamily="18" charset="0"/>
            </a:endParaRPr>
          </a:p>
          <a:p>
            <a:pPr algn="just"/>
            <a:endParaRPr lang="en-US" dirty="0">
              <a:solidFill>
                <a:schemeClr val="tx1"/>
              </a:solidFill>
              <a:latin typeface="+mj-lt"/>
            </a:endParaRPr>
          </a:p>
        </p:txBody>
      </p:sp>
    </p:spTree>
    <p:extLst>
      <p:ext uri="{BB962C8B-B14F-4D97-AF65-F5344CB8AC3E}">
        <p14:creationId xmlns:p14="http://schemas.microsoft.com/office/powerpoint/2010/main" val="42381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cs typeface="Times New Roman" panose="02020603050405020304" pitchFamily="18" charset="0"/>
              </a:rPr>
              <a:t>                         </a:t>
            </a:r>
            <a:endParaRPr lang="en-US" b="1" dirty="0">
              <a:solidFill>
                <a:srgbClr val="C00000"/>
              </a:solidFill>
            </a:endParaRPr>
          </a:p>
        </p:txBody>
      </p:sp>
      <p:sp>
        <p:nvSpPr>
          <p:cNvPr id="3" name="Content Placeholder 2"/>
          <p:cNvSpPr>
            <a:spLocks noGrp="1"/>
          </p:cNvSpPr>
          <p:nvPr>
            <p:ph idx="1"/>
          </p:nvPr>
        </p:nvSpPr>
        <p:spPr>
          <a:xfrm>
            <a:off x="2589212" y="2133600"/>
            <a:ext cx="7880668" cy="1459992"/>
          </a:xfrm>
        </p:spPr>
        <p:txBody>
          <a:bodyPr>
            <a:normAutofit lnSpcReduction="10000"/>
          </a:bodyPr>
          <a:lstStyle/>
          <a:p>
            <a:pPr algn="just"/>
            <a:r>
              <a:rPr lang="en-US" dirty="0">
                <a:solidFill>
                  <a:schemeClr val="tx1"/>
                </a:solidFill>
              </a:rPr>
              <a:t>As studies in semiotics suggest that borders tend to be more multiple and permeable than traditionally conceived, translation scholars therefore attempted to erase the borders </a:t>
            </a:r>
            <a:r>
              <a:rPr lang="en-US" dirty="0"/>
              <a:t>between disciplines </a:t>
            </a:r>
            <a:r>
              <a:rPr lang="en-US" dirty="0">
                <a:solidFill>
                  <a:schemeClr val="tx1"/>
                </a:solidFill>
              </a:rPr>
              <a:t>and rethink translation as an ongoing process of every communication.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608" y="4153662"/>
            <a:ext cx="4775200" cy="2686050"/>
          </a:xfrm>
          <a:prstGeom prst="rect">
            <a:avLst/>
          </a:prstGeom>
        </p:spPr>
      </p:pic>
    </p:spTree>
    <p:extLst>
      <p:ext uri="{BB962C8B-B14F-4D97-AF65-F5344CB8AC3E}">
        <p14:creationId xmlns:p14="http://schemas.microsoft.com/office/powerpoint/2010/main" val="258701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2968" y="867425"/>
            <a:ext cx="3732507" cy="5410185"/>
          </a:xfrm>
        </p:spPr>
      </p:pic>
    </p:spTree>
    <p:extLst>
      <p:ext uri="{BB962C8B-B14F-4D97-AF65-F5344CB8AC3E}">
        <p14:creationId xmlns:p14="http://schemas.microsoft.com/office/powerpoint/2010/main" val="289147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000" dirty="0"/>
              <a:t>Interdisciplinarity has played a significant role in establishing close relations with different disciplines. The greatest development is the “emergence of new perspectives, each seeking to establish a new ‘paradigm’ in translation studies” (Munday, 2012, p. 26). </a:t>
            </a:r>
          </a:p>
          <a:p>
            <a:pPr algn="just"/>
            <a:r>
              <a:rPr lang="en-US" sz="2000" dirty="0"/>
              <a:t>The diversity and multiplicity of interdisciplinary approaches has set the scene for the central role of translators as “agents who work in the space of the relations between languages and cultures” (Pym, 1998, p. 57).</a:t>
            </a:r>
          </a:p>
          <a:p>
            <a:pPr algn="just"/>
            <a:endParaRPr lang="en-US" sz="2000" dirty="0"/>
          </a:p>
        </p:txBody>
      </p:sp>
      <p:sp>
        <p:nvSpPr>
          <p:cNvPr id="5" name="Rectangle 4"/>
          <p:cNvSpPr/>
          <p:nvPr/>
        </p:nvSpPr>
        <p:spPr>
          <a:xfrm>
            <a:off x="2927540" y="1179576"/>
            <a:ext cx="4780851" cy="707886"/>
          </a:xfrm>
          <a:prstGeom prst="rect">
            <a:avLst/>
          </a:prstGeom>
        </p:spPr>
        <p:txBody>
          <a:bodyPr wrap="square">
            <a:spAutoFit/>
          </a:bodyPr>
          <a:lstStyle/>
          <a:p>
            <a:r>
              <a:rPr lang="en-US" sz="4000" b="1" dirty="0">
                <a:solidFill>
                  <a:srgbClr val="990033"/>
                </a:solidFill>
              </a:rPr>
              <a:t>Interdisciplinarity</a:t>
            </a:r>
            <a:endParaRPr lang="en-US" sz="4000" dirty="0"/>
          </a:p>
        </p:txBody>
      </p:sp>
    </p:spTree>
    <p:extLst>
      <p:ext uri="{BB962C8B-B14F-4D97-AF65-F5344CB8AC3E}">
        <p14:creationId xmlns:p14="http://schemas.microsoft.com/office/powerpoint/2010/main" val="199231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Interdisciplinarity has established close relations between translation studies and different disciplines such as philosophy, linguistics, anthropology, cultural studies, history, sociology, computer science, psychology and pragmatics. </a:t>
            </a:r>
          </a:p>
        </p:txBody>
      </p:sp>
    </p:spTree>
    <p:extLst>
      <p:ext uri="{BB962C8B-B14F-4D97-AF65-F5344CB8AC3E}">
        <p14:creationId xmlns:p14="http://schemas.microsoft.com/office/powerpoint/2010/main" val="313453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113" y="2484818"/>
            <a:ext cx="6137461" cy="2078038"/>
          </a:xfrm>
        </p:spPr>
      </p:pic>
    </p:spTree>
    <p:extLst>
      <p:ext uri="{BB962C8B-B14F-4D97-AF65-F5344CB8AC3E}">
        <p14:creationId xmlns:p14="http://schemas.microsoft.com/office/powerpoint/2010/main" val="223752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892808"/>
            <a:ext cx="8456740" cy="4018414"/>
          </a:xfrm>
        </p:spPr>
        <p:txBody>
          <a:bodyPr/>
          <a:lstStyle/>
          <a:p>
            <a:pPr algn="just"/>
            <a:r>
              <a:rPr lang="en-US" dirty="0"/>
              <a:t>Translation scholars are heavily drawn on the very broad domain of linguistics as they both concerned with the major function of transferring meaning and enhancing communication and interaction.</a:t>
            </a:r>
          </a:p>
          <a:p>
            <a:pPr algn="just"/>
            <a:endParaRPr lang="en-US" dirty="0"/>
          </a:p>
          <a:p>
            <a:pPr algn="just"/>
            <a:endParaRPr lang="en-US" u="sng" dirty="0"/>
          </a:p>
          <a:p>
            <a:pPr algn="just"/>
            <a:endParaRPr lang="en-US" u="sng" dirty="0"/>
          </a:p>
          <a:p>
            <a:pPr algn="just"/>
            <a:endParaRPr lang="en-US" u="sng" dirty="0"/>
          </a:p>
        </p:txBody>
      </p:sp>
    </p:spTree>
    <p:extLst>
      <p:ext uri="{BB962C8B-B14F-4D97-AF65-F5344CB8AC3E}">
        <p14:creationId xmlns:p14="http://schemas.microsoft.com/office/powerpoint/2010/main" val="246105692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1362</TotalTime>
  <Words>554</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Century Gothic</vt:lpstr>
      <vt:lpstr>Wingdings 3</vt:lpstr>
      <vt:lpstr>Wisp</vt:lpstr>
      <vt:lpstr>Interdisciplinarity in Translation: Broadening the Horizons</vt:lpstr>
      <vt:lpstr>PowerPoint Presentation</vt:lpstr>
      <vt:lpstr>Translation: the state of the art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Corpus linguistics in Translation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52</cp:revision>
  <dcterms:created xsi:type="dcterms:W3CDTF">2023-10-13T20:28:20Z</dcterms:created>
  <dcterms:modified xsi:type="dcterms:W3CDTF">2023-10-24T15:24:08Z</dcterms:modified>
</cp:coreProperties>
</file>