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 d="100"/>
          <a:sy n="31" d="100"/>
        </p:scale>
        <p:origin x="8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74900" y="2387600"/>
            <a:ext cx="19621500" cy="4876800"/>
          </a:xfrm>
          <a:prstGeom prst="rect">
            <a:avLst/>
          </a:prstGeom>
        </p:spPr>
        <p:txBody>
          <a:bodyPr anchor="b"/>
          <a:lstStyle>
            <a:lvl1pPr algn="ctr"/>
          </a:lstStyle>
          <a:p>
            <a:r>
              <a:t>Title Text</a:t>
            </a:r>
          </a:p>
        </p:txBody>
      </p:sp>
      <p:sp>
        <p:nvSpPr>
          <p:cNvPr id="12" name="Body Level One…"/>
          <p:cNvSpPr txBox="1">
            <a:spLocks noGrp="1"/>
          </p:cNvSpPr>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r>
              <a:t>“Type a quote here.”</a:t>
            </a:r>
          </a:p>
        </p:txBody>
      </p:sp>
      <p:sp>
        <p:nvSpPr>
          <p:cNvPr id="94" name="–Johnny Appleseed"/>
          <p:cNvSpPr txBox="1">
            <a:spLocks noGrp="1"/>
          </p:cNvSpPr>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1816100"/>
            <a:ext cx="24384000" cy="1608893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2273300" y="-3352800"/>
            <a:ext cx="19850100" cy="12946560"/>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2374900" y="9080500"/>
            <a:ext cx="19621500" cy="1905000"/>
          </a:xfrm>
          <a:prstGeom prst="rect">
            <a:avLst/>
          </a:prstGeom>
        </p:spPr>
        <p:txBody>
          <a:bodyPr anchor="b"/>
          <a:lstStyle>
            <a:lvl1pPr algn="ctr"/>
          </a:lstStyle>
          <a:p>
            <a:r>
              <a:t>Title Text</a:t>
            </a:r>
          </a:p>
        </p:txBody>
      </p:sp>
      <p:sp>
        <p:nvSpPr>
          <p:cNvPr id="22" name="Body Level One…"/>
          <p:cNvSpPr txBox="1">
            <a:spLocks noGrp="1"/>
          </p:cNvSpPr>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374900" y="5143500"/>
            <a:ext cx="19621500" cy="3429000"/>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10998200" y="1930400"/>
            <a:ext cx="15167286" cy="100076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816100" y="1943100"/>
            <a:ext cx="10502900" cy="5626100"/>
          </a:xfrm>
          <a:prstGeom prst="rect">
            <a:avLst/>
          </a:prstGeom>
        </p:spPr>
        <p:txBody>
          <a:bodyPr anchor="b"/>
          <a:lstStyle>
            <a:lvl1pPr algn="ctr">
              <a:defRPr sz="9400"/>
            </a:lvl1pPr>
          </a:lstStyle>
          <a:p>
            <a:r>
              <a:t>Title Text</a:t>
            </a:r>
          </a:p>
        </p:txBody>
      </p:sp>
      <p:sp>
        <p:nvSpPr>
          <p:cNvPr id="40" name="Body Level One…"/>
          <p:cNvSpPr txBox="1">
            <a:spLocks noGrp="1"/>
          </p:cNvSpPr>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57" name="Body Level One…"/>
          <p:cNvSpPr txBox="1">
            <a:spLocks noGrp="1"/>
          </p:cNvSpPr>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endParaRPr/>
          </a:p>
        </p:txBody>
      </p:sp>
      <p:sp>
        <p:nvSpPr>
          <p:cNvPr id="84" name="Image"/>
          <p:cNvSpPr>
            <a:spLocks noGrp="1"/>
          </p:cNvSpPr>
          <p:nvPr>
            <p:ph type="pic" idx="22"/>
          </p:nvPr>
        </p:nvSpPr>
        <p:spPr>
          <a:xfrm>
            <a:off x="13111577" y="4381521"/>
            <a:ext cx="9977826" cy="15152734"/>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23"/>
          </p:nvPr>
        </p:nvSpPr>
        <p:spPr>
          <a:xfrm>
            <a:off x="-139700" y="-25400"/>
            <a:ext cx="17310482" cy="12984978"/>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object 2"/>
          <p:cNvSpPr txBox="1"/>
          <p:nvPr/>
        </p:nvSpPr>
        <p:spPr>
          <a:xfrm>
            <a:off x="4289662" y="4393593"/>
            <a:ext cx="15804676" cy="639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spcBef>
                <a:spcPts val="100"/>
              </a:spcBef>
              <a:defRPr sz="5800" b="1" spc="-36">
                <a:latin typeface="Arial"/>
                <a:ea typeface="Arial"/>
                <a:cs typeface="Arial"/>
                <a:sym typeface="Arial"/>
              </a:defRPr>
            </a:pPr>
            <a:r>
              <a:t>Interdisciplinary</a:t>
            </a:r>
            <a:r>
              <a:rPr spc="-235"/>
              <a:t> </a:t>
            </a:r>
            <a:r>
              <a:t>Innovation</a:t>
            </a:r>
            <a:r>
              <a:rPr spc="-235"/>
              <a:t> </a:t>
            </a:r>
            <a:r>
              <a:rPr spc="0"/>
              <a:t>in</a:t>
            </a:r>
            <a:r>
              <a:rPr spc="-217"/>
              <a:t> </a:t>
            </a:r>
            <a:r>
              <a:rPr spc="-72"/>
              <a:t>Linguistic</a:t>
            </a:r>
            <a:r>
              <a:rPr spc="-235"/>
              <a:t> </a:t>
            </a:r>
            <a:r>
              <a:t>Studies</a:t>
            </a:r>
          </a:p>
          <a:p>
            <a:pPr>
              <a:spcBef>
                <a:spcPts val="1200"/>
              </a:spcBef>
              <a:defRPr sz="4200">
                <a:latin typeface="Arial"/>
                <a:ea typeface="Arial"/>
                <a:cs typeface="Arial"/>
                <a:sym typeface="Arial"/>
              </a:defRPr>
            </a:pPr>
            <a:endParaRPr/>
          </a:p>
          <a:p>
            <a:pPr marR="30136" indent="31115">
              <a:lnSpc>
                <a:spcPct val="118300"/>
              </a:lnSpc>
              <a:defRPr sz="4800" b="1">
                <a:latin typeface="Arial"/>
                <a:ea typeface="Arial"/>
                <a:cs typeface="Arial"/>
                <a:sym typeface="Arial"/>
              </a:defRPr>
            </a:pPr>
            <a:r>
              <a:t>Critical</a:t>
            </a:r>
            <a:r>
              <a:rPr spc="-120"/>
              <a:t> </a:t>
            </a:r>
            <a:r>
              <a:rPr spc="-60"/>
              <a:t>Stylistics</a:t>
            </a:r>
            <a:r>
              <a:rPr spc="-104"/>
              <a:t> </a:t>
            </a:r>
            <a:r>
              <a:t>vs.</a:t>
            </a:r>
            <a:r>
              <a:rPr spc="-104"/>
              <a:t> </a:t>
            </a:r>
            <a:r>
              <a:t>Critical</a:t>
            </a:r>
            <a:r>
              <a:rPr spc="-104"/>
              <a:t> </a:t>
            </a:r>
            <a:r>
              <a:t>Discourse</a:t>
            </a:r>
            <a:r>
              <a:rPr spc="-104"/>
              <a:t> </a:t>
            </a:r>
            <a:r>
              <a:rPr spc="-90"/>
              <a:t>Analysis </a:t>
            </a:r>
            <a:r>
              <a:t>Harir Aamer </a:t>
            </a:r>
            <a:r>
              <a:rPr spc="-30"/>
              <a:t>Ahmed</a:t>
            </a:r>
          </a:p>
          <a:p>
            <a:pPr marR="1054763" indent="1454657">
              <a:lnSpc>
                <a:spcPct val="112000"/>
              </a:lnSpc>
              <a:defRPr sz="4800">
                <a:latin typeface="Arial"/>
                <a:ea typeface="Arial"/>
                <a:cs typeface="Arial"/>
                <a:sym typeface="Arial"/>
              </a:defRPr>
            </a:pPr>
            <a:r>
              <a:t>Department</a:t>
            </a:r>
            <a:r>
              <a:rPr spc="195"/>
              <a:t> </a:t>
            </a:r>
            <a:r>
              <a:t>of</a:t>
            </a:r>
            <a:r>
              <a:rPr spc="209"/>
              <a:t> </a:t>
            </a:r>
            <a:r>
              <a:rPr spc="-30"/>
              <a:t>English </a:t>
            </a:r>
            <a:r>
              <a:t>College</a:t>
            </a:r>
            <a:r>
              <a:rPr spc="120"/>
              <a:t> </a:t>
            </a:r>
            <a:r>
              <a:t>of</a:t>
            </a:r>
            <a:r>
              <a:rPr spc="120"/>
              <a:t> </a:t>
            </a:r>
            <a:r>
              <a:t>Education</a:t>
            </a:r>
            <a:r>
              <a:rPr spc="120"/>
              <a:t> </a:t>
            </a:r>
            <a:r>
              <a:t>for</a:t>
            </a:r>
            <a:r>
              <a:rPr spc="120"/>
              <a:t> </a:t>
            </a:r>
            <a:r>
              <a:rPr spc="-60"/>
              <a:t>Women,</a:t>
            </a:r>
          </a:p>
          <a:p>
            <a:pPr indent="619125">
              <a:spcBef>
                <a:spcPts val="200"/>
              </a:spcBef>
              <a:defRPr sz="4800">
                <a:latin typeface="Arial"/>
                <a:ea typeface="Arial"/>
                <a:cs typeface="Arial"/>
                <a:sym typeface="Arial"/>
              </a:defRPr>
            </a:pPr>
            <a:r>
              <a:t>University</a:t>
            </a:r>
            <a:r>
              <a:rPr spc="134"/>
              <a:t> </a:t>
            </a:r>
            <a:r>
              <a:t>of</a:t>
            </a:r>
            <a:r>
              <a:rPr spc="150"/>
              <a:t> </a:t>
            </a:r>
            <a:r>
              <a:t>Baghdad</a:t>
            </a:r>
            <a:r>
              <a:rPr spc="134"/>
              <a:t> </a:t>
            </a:r>
            <a:r>
              <a:t>,</a:t>
            </a:r>
            <a:r>
              <a:rPr spc="150"/>
              <a:t> </a:t>
            </a:r>
            <a:r>
              <a:t>Baghdad,</a:t>
            </a:r>
            <a:r>
              <a:rPr spc="150"/>
              <a:t> </a:t>
            </a:r>
            <a:r>
              <a:rPr spc="-60"/>
              <a:t>Iraq</a:t>
            </a:r>
          </a:p>
        </p:txBody>
      </p:sp>
      <p:pic>
        <p:nvPicPr>
          <p:cNvPr id="120" name="object 3" descr="object 3"/>
          <p:cNvPicPr>
            <a:picLocks noChangeAspect="1"/>
          </p:cNvPicPr>
          <p:nvPr/>
        </p:nvPicPr>
        <p:blipFill>
          <a:blip r:embed="rId2"/>
          <a:stretch>
            <a:fillRect/>
          </a:stretch>
        </p:blipFill>
        <p:spPr>
          <a:xfrm>
            <a:off x="19646085" y="627976"/>
            <a:ext cx="3436404" cy="3454783"/>
          </a:xfrm>
          <a:prstGeom prst="rect">
            <a:avLst/>
          </a:prstGeom>
          <a:ln w="12700">
            <a:miter lim="400000"/>
          </a:ln>
        </p:spPr>
      </p:pic>
      <p:pic>
        <p:nvPicPr>
          <p:cNvPr id="121" name="object 4" descr="object 4"/>
          <p:cNvPicPr>
            <a:picLocks noChangeAspect="1"/>
          </p:cNvPicPr>
          <p:nvPr/>
        </p:nvPicPr>
        <p:blipFill>
          <a:blip r:embed="rId3"/>
          <a:srcRect/>
          <a:stretch>
            <a:fillRect/>
          </a:stretch>
        </p:blipFill>
        <p:spPr>
          <a:xfrm>
            <a:off x="15022950" y="696234"/>
            <a:ext cx="3590585" cy="331837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ritical Discourse Analysis…"/>
          <p:cNvSpPr txBox="1"/>
          <p:nvPr/>
        </p:nvSpPr>
        <p:spPr>
          <a:xfrm>
            <a:off x="-25400" y="2456023"/>
            <a:ext cx="24434800" cy="8803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139700" marR="692150" indent="580390" defTabSz="457200">
              <a:lnSpc>
                <a:spcPct val="150000"/>
              </a:lnSpc>
              <a:spcBef>
                <a:spcPts val="800"/>
              </a:spcBef>
              <a:defRPr sz="4700" b="1">
                <a:ln w="12725" cap="flat">
                  <a:solidFill>
                    <a:srgbClr val="000000"/>
                  </a:solidFill>
                  <a:prstDash val="solid"/>
                  <a:miter lim="400000"/>
                </a:ln>
                <a:solidFill>
                  <a:srgbClr val="000000"/>
                </a:solidFill>
                <a:latin typeface="Times New Roman"/>
                <a:ea typeface="Times New Roman"/>
                <a:cs typeface="Times New Roman"/>
                <a:sym typeface="Times New Roman"/>
              </a:defRPr>
            </a:pPr>
            <a:r>
              <a:t>Critical Discourse Analysis</a:t>
            </a:r>
          </a:p>
          <a:p>
            <a:pPr marL="139700" marR="692150" indent="580390" defTabSz="457200">
              <a:lnSpc>
                <a:spcPct val="150000"/>
              </a:lnSpc>
              <a:spcBef>
                <a:spcPts val="800"/>
              </a:spcBef>
              <a:defRPr sz="5300" b="1">
                <a:ln w="12725" cap="flat">
                  <a:solidFill>
                    <a:srgbClr val="000000"/>
                  </a:solidFill>
                  <a:prstDash val="solid"/>
                  <a:miter lim="400000"/>
                </a:ln>
                <a:solidFill>
                  <a:srgbClr val="000000"/>
                </a:solidFill>
                <a:latin typeface="Times New Roman"/>
                <a:ea typeface="Times New Roman"/>
                <a:cs typeface="Times New Roman"/>
                <a:sym typeface="Times New Roman"/>
              </a:defRPr>
            </a:pPr>
            <a:r>
              <a:t>Background to Critical Discourse Analysis</a:t>
            </a:r>
          </a:p>
          <a:p>
            <a:pPr marL="139700" marR="547369" indent="580390" algn="just" defTabSz="457200">
              <a:lnSpc>
                <a:spcPct val="150000"/>
              </a:lnSpc>
              <a:spcBef>
                <a:spcPts val="1000"/>
              </a:spcBef>
              <a:defRPr sz="6200">
                <a:ln w="12725" cap="flat">
                  <a:solidFill>
                    <a:srgbClr val="000000"/>
                  </a:solidFill>
                  <a:prstDash val="solid"/>
                  <a:miter lim="400000"/>
                </a:ln>
                <a:solidFill>
                  <a:srgbClr val="000000"/>
                </a:solidFill>
                <a:latin typeface="Times New Roman"/>
                <a:ea typeface="Times New Roman"/>
                <a:cs typeface="Times New Roman"/>
                <a:sym typeface="Times New Roman"/>
              </a:defRPr>
            </a:pPr>
            <a:r>
              <a:t>A major fact about</a:t>
            </a:r>
            <a:r>
              <a:rPr spc="-25"/>
              <a:t> </a:t>
            </a:r>
            <a:r>
              <a:t>CDA</a:t>
            </a:r>
            <a:r>
              <a:rPr spc="-25"/>
              <a:t> </a:t>
            </a:r>
            <a:r>
              <a:t>is</a:t>
            </a:r>
            <a:r>
              <a:rPr spc="-25"/>
              <a:t> </a:t>
            </a:r>
            <a:r>
              <a:t>its</a:t>
            </a:r>
            <a:r>
              <a:rPr spc="-25"/>
              <a:t> </a:t>
            </a:r>
            <a:r>
              <a:t>interdisciplinarity</a:t>
            </a:r>
            <a:r>
              <a:rPr spc="-25"/>
              <a:t> </a:t>
            </a:r>
            <a:r>
              <a:t>that</a:t>
            </a:r>
            <a:r>
              <a:rPr spc="-25"/>
              <a:t> </a:t>
            </a:r>
            <a:r>
              <a:t>forms</a:t>
            </a:r>
            <a:r>
              <a:rPr spc="-25"/>
              <a:t> </a:t>
            </a:r>
            <a:r>
              <a:t>its</a:t>
            </a:r>
            <a:r>
              <a:rPr spc="-25"/>
              <a:t> </a:t>
            </a:r>
            <a:r>
              <a:t>basis</a:t>
            </a:r>
            <a:r>
              <a:rPr spc="-25"/>
              <a:t> </a:t>
            </a:r>
            <a:r>
              <a:t>in</a:t>
            </a:r>
            <a:r>
              <a:rPr spc="-25"/>
              <a:t> </a:t>
            </a:r>
            <a:r>
              <a:t>a</a:t>
            </a:r>
            <a:r>
              <a:rPr spc="-25"/>
              <a:t> </a:t>
            </a:r>
            <a:r>
              <a:t>variety</a:t>
            </a:r>
            <a:r>
              <a:rPr spc="-25"/>
              <a:t> </a:t>
            </a:r>
            <a:r>
              <a:t>of</a:t>
            </a:r>
            <a:r>
              <a:rPr spc="-25"/>
              <a:t> </a:t>
            </a:r>
            <a:r>
              <a:t>disciplines, including: cognitive science, anthropology, philosophy, rhetoric, applied linguistics</a:t>
            </a:r>
            <a:r>
              <a:rPr spc="-25"/>
              <a:t> </a:t>
            </a:r>
            <a:r>
              <a:t>and</a:t>
            </a:r>
            <a:r>
              <a:rPr spc="-25"/>
              <a:t> </a:t>
            </a:r>
            <a:r>
              <a:t>sociolinguistics (Wodak</a:t>
            </a:r>
            <a:r>
              <a:rPr spc="-25"/>
              <a:t> </a:t>
            </a:r>
            <a:r>
              <a:t>and</a:t>
            </a:r>
            <a:r>
              <a:rPr spc="-25"/>
              <a:t> </a:t>
            </a:r>
            <a:r>
              <a:t>Meyer,</a:t>
            </a:r>
            <a:r>
              <a:rPr spc="-25"/>
              <a:t> </a:t>
            </a:r>
            <a:r>
              <a:t>2001).</a:t>
            </a:r>
          </a:p>
        </p:txBody>
      </p:sp>
      <p:sp>
        <p:nvSpPr>
          <p:cNvPr id="124" name="د"/>
          <p:cNvSpPr txBox="1"/>
          <p:nvPr/>
        </p:nvSpPr>
        <p:spPr>
          <a:xfrm>
            <a:off x="13467767" y="13671382"/>
            <a:ext cx="886630" cy="285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139700" marR="692150" indent="580390" defTabSz="457200">
              <a:lnSpc>
                <a:spcPct val="150000"/>
              </a:lnSpc>
              <a:spcBef>
                <a:spcPts val="800"/>
              </a:spcBef>
              <a:defRPr sz="1200" b="1">
                <a:ln w="12725" cap="flat">
                  <a:solidFill>
                    <a:srgbClr val="000000"/>
                  </a:solidFill>
                  <a:prstDash val="solid"/>
                  <a:miter lim="400000"/>
                </a:ln>
                <a:solidFill>
                  <a:srgbClr val="000000"/>
                </a:solidFill>
                <a:latin typeface="Times New Roman"/>
                <a:ea typeface="Times New Roman"/>
                <a:cs typeface="Times New Roman"/>
                <a:sym typeface="Times New Roman"/>
              </a:defRPr>
            </a:lvl1pPr>
          </a:lstStyle>
          <a:p>
            <a:r>
              <a:t>د</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DA is found in 'critical' developments in psychology, sociolinguistics, and social sciences as it is viewed to be a 'reaction' towards the social or uncritical models of the 1960s and 1970s (Van Dijk, 2015)."/>
          <p:cNvSpPr txBox="1"/>
          <p:nvPr/>
        </p:nvSpPr>
        <p:spPr>
          <a:xfrm>
            <a:off x="5557609" y="1425793"/>
            <a:ext cx="11256585" cy="10864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39700" marR="547369" indent="580390" algn="just" defTabSz="457200">
              <a:lnSpc>
                <a:spcPct val="150000"/>
              </a:lnSpc>
              <a:spcBef>
                <a:spcPts val="800"/>
              </a:spcBef>
              <a:defRPr sz="6400">
                <a:ln w="12725" cap="flat">
                  <a:solidFill>
                    <a:srgbClr val="000000"/>
                  </a:solidFill>
                  <a:prstDash val="solid"/>
                  <a:miter lim="400000"/>
                </a:ln>
                <a:solidFill>
                  <a:srgbClr val="000000"/>
                </a:solidFill>
                <a:latin typeface="Times New Roman"/>
                <a:ea typeface="Times New Roman"/>
                <a:cs typeface="Times New Roman"/>
                <a:sym typeface="Times New Roman"/>
              </a:defRPr>
            </a:pPr>
            <a:r>
              <a:t>CDA is found in 'critical' developments in psychology,</a:t>
            </a:r>
            <a:r>
              <a:rPr spc="-26"/>
              <a:t> </a:t>
            </a:r>
            <a:r>
              <a:t>sociolinguistics, and social sciences as it is viewed to be a 'reaction' towards the social or uncritical models of the</a:t>
            </a:r>
            <a:r>
              <a:rPr spc="-26"/>
              <a:t> </a:t>
            </a:r>
            <a:r>
              <a:t>1960s and</a:t>
            </a:r>
            <a:r>
              <a:rPr spc="-26"/>
              <a:t> </a:t>
            </a:r>
            <a:r>
              <a:t>1970s</a:t>
            </a:r>
            <a:r>
              <a:rPr spc="-26"/>
              <a:t> </a:t>
            </a:r>
            <a:r>
              <a:t>(Van Dijk,</a:t>
            </a:r>
            <a:r>
              <a:rPr spc="-26"/>
              <a:t> </a:t>
            </a:r>
            <a:r>
              <a:t>2015).</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object 3"/>
          <p:cNvSpPr txBox="1"/>
          <p:nvPr/>
        </p:nvSpPr>
        <p:spPr>
          <a:xfrm>
            <a:off x="9665452" y="8244365"/>
            <a:ext cx="90410" cy="469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spcBef>
                <a:spcPts val="1000"/>
              </a:spcBef>
              <a:defRPr sz="1400" spc="-58">
                <a:latin typeface="Symbol"/>
                <a:ea typeface="Symbol"/>
                <a:cs typeface="Symbol"/>
                <a:sym typeface="Symbol"/>
              </a:defRPr>
            </a:pPr>
            <a:r>
              <a:t>·</a:t>
            </a:r>
          </a:p>
          <a:p>
            <a:pPr>
              <a:spcBef>
                <a:spcPts val="800"/>
              </a:spcBef>
              <a:defRPr sz="1400" spc="-58">
                <a:latin typeface="Symbol"/>
                <a:ea typeface="Symbol"/>
                <a:cs typeface="Symbol"/>
                <a:sym typeface="Symbol"/>
              </a:defRPr>
            </a:pPr>
            <a:r>
              <a:t>·</a:t>
            </a:r>
          </a:p>
        </p:txBody>
      </p:sp>
      <p:sp>
        <p:nvSpPr>
          <p:cNvPr id="129" name="Chouliaraki and Fairclough (1999) add that CDA brings about a different range of theories whether linguistic or social theories, CDA mediates between social and linguistic in its theories."/>
          <p:cNvSpPr txBox="1"/>
          <p:nvPr/>
        </p:nvSpPr>
        <p:spPr>
          <a:xfrm>
            <a:off x="1297287" y="4668849"/>
            <a:ext cx="22229159" cy="3791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39700" marR="547369" indent="580390" algn="just" defTabSz="457200">
              <a:lnSpc>
                <a:spcPct val="150000"/>
              </a:lnSpc>
              <a:defRPr sz="6400">
                <a:ln w="12725" cap="flat">
                  <a:solidFill>
                    <a:srgbClr val="000000"/>
                  </a:solidFill>
                  <a:prstDash val="solid"/>
                  <a:miter lim="400000"/>
                </a:ln>
                <a:solidFill>
                  <a:srgbClr val="000000"/>
                </a:solidFill>
                <a:latin typeface="Times New Roman"/>
                <a:ea typeface="Times New Roman"/>
                <a:cs typeface="Times New Roman"/>
                <a:sym typeface="Times New Roman"/>
              </a:defRPr>
            </a:pPr>
            <a:r>
              <a:t>Chouliaraki and Fairclough (1999) add that CDA brings about a</a:t>
            </a:r>
            <a:r>
              <a:rPr spc="-26"/>
              <a:t> </a:t>
            </a:r>
            <a:r>
              <a:t>different</a:t>
            </a:r>
            <a:r>
              <a:rPr spc="-26"/>
              <a:t> </a:t>
            </a:r>
            <a:r>
              <a:t>range</a:t>
            </a:r>
            <a:r>
              <a:rPr spc="-26"/>
              <a:t> </a:t>
            </a:r>
            <a:r>
              <a:t>of</a:t>
            </a:r>
            <a:r>
              <a:rPr spc="-26"/>
              <a:t> </a:t>
            </a:r>
            <a:r>
              <a:t>theories</a:t>
            </a:r>
            <a:r>
              <a:rPr spc="-26"/>
              <a:t> </a:t>
            </a:r>
            <a:r>
              <a:t>whether</a:t>
            </a:r>
            <a:r>
              <a:rPr spc="-26"/>
              <a:t> </a:t>
            </a:r>
            <a:r>
              <a:t>linguistic</a:t>
            </a:r>
            <a:r>
              <a:rPr spc="-26"/>
              <a:t> </a:t>
            </a:r>
            <a:r>
              <a:t>or</a:t>
            </a:r>
            <a:r>
              <a:rPr spc="-26"/>
              <a:t> </a:t>
            </a:r>
            <a:r>
              <a:t>social</a:t>
            </a:r>
            <a:r>
              <a:rPr spc="-26"/>
              <a:t> </a:t>
            </a:r>
            <a:r>
              <a:t>theories,</a:t>
            </a:r>
            <a:r>
              <a:rPr spc="-26"/>
              <a:t> </a:t>
            </a:r>
            <a:r>
              <a:t>CDA</a:t>
            </a:r>
            <a:r>
              <a:rPr spc="-26"/>
              <a:t> </a:t>
            </a:r>
            <a:r>
              <a:t>mediates</a:t>
            </a:r>
            <a:r>
              <a:rPr spc="-26"/>
              <a:t> </a:t>
            </a:r>
            <a:r>
              <a:t>between social and linguistic in its theories.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rinciples of Critical Discourse Analysis…"/>
          <p:cNvSpPr txBox="1"/>
          <p:nvPr/>
        </p:nvSpPr>
        <p:spPr>
          <a:xfrm>
            <a:off x="3786755" y="332310"/>
            <a:ext cx="17313580" cy="1305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39700" marR="688975" indent="580390" defTabSz="457200">
              <a:lnSpc>
                <a:spcPct val="150000"/>
              </a:lnSpc>
              <a:spcBef>
                <a:spcPts val="800"/>
              </a:spcBef>
              <a:defRPr sz="5100" b="1">
                <a:ln w="12725" cap="flat">
                  <a:solidFill>
                    <a:srgbClr val="000000"/>
                  </a:solidFill>
                  <a:prstDash val="solid"/>
                  <a:miter lim="400000"/>
                </a:ln>
                <a:solidFill>
                  <a:srgbClr val="000000"/>
                </a:solidFill>
                <a:latin typeface="Times New Roman"/>
                <a:ea typeface="Times New Roman"/>
                <a:cs typeface="Times New Roman"/>
                <a:sym typeface="Times New Roman"/>
              </a:defRPr>
            </a:pPr>
            <a:r>
              <a:t>Principles of Critical Discourse Analysis</a:t>
            </a:r>
          </a:p>
          <a:p>
            <a:pPr marL="139700" marR="547369" indent="580390" algn="l" defTabSz="457200">
              <a:lnSpc>
                <a:spcPct val="150000"/>
              </a:lnSpc>
              <a:spcBef>
                <a:spcPts val="1000"/>
              </a:spcBef>
              <a:defRPr sz="5100">
                <a:ln w="12725" cap="flat">
                  <a:solidFill>
                    <a:srgbClr val="000000"/>
                  </a:solidFill>
                  <a:prstDash val="solid"/>
                  <a:miter lim="400000"/>
                </a:ln>
                <a:solidFill>
                  <a:srgbClr val="000000"/>
                </a:solidFill>
                <a:latin typeface="Times New Roman"/>
                <a:ea typeface="Times New Roman"/>
                <a:cs typeface="Times New Roman"/>
                <a:sym typeface="Times New Roman"/>
              </a:defRPr>
            </a:pPr>
            <a:r>
              <a:t>According to Fairclough and Wodak (1997, as cited in Paltridge, 2012), the primary principles of critical discourse analysis</a:t>
            </a:r>
            <a:r>
              <a:rPr spc="-21"/>
              <a:t> </a:t>
            </a:r>
            <a:r>
              <a:t>are the</a:t>
            </a:r>
            <a:r>
              <a:rPr spc="-21"/>
              <a:t> </a:t>
            </a:r>
            <a:r>
              <a:t>following:</a:t>
            </a:r>
          </a:p>
          <a:p>
            <a:pPr marL="1316989" marR="547369" indent="-228600" algn="l" defTabSz="457200">
              <a:lnSpc>
                <a:spcPct val="150000"/>
              </a:lnSpc>
              <a:buClr>
                <a:srgbClr val="000000"/>
              </a:buClr>
              <a:buSzPct val="100000"/>
              <a:buFont typeface="Symbol"/>
              <a:buChar char="·"/>
              <a:tabLst>
                <a:tab pos="1079500" algn="l"/>
                <a:tab pos="1308100" algn="l"/>
              </a:tabLst>
              <a:defRPr sz="5100">
                <a:ln w="12725" cap="flat">
                  <a:solidFill>
                    <a:srgbClr val="000000"/>
                  </a:solidFill>
                  <a:prstDash val="solid"/>
                  <a:miter lim="400000"/>
                </a:ln>
                <a:solidFill>
                  <a:srgbClr val="000000"/>
                </a:solidFill>
                <a:latin typeface="Times New Roman"/>
                <a:ea typeface="Times New Roman"/>
                <a:cs typeface="Times New Roman"/>
                <a:sym typeface="Times New Roman"/>
              </a:defRPr>
            </a:pPr>
            <a:r>
              <a:t>Social and political issues are constructed and reflected in discourse;</a:t>
            </a:r>
          </a:p>
          <a:p>
            <a:pPr marL="1316989" marR="547369" indent="-228600" algn="l" defTabSz="457200">
              <a:lnSpc>
                <a:spcPct val="150000"/>
              </a:lnSpc>
              <a:buClr>
                <a:srgbClr val="000000"/>
              </a:buClr>
              <a:buSzPct val="100000"/>
              <a:buFont typeface="Symbol"/>
              <a:buChar char="·"/>
              <a:tabLst>
                <a:tab pos="1079500" algn="l"/>
                <a:tab pos="1308100" algn="l"/>
              </a:tabLst>
              <a:defRPr sz="5100">
                <a:ln w="12725" cap="flat">
                  <a:solidFill>
                    <a:srgbClr val="000000"/>
                  </a:solidFill>
                  <a:prstDash val="solid"/>
                  <a:miter lim="400000"/>
                </a:ln>
                <a:solidFill>
                  <a:srgbClr val="000000"/>
                </a:solidFill>
                <a:latin typeface="Times New Roman"/>
                <a:ea typeface="Times New Roman"/>
                <a:cs typeface="Times New Roman"/>
                <a:sym typeface="Times New Roman"/>
              </a:defRPr>
            </a:pPr>
            <a:r>
              <a:t>Power relations are negotiated</a:t>
            </a:r>
            <a:r>
              <a:rPr spc="-21"/>
              <a:t> </a:t>
            </a:r>
            <a:r>
              <a:t>in discourse;</a:t>
            </a:r>
          </a:p>
          <a:p>
            <a:pPr marL="1316989" marR="547369" indent="-228600" algn="l" defTabSz="457200">
              <a:lnSpc>
                <a:spcPct val="150000"/>
              </a:lnSpc>
              <a:buClr>
                <a:srgbClr val="000000"/>
              </a:buClr>
              <a:buSzPct val="100000"/>
              <a:buFont typeface="Symbol"/>
              <a:buChar char="·"/>
              <a:tabLst>
                <a:tab pos="1079500" algn="l"/>
                <a:tab pos="1308100" algn="l"/>
              </a:tabLst>
              <a:defRPr sz="5100">
                <a:ln w="12725" cap="flat">
                  <a:solidFill>
                    <a:srgbClr val="000000"/>
                  </a:solidFill>
                  <a:prstDash val="solid"/>
                  <a:miter lim="400000"/>
                </a:ln>
                <a:solidFill>
                  <a:srgbClr val="000000"/>
                </a:solidFill>
                <a:latin typeface="Times New Roman"/>
                <a:ea typeface="Times New Roman"/>
                <a:cs typeface="Times New Roman"/>
                <a:sym typeface="Times New Roman"/>
              </a:defRPr>
            </a:pPr>
            <a:r>
              <a:t>Discourse both reflects and reproduces social relations ;and</a:t>
            </a:r>
          </a:p>
          <a:p>
            <a:pPr marL="1316989" marR="547369" indent="-228600" algn="l" defTabSz="457200">
              <a:lnSpc>
                <a:spcPct val="150000"/>
              </a:lnSpc>
              <a:buClr>
                <a:srgbClr val="000000"/>
              </a:buClr>
              <a:buSzPct val="100000"/>
              <a:buFont typeface="Symbol"/>
              <a:buChar char="·"/>
              <a:tabLst>
                <a:tab pos="1079500" algn="l"/>
                <a:tab pos="1308100" algn="l"/>
              </a:tabLst>
              <a:defRPr sz="5100">
                <a:ln w="12725" cap="flat">
                  <a:solidFill>
                    <a:srgbClr val="000000"/>
                  </a:solidFill>
                  <a:prstDash val="solid"/>
                  <a:miter lim="400000"/>
                </a:ln>
                <a:solidFill>
                  <a:srgbClr val="000000"/>
                </a:solidFill>
                <a:latin typeface="Times New Roman"/>
                <a:ea typeface="Times New Roman"/>
                <a:cs typeface="Times New Roman"/>
                <a:sym typeface="Times New Roman"/>
              </a:defRPr>
            </a:pPr>
            <a:r>
              <a:t>Ideologies are produced and reflected</a:t>
            </a:r>
            <a:r>
              <a:rPr spc="-21"/>
              <a:t> </a:t>
            </a:r>
            <a:r>
              <a:t>in the use of discourse.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ritical Stylistics…"/>
          <p:cNvSpPr txBox="1"/>
          <p:nvPr/>
        </p:nvSpPr>
        <p:spPr>
          <a:xfrm>
            <a:off x="3296076" y="3298982"/>
            <a:ext cx="18190850" cy="71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39700" marR="688340" indent="580390" defTabSz="457200">
              <a:lnSpc>
                <a:spcPct val="150000"/>
              </a:lnSpc>
              <a:spcBef>
                <a:spcPts val="800"/>
              </a:spcBef>
              <a:defRPr sz="5700" b="1">
                <a:ln w="12725" cap="flat">
                  <a:solidFill>
                    <a:srgbClr val="000000"/>
                  </a:solidFill>
                  <a:prstDash val="solid"/>
                  <a:miter lim="400000"/>
                </a:ln>
                <a:solidFill>
                  <a:srgbClr val="000000"/>
                </a:solidFill>
                <a:latin typeface="Times New Roman"/>
                <a:ea typeface="Times New Roman"/>
                <a:cs typeface="Times New Roman"/>
                <a:sym typeface="Times New Roman"/>
              </a:defRPr>
            </a:pPr>
            <a:r>
              <a:t>Critical Stylistics</a:t>
            </a:r>
          </a:p>
          <a:p>
            <a:pPr marL="139700" marR="547369" indent="580390" algn="just" defTabSz="457200">
              <a:lnSpc>
                <a:spcPct val="150000"/>
              </a:lnSpc>
              <a:defRPr sz="5700" spc="-23">
                <a:ln w="12725" cap="flat">
                  <a:solidFill>
                    <a:srgbClr val="000000"/>
                  </a:solidFill>
                  <a:prstDash val="solid"/>
                  <a:miter lim="400000"/>
                </a:ln>
                <a:solidFill>
                  <a:srgbClr val="000000"/>
                </a:solidFill>
                <a:latin typeface="Times New Roman"/>
                <a:ea typeface="Times New Roman"/>
                <a:cs typeface="Times New Roman"/>
                <a:sym typeface="Times New Roman"/>
              </a:defRPr>
            </a:pPr>
            <a:r>
              <a:t>It is the approach to language that is based on stylistics and critical discourse analysis. The founder of this approach is Lesley</a:t>
            </a:r>
            <a:r>
              <a:rPr>
                <a:solidFill>
                  <a:srgbClr val="D41876"/>
                </a:solidFill>
              </a:rPr>
              <a:t> </a:t>
            </a:r>
            <a:r>
              <a:t>Jeffries who founds this approach to cover ideologies within texts by setting the appropriate analytical linguistic tools that critical discourse analysis lacks.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Jeffery (2010) comments that CDA does not offer a clear set of comprehensive tools to carry out the linguistic analysis. On the other hand, Critical stylistics offers a fuller analytical set of tools. This represents the strong point of critical stylisti"/>
          <p:cNvSpPr txBox="1"/>
          <p:nvPr/>
        </p:nvSpPr>
        <p:spPr>
          <a:xfrm>
            <a:off x="435198" y="4531581"/>
            <a:ext cx="23854697" cy="4652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393065" marR="547369" indent="327025" algn="l" defTabSz="457200">
              <a:lnSpc>
                <a:spcPct val="150000"/>
              </a:lnSpc>
              <a:defRPr sz="4500">
                <a:ln w="12725" cap="flat">
                  <a:solidFill>
                    <a:srgbClr val="000000"/>
                  </a:solidFill>
                  <a:prstDash val="solid"/>
                  <a:miter lim="400000"/>
                </a:ln>
                <a:solidFill>
                  <a:srgbClr val="000000"/>
                </a:solidFill>
                <a:latin typeface="Times New Roman"/>
                <a:ea typeface="Times New Roman"/>
                <a:cs typeface="Times New Roman"/>
                <a:sym typeface="Times New Roman"/>
              </a:defRPr>
            </a:pPr>
            <a:endParaRPr/>
          </a:p>
          <a:p>
            <a:pPr marL="393065" marR="547369" indent="327025" algn="l" defTabSz="457200">
              <a:lnSpc>
                <a:spcPct val="150000"/>
              </a:lnSpc>
              <a:defRPr sz="4500">
                <a:ln w="12725" cap="flat">
                  <a:solidFill>
                    <a:srgbClr val="000000"/>
                  </a:solidFill>
                  <a:prstDash val="solid"/>
                  <a:miter lim="400000"/>
                </a:ln>
                <a:solidFill>
                  <a:srgbClr val="000000"/>
                </a:solidFill>
                <a:latin typeface="Times New Roman"/>
                <a:ea typeface="Times New Roman"/>
                <a:cs typeface="Times New Roman"/>
                <a:sym typeface="Times New Roman"/>
              </a:defRPr>
            </a:pPr>
            <a:r>
              <a:t>Jeffery (2010) comments that CDA does not offer a clear set of</a:t>
            </a:r>
            <a:r>
              <a:rPr spc="-18"/>
              <a:t> </a:t>
            </a:r>
            <a:r>
              <a:t>comprehensive tools to carry out the linguistic analysis. On the other hand, Critical</a:t>
            </a:r>
            <a:r>
              <a:rPr spc="-18"/>
              <a:t> </a:t>
            </a:r>
            <a:r>
              <a:t>stylistics offers a fuller analytical set of tools. This represents the strong point of</a:t>
            </a:r>
            <a:r>
              <a:rPr spc="-18"/>
              <a:t> </a:t>
            </a:r>
            <a:r>
              <a:t>critical stylistics analysis.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o sum up, it is obvious that for most of CDA work that the notion of power and dominance are what dominate texts to reproduce inequalities.  While CDA puts ideology parallel to power, Critical stylistics handles ideology in any without any relation to p"/>
          <p:cNvSpPr txBox="1"/>
          <p:nvPr/>
        </p:nvSpPr>
        <p:spPr>
          <a:xfrm>
            <a:off x="-25400" y="4183090"/>
            <a:ext cx="24434800" cy="5349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393065" marR="547369" indent="327025" algn="l" defTabSz="457200">
              <a:lnSpc>
                <a:spcPct val="150000"/>
              </a:lnSpc>
              <a:defRPr sz="5300">
                <a:ln w="12725" cap="flat">
                  <a:solidFill>
                    <a:srgbClr val="000000"/>
                  </a:solidFill>
                  <a:prstDash val="solid"/>
                  <a:miter lim="400000"/>
                </a:ln>
                <a:solidFill>
                  <a:srgbClr val="000000"/>
                </a:solidFill>
                <a:latin typeface="Times New Roman"/>
                <a:ea typeface="Times New Roman"/>
                <a:cs typeface="Times New Roman"/>
                <a:sym typeface="Times New Roman"/>
              </a:defRPr>
            </a:pPr>
            <a:r>
              <a:t>To sum up, it is obvious that for most of CDA work that the notion of power</a:t>
            </a:r>
            <a:r>
              <a:rPr spc="-22"/>
              <a:t> </a:t>
            </a:r>
            <a:r>
              <a:t>and dominance are what dominate texts to reproduce inequalities.  While CDA puts ideology parallel to power, Critical stylistics handles ideology in any without any relation to power. Critical stylistics doesn’t neglect the power found in texts, however it doesn’t confine any ideology to only power relations  hidden in texts.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392</Words>
  <Application>Microsoft Office PowerPoint</Application>
  <PresentationFormat>Custom</PresentationFormat>
  <Paragraphs>24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Helvetica Neue</vt:lpstr>
      <vt:lpstr>Papyrus</vt:lpstr>
      <vt:lpstr>Symbol</vt:lpstr>
      <vt:lpstr>Times New Roman</vt:lpstr>
      <vt:lpstr>Parchment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modified xsi:type="dcterms:W3CDTF">2023-10-24T15:23:23Z</dcterms:modified>
</cp:coreProperties>
</file>